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drawings/drawing17.xml" ContentType="application/vnd.openxmlformats-officedocument.drawingml.chartshapes+xml"/>
  <Override PartName="/ppt/charts/chart22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ppt/drawings/drawing19.xml" ContentType="application/vnd.openxmlformats-officedocument.drawingml.chartshapes+xml"/>
  <Override PartName="/ppt/charts/chart24.xml" ContentType="application/vnd.openxmlformats-officedocument.drawingml.chart+xml"/>
  <Override PartName="/ppt/drawings/drawing20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drawings/drawing23.xml" ContentType="application/vnd.openxmlformats-officedocument.drawingml.chartshapes+xml"/>
  <Override PartName="/ppt/charts/chart29.xml" ContentType="application/vnd.openxmlformats-officedocument.drawingml.chart+xml"/>
  <Override PartName="/ppt/drawings/drawing24.xml" ContentType="application/vnd.openxmlformats-officedocument.drawingml.chartshapes+xml"/>
  <Override PartName="/ppt/charts/chart30.xml" ContentType="application/vnd.openxmlformats-officedocument.drawingml.chart+xml"/>
  <Override PartName="/ppt/drawings/drawing25.xml" ContentType="application/vnd.openxmlformats-officedocument.drawingml.chartshapes+xml"/>
  <Override PartName="/ppt/charts/chart31.xml" ContentType="application/vnd.openxmlformats-officedocument.drawingml.chart+xml"/>
  <Override PartName="/ppt/drawings/drawing26.xml" ContentType="application/vnd.openxmlformats-officedocument.drawingml.chartshapes+xml"/>
  <Override PartName="/ppt/charts/chart32.xml" ContentType="application/vnd.openxmlformats-officedocument.drawingml.chart+xml"/>
  <Override PartName="/ppt/drawings/drawing27.xml" ContentType="application/vnd.openxmlformats-officedocument.drawingml.chartshapes+xml"/>
  <Override PartName="/ppt/charts/chart33.xml" ContentType="application/vnd.openxmlformats-officedocument.drawingml.chart+xml"/>
  <Override PartName="/ppt/drawings/drawing28.xml" ContentType="application/vnd.openxmlformats-officedocument.drawingml.chartshapes+xml"/>
  <Override PartName="/ppt/charts/chart34.xml" ContentType="application/vnd.openxmlformats-officedocument.drawingml.chart+xml"/>
  <Override PartName="/ppt/drawings/drawing29.xml" ContentType="application/vnd.openxmlformats-officedocument.drawingml.chartshapes+xml"/>
  <Override PartName="/ppt/charts/chart35.xml" ContentType="application/vnd.openxmlformats-officedocument.drawingml.chart+xml"/>
  <Override PartName="/ppt/drawings/drawing30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31.xml" ContentType="application/vnd.openxmlformats-officedocument.drawingml.chartshapes+xml"/>
  <Override PartName="/ppt/charts/chart38.xml" ContentType="application/vnd.openxmlformats-officedocument.drawingml.chart+xml"/>
  <Override PartName="/ppt/drawings/drawing32.xml" ContentType="application/vnd.openxmlformats-officedocument.drawingml.chartshapes+xml"/>
  <Override PartName="/ppt/charts/chart39.xml" ContentType="application/vnd.openxmlformats-officedocument.drawingml.chart+xml"/>
  <Override PartName="/ppt/drawings/drawing33.xml" ContentType="application/vnd.openxmlformats-officedocument.drawingml.chartshapes+xml"/>
  <Override PartName="/ppt/charts/chart40.xml" ContentType="application/vnd.openxmlformats-officedocument.drawingml.chart+xml"/>
  <Override PartName="/ppt/drawings/drawing34.xml" ContentType="application/vnd.openxmlformats-officedocument.drawingml.chartshapes+xml"/>
  <Override PartName="/ppt/charts/chart41.xml" ContentType="application/vnd.openxmlformats-officedocument.drawingml.chart+xml"/>
  <Override PartName="/ppt/drawings/drawing35.xml" ContentType="application/vnd.openxmlformats-officedocument.drawingml.chartshapes+xml"/>
  <Override PartName="/ppt/charts/chart42.xml" ContentType="application/vnd.openxmlformats-officedocument.drawingml.chart+xml"/>
  <Override PartName="/ppt/drawings/drawing36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37.xml" ContentType="application/vnd.openxmlformats-officedocument.drawingml.chartshapes+xml"/>
  <Override PartName="/ppt/charts/chart45.xml" ContentType="application/vnd.openxmlformats-officedocument.drawingml.chart+xml"/>
  <Override PartName="/ppt/drawings/drawing38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39.xml" ContentType="application/vnd.openxmlformats-officedocument.drawingml.chartshapes+xml"/>
  <Override PartName="/ppt/charts/chart48.xml" ContentType="application/vnd.openxmlformats-officedocument.drawingml.chart+xml"/>
  <Override PartName="/ppt/drawings/drawing40.xml" ContentType="application/vnd.openxmlformats-officedocument.drawingml.chartshapes+xml"/>
  <Override PartName="/ppt/charts/chart49.xml" ContentType="application/vnd.openxmlformats-officedocument.drawingml.chart+xml"/>
  <Override PartName="/ppt/drawings/drawing41.xml" ContentType="application/vnd.openxmlformats-officedocument.drawingml.chartshapes+xml"/>
  <Override PartName="/ppt/charts/chart50.xml" ContentType="application/vnd.openxmlformats-officedocument.drawingml.chart+xml"/>
  <Override PartName="/ppt/drawings/drawing42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rawings/drawing43.xml" ContentType="application/vnd.openxmlformats-officedocument.drawingml.chartshapes+xml"/>
  <Override PartName="/ppt/charts/chart53.xml" ContentType="application/vnd.openxmlformats-officedocument.drawingml.chart+xml"/>
  <Override PartName="/ppt/drawings/drawing44.xml" ContentType="application/vnd.openxmlformats-officedocument.drawingml.chartshapes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drawings/drawing4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9"/>
  </p:notesMasterIdLst>
  <p:handoutMasterIdLst>
    <p:handoutMasterId r:id="rId90"/>
  </p:handoutMasterIdLst>
  <p:sldIdLst>
    <p:sldId id="256" r:id="rId3"/>
    <p:sldId id="471" r:id="rId4"/>
    <p:sldId id="674" r:id="rId5"/>
    <p:sldId id="675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  <p:sldId id="684" r:id="rId15"/>
    <p:sldId id="685" r:id="rId16"/>
    <p:sldId id="686" r:id="rId17"/>
    <p:sldId id="687" r:id="rId18"/>
    <p:sldId id="688" r:id="rId19"/>
    <p:sldId id="689" r:id="rId20"/>
    <p:sldId id="690" r:id="rId21"/>
    <p:sldId id="691" r:id="rId22"/>
    <p:sldId id="692" r:id="rId23"/>
    <p:sldId id="693" r:id="rId24"/>
    <p:sldId id="694" r:id="rId25"/>
    <p:sldId id="695" r:id="rId26"/>
    <p:sldId id="696" r:id="rId27"/>
    <p:sldId id="697" r:id="rId28"/>
    <p:sldId id="698" r:id="rId29"/>
    <p:sldId id="699" r:id="rId30"/>
    <p:sldId id="700" r:id="rId31"/>
    <p:sldId id="701" r:id="rId32"/>
    <p:sldId id="702" r:id="rId33"/>
    <p:sldId id="703" r:id="rId34"/>
    <p:sldId id="704" r:id="rId35"/>
    <p:sldId id="642" r:id="rId36"/>
    <p:sldId id="643" r:id="rId37"/>
    <p:sldId id="644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719" r:id="rId47"/>
    <p:sldId id="721" r:id="rId48"/>
    <p:sldId id="705" r:id="rId49"/>
    <p:sldId id="706" r:id="rId50"/>
    <p:sldId id="707" r:id="rId51"/>
    <p:sldId id="720" r:id="rId52"/>
    <p:sldId id="722" r:id="rId53"/>
    <p:sldId id="723" r:id="rId54"/>
    <p:sldId id="724" r:id="rId55"/>
    <p:sldId id="725" r:id="rId56"/>
    <p:sldId id="726" r:id="rId57"/>
    <p:sldId id="708" r:id="rId58"/>
    <p:sldId id="714" r:id="rId59"/>
    <p:sldId id="710" r:id="rId60"/>
    <p:sldId id="712" r:id="rId61"/>
    <p:sldId id="728" r:id="rId62"/>
    <p:sldId id="729" r:id="rId63"/>
    <p:sldId id="730" r:id="rId64"/>
    <p:sldId id="731" r:id="rId65"/>
    <p:sldId id="727" r:id="rId66"/>
    <p:sldId id="732" r:id="rId67"/>
    <p:sldId id="733" r:id="rId68"/>
    <p:sldId id="709" r:id="rId69"/>
    <p:sldId id="734" r:id="rId70"/>
    <p:sldId id="736" r:id="rId71"/>
    <p:sldId id="735" r:id="rId72"/>
    <p:sldId id="711" r:id="rId73"/>
    <p:sldId id="713" r:id="rId74"/>
    <p:sldId id="737" r:id="rId75"/>
    <p:sldId id="671" r:id="rId76"/>
    <p:sldId id="672" r:id="rId77"/>
    <p:sldId id="673" r:id="rId78"/>
    <p:sldId id="745" r:id="rId79"/>
    <p:sldId id="742" r:id="rId80"/>
    <p:sldId id="743" r:id="rId81"/>
    <p:sldId id="746" r:id="rId82"/>
    <p:sldId id="747" r:id="rId83"/>
    <p:sldId id="748" r:id="rId84"/>
    <p:sldId id="749" r:id="rId85"/>
    <p:sldId id="750" r:id="rId86"/>
    <p:sldId id="470" r:id="rId87"/>
    <p:sldId id="343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CC00"/>
    <a:srgbClr val="008000"/>
    <a:srgbClr val="FFCC99"/>
    <a:srgbClr val="CCFF99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Martina\STA1\MATERIALY\korel_obrazk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Martina\STA1\MATERIALY\korel_obrazky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Martina\STA1\MATERIALY\korel_obrazky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Martina\STA1\MATERIALY\korel_obrazky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Martina\STA1\MATERIALY\korel_obrazky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Martina\STA1\MATERIALY\korel_obrazky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Martina\STA1\MATERIALY\korel_obrazky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Martina\STA1\MATERIALY\korel_obrazky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Martina\STA1\MATERIALY\korel_obrazk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tina\STA1\MATERIALY\korel_obrazky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Martina\STA1\MATERIALY\korel_obrazky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Martina\STA1\MATERIALY\korel_obrazky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Martina\STA1\MATERIALY\korel_obrazky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Martina\STA1\MATERIALY\korel_obrazky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Martina\STA1\MATERIALY\korel_obrazk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Martina\STA1\MATERIALY\korel_obrazky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Martina\STA1\MATERIALY\korel_obrazky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Martina\STA1\MATERIALY\korel_obrazky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Martina\STA1\MATERIALY\korel_obrazk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artina\STA1\MATERIALY\korel_obrazky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Martina\STA1\MATERIALY\korel_obrazky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Martina\STA1\MATERIALY\korel_obrazky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Martina\STA1\MATERIALY\korel_obrazky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Martina\STA1\MATERIALY\korel_obrazky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C:\Martina\STA1\MATERIALY\korel_obrazky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C:\Martina\STA1\MATERIALY\korel_obrazky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C:\Martina\STA1\MATERIALY\korel_obrazky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C:\Martina\STA1\MATERIALY\korel_obrazky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file:///C:\Martina\STA1\MATERIALY\korel_obrazk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file:///C:\Martina\STA1\MATERIALY\korel_obrazky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file:///C:\Martina\STA1\MATERIALY\korel_obrazky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oleObject" Target="file:///C:\Martina\STA1\MATERIALY\korel_obrazky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file:///C:\Martina\STA1\MATERIALY\korel_obrazky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file:///C:\Martina\STA1\MATERIALY\korel_obrazky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file:///C:\Martina\STA1\MATERIALY\korel_obrazky.xlsx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file:///C:\Martina\STA1\MATERIALY\korel_obrazky.xlsx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file:///C:\Martina\STA1\MATERIALY\korel_obrazky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artina\STA1\MATERIALY\korel_obrazky.xlsx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file:///C:\Martina\STA1\MATERIALY\korel_obrazky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file:///C:\Martina\STA1\MATERIALY\korel_obrazky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file:///C:\Martina\STA1\MATERIALY\korel_obrazky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file:///C:\Martina\STA1\MATERIALY\korel_obrazk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Martina\STA1\MATERIALY\korel_obrazk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Martina\STA1\MATERIALY\korel_obrazky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Martina\STA1\MATERIALY\korel_obrazk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304520"/>
        <c:axId val="287304904"/>
      </c:scatterChart>
      <c:valAx>
        <c:axId val="28730452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7304904"/>
        <c:crosses val="autoZero"/>
        <c:crossBetween val="midCat"/>
      </c:valAx>
      <c:valAx>
        <c:axId val="2873049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7304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10152"/>
        <c:axId val="288810544"/>
      </c:scatterChart>
      <c:valAx>
        <c:axId val="2888101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10544"/>
        <c:crosses val="autoZero"/>
        <c:crossBetween val="midCat"/>
      </c:valAx>
      <c:valAx>
        <c:axId val="2888105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101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11328"/>
        <c:axId val="288811720"/>
      </c:scatterChart>
      <c:valAx>
        <c:axId val="2888113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11720"/>
        <c:crosses val="autoZero"/>
        <c:crossBetween val="midCat"/>
      </c:valAx>
      <c:valAx>
        <c:axId val="2888117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11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12504"/>
        <c:axId val="289527288"/>
      </c:scatterChart>
      <c:valAx>
        <c:axId val="2888125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27288"/>
        <c:crosses val="autoZero"/>
        <c:crossBetween val="midCat"/>
      </c:valAx>
      <c:valAx>
        <c:axId val="2895272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12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28072"/>
        <c:axId val="289528464"/>
      </c:scatterChart>
      <c:valAx>
        <c:axId val="28952807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28464"/>
        <c:crosses val="autoZero"/>
        <c:crossBetween val="midCat"/>
      </c:valAx>
      <c:valAx>
        <c:axId val="2895284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280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29248"/>
        <c:axId val="289529640"/>
      </c:scatterChart>
      <c:valAx>
        <c:axId val="28952924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29640"/>
        <c:crosses val="autoZero"/>
        <c:crossBetween val="midCat"/>
      </c:valAx>
      <c:valAx>
        <c:axId val="2895296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29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30424"/>
        <c:axId val="289530816"/>
      </c:scatterChart>
      <c:valAx>
        <c:axId val="28953042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30816"/>
        <c:crosses val="autoZero"/>
        <c:crossBetween val="midCat"/>
      </c:valAx>
      <c:valAx>
        <c:axId val="289530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30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31600"/>
        <c:axId val="289531992"/>
      </c:scatterChart>
      <c:valAx>
        <c:axId val="28953160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31992"/>
        <c:crosses val="autoZero"/>
        <c:crossBetween val="midCat"/>
      </c:valAx>
      <c:valAx>
        <c:axId val="2895319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31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32776"/>
        <c:axId val="289533168"/>
      </c:scatterChart>
      <c:valAx>
        <c:axId val="28953277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33168"/>
        <c:crosses val="autoZero"/>
        <c:crossBetween val="midCat"/>
      </c:valAx>
      <c:valAx>
        <c:axId val="2895331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327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533952"/>
        <c:axId val="289534344"/>
      </c:scatterChart>
      <c:valAx>
        <c:axId val="2895339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534344"/>
        <c:crosses val="autoZero"/>
        <c:crossBetween val="midCat"/>
      </c:valAx>
      <c:valAx>
        <c:axId val="2895343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533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1472"/>
        <c:axId val="289951864"/>
      </c:scatterChart>
      <c:valAx>
        <c:axId val="28995147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1864"/>
        <c:crosses val="autoZero"/>
        <c:crossBetween val="midCat"/>
      </c:valAx>
      <c:valAx>
        <c:axId val="2899518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1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912984"/>
        <c:axId val="286923016"/>
      </c:scatterChart>
      <c:valAx>
        <c:axId val="28791298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6923016"/>
        <c:crosses val="autoZero"/>
        <c:crossBetween val="midCat"/>
      </c:valAx>
      <c:valAx>
        <c:axId val="2869230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79129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2648"/>
        <c:axId val="289953040"/>
      </c:scatterChart>
      <c:valAx>
        <c:axId val="28995264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3040"/>
        <c:crosses val="autoZero"/>
        <c:crossBetween val="midCat"/>
      </c:valAx>
      <c:valAx>
        <c:axId val="2899530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2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3824"/>
        <c:axId val="289954216"/>
      </c:scatterChart>
      <c:valAx>
        <c:axId val="28995382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4216"/>
        <c:crosses val="autoZero"/>
        <c:crossBetween val="midCat"/>
      </c:valAx>
      <c:valAx>
        <c:axId val="2899542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3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5000"/>
        <c:axId val="289955392"/>
      </c:scatterChart>
      <c:valAx>
        <c:axId val="28995500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5392"/>
        <c:crosses val="autoZero"/>
        <c:crossBetween val="midCat"/>
      </c:valAx>
      <c:valAx>
        <c:axId val="2899553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5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6176"/>
        <c:axId val="289956568"/>
      </c:scatterChart>
      <c:valAx>
        <c:axId val="28995617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6568"/>
        <c:crosses val="autoZero"/>
        <c:crossBetween val="midCat"/>
      </c:valAx>
      <c:valAx>
        <c:axId val="2899565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6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7352"/>
        <c:axId val="289957744"/>
      </c:scatterChart>
      <c:valAx>
        <c:axId val="2899573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7744"/>
        <c:crosses val="autoZero"/>
        <c:crossBetween val="midCat"/>
      </c:valAx>
      <c:valAx>
        <c:axId val="2899577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7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58528"/>
        <c:axId val="289958920"/>
      </c:scatterChart>
      <c:valAx>
        <c:axId val="2899585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958920"/>
        <c:crosses val="autoZero"/>
        <c:crossBetween val="midCat"/>
      </c:valAx>
      <c:valAx>
        <c:axId val="289958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958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58760"/>
        <c:axId val="290159152"/>
      </c:scatterChart>
      <c:valAx>
        <c:axId val="29015876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59152"/>
        <c:crosses val="autoZero"/>
        <c:crossBetween val="midCat"/>
      </c:valAx>
      <c:valAx>
        <c:axId val="2901591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587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59936"/>
        <c:axId val="290160328"/>
      </c:scatterChart>
      <c:valAx>
        <c:axId val="29015993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60328"/>
        <c:crosses val="autoZero"/>
        <c:crossBetween val="midCat"/>
      </c:valAx>
      <c:valAx>
        <c:axId val="2901603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599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61112"/>
        <c:axId val="290161504"/>
      </c:scatterChart>
      <c:valAx>
        <c:axId val="29016111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61504"/>
        <c:crosses val="autoZero"/>
        <c:crossBetween val="midCat"/>
      </c:valAx>
      <c:valAx>
        <c:axId val="2901615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61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62680"/>
        <c:axId val="290163072"/>
      </c:scatterChart>
      <c:valAx>
        <c:axId val="2901626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63072"/>
        <c:crosses val="autoZero"/>
        <c:crossBetween val="midCat"/>
      </c:valAx>
      <c:valAx>
        <c:axId val="2901630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62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937928"/>
        <c:axId val="287930384"/>
      </c:scatterChart>
      <c:valAx>
        <c:axId val="2869379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7930384"/>
        <c:crosses val="autoZero"/>
        <c:crossBetween val="midCat"/>
      </c:valAx>
      <c:valAx>
        <c:axId val="2879303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937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63856"/>
        <c:axId val="290164248"/>
      </c:scatterChart>
      <c:valAx>
        <c:axId val="2901638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64248"/>
        <c:crosses val="autoZero"/>
        <c:crossBetween val="midCat"/>
      </c:valAx>
      <c:valAx>
        <c:axId val="290164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63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65032"/>
        <c:axId val="290165424"/>
      </c:scatterChart>
      <c:valAx>
        <c:axId val="2901650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165424"/>
        <c:crosses val="autoZero"/>
        <c:crossBetween val="midCat"/>
      </c:valAx>
      <c:valAx>
        <c:axId val="2901654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165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1544"/>
        <c:axId val="289181936"/>
      </c:scatterChart>
      <c:valAx>
        <c:axId val="28918154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1936"/>
        <c:crosses val="autoZero"/>
        <c:crossBetween val="midCat"/>
      </c:valAx>
      <c:valAx>
        <c:axId val="2891819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15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2720"/>
        <c:axId val="289183112"/>
      </c:scatterChart>
      <c:valAx>
        <c:axId val="28918272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3112"/>
        <c:crosses val="autoZero"/>
        <c:crossBetween val="midCat"/>
      </c:valAx>
      <c:valAx>
        <c:axId val="2891831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27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3896"/>
        <c:axId val="289184288"/>
      </c:scatterChart>
      <c:valAx>
        <c:axId val="28918389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4288"/>
        <c:crosses val="autoZero"/>
        <c:crossBetween val="midCat"/>
      </c:valAx>
      <c:valAx>
        <c:axId val="2891842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3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5072"/>
        <c:axId val="289185464"/>
      </c:scatterChart>
      <c:valAx>
        <c:axId val="28918507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5464"/>
        <c:crosses val="autoZero"/>
        <c:crossBetween val="midCat"/>
      </c:valAx>
      <c:valAx>
        <c:axId val="2891854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50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List2!$J$2:$J$21</c:f>
              <c:numCache>
                <c:formatCode>General</c:formatCode>
                <c:ptCount val="20"/>
                <c:pt idx="0">
                  <c:v>66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6248"/>
        <c:axId val="289186640"/>
      </c:scatterChart>
      <c:valAx>
        <c:axId val="28918624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6640"/>
        <c:crosses val="autoZero"/>
        <c:crossBetween val="midCat"/>
      </c:valAx>
      <c:valAx>
        <c:axId val="2891866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6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7424"/>
        <c:axId val="289187816"/>
      </c:scatterChart>
      <c:valAx>
        <c:axId val="28918742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7816"/>
        <c:crosses val="autoZero"/>
        <c:crossBetween val="midCat"/>
      </c:valAx>
      <c:valAx>
        <c:axId val="289187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7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88600"/>
        <c:axId val="289188992"/>
      </c:scatterChart>
      <c:valAx>
        <c:axId val="28918860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188992"/>
        <c:crosses val="autoZero"/>
        <c:crossBetween val="midCat"/>
      </c:valAx>
      <c:valAx>
        <c:axId val="2891889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9188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78552"/>
        <c:axId val="311978944"/>
      </c:scatterChart>
      <c:valAx>
        <c:axId val="3119785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78944"/>
        <c:crosses val="autoZero"/>
        <c:crossBetween val="midCat"/>
      </c:valAx>
      <c:valAx>
        <c:axId val="3119789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785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832832"/>
        <c:axId val="287693136"/>
      </c:scatterChart>
      <c:valAx>
        <c:axId val="2868328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7693136"/>
        <c:crosses val="autoZero"/>
        <c:crossBetween val="midCat"/>
      </c:valAx>
      <c:valAx>
        <c:axId val="2876931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832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79728"/>
        <c:axId val="311980120"/>
      </c:scatterChart>
      <c:valAx>
        <c:axId val="3119797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80120"/>
        <c:crosses val="autoZero"/>
        <c:crossBetween val="midCat"/>
      </c:valAx>
      <c:valAx>
        <c:axId val="3119801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79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80904"/>
        <c:axId val="311981296"/>
      </c:scatterChart>
      <c:valAx>
        <c:axId val="3119809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81296"/>
        <c:crosses val="autoZero"/>
        <c:crossBetween val="midCat"/>
      </c:valAx>
      <c:valAx>
        <c:axId val="3119812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80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List2!$J$2:$J$21</c:f>
              <c:numCache>
                <c:formatCode>General</c:formatCode>
                <c:ptCount val="20"/>
                <c:pt idx="0">
                  <c:v>66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82080"/>
        <c:axId val="311982472"/>
      </c:scatterChart>
      <c:valAx>
        <c:axId val="3119820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82472"/>
        <c:crosses val="autoZero"/>
        <c:crossBetween val="midCat"/>
      </c:valAx>
      <c:valAx>
        <c:axId val="311982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82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83256"/>
        <c:axId val="311983648"/>
      </c:scatterChart>
      <c:valAx>
        <c:axId val="3119832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83648"/>
        <c:crosses val="autoZero"/>
        <c:crossBetween val="midCat"/>
      </c:valAx>
      <c:valAx>
        <c:axId val="3119836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83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84432"/>
        <c:axId val="311984824"/>
      </c:scatterChart>
      <c:valAx>
        <c:axId val="3119844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984824"/>
        <c:crosses val="autoZero"/>
        <c:crossBetween val="midCat"/>
      </c:valAx>
      <c:valAx>
        <c:axId val="3119848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844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85608"/>
        <c:axId val="290529072"/>
      </c:scatterChart>
      <c:valAx>
        <c:axId val="31198560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29072"/>
        <c:crosses val="autoZero"/>
        <c:crossBetween val="midCat"/>
      </c:valAx>
      <c:valAx>
        <c:axId val="2905290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19856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29856"/>
        <c:axId val="290530248"/>
      </c:scatterChart>
      <c:valAx>
        <c:axId val="2905298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0248"/>
        <c:crosses val="autoZero"/>
        <c:crossBetween val="midCat"/>
      </c:valAx>
      <c:valAx>
        <c:axId val="290530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29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1032"/>
        <c:axId val="290531424"/>
      </c:scatterChart>
      <c:valAx>
        <c:axId val="2905310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1424"/>
        <c:crosses val="autoZero"/>
        <c:crossBetween val="midCat"/>
      </c:valAx>
      <c:valAx>
        <c:axId val="2905314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31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2208"/>
        <c:axId val="290532600"/>
      </c:scatterChart>
      <c:valAx>
        <c:axId val="29053220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2600"/>
        <c:crosses val="autoZero"/>
        <c:crossBetween val="midCat"/>
      </c:valAx>
      <c:valAx>
        <c:axId val="2905326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322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3384"/>
        <c:axId val="290533776"/>
      </c:scatterChart>
      <c:valAx>
        <c:axId val="29053338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3776"/>
        <c:crosses val="autoZero"/>
        <c:crossBetween val="midCat"/>
      </c:valAx>
      <c:valAx>
        <c:axId val="2905337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333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693920"/>
        <c:axId val="287694312"/>
      </c:scatterChart>
      <c:valAx>
        <c:axId val="28769392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7694312"/>
        <c:crosses val="autoZero"/>
        <c:crossBetween val="midCat"/>
      </c:valAx>
      <c:valAx>
        <c:axId val="2876943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76939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4560"/>
        <c:axId val="290534952"/>
      </c:scatterChart>
      <c:valAx>
        <c:axId val="29053456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4952"/>
        <c:crosses val="autoZero"/>
        <c:crossBetween val="midCat"/>
      </c:valAx>
      <c:valAx>
        <c:axId val="2905349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34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List2!$L$2:$L$21</c:f>
              <c:numCache>
                <c:formatCode>General</c:formatCode>
                <c:ptCount val="2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</c:numCache>
            </c:numRef>
          </c:xVal>
          <c:yVal>
            <c:numRef>
              <c:f>List2!$M$2:$M$21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List2!$L$22:$L$41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</c:numCache>
            </c:numRef>
          </c:xVal>
          <c:yVal>
            <c:numRef>
              <c:f>List2!$M$22:$M$41</c:f>
              <c:numCache>
                <c:formatCode>General</c:formatCode>
                <c:ptCount val="20"/>
                <c:pt idx="0">
                  <c:v>43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53</c:v>
                </c:pt>
                <c:pt idx="11">
                  <c:v>54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35736"/>
        <c:axId val="290536128"/>
      </c:scatterChart>
      <c:valAx>
        <c:axId val="29053573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0536128"/>
        <c:crosses val="autoZero"/>
        <c:crossBetween val="midCat"/>
        <c:majorUnit val="10"/>
      </c:valAx>
      <c:valAx>
        <c:axId val="2905361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05357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326336"/>
        <c:axId val="312326728"/>
      </c:scatterChart>
      <c:valAx>
        <c:axId val="31232633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2326728"/>
        <c:crosses val="autoZero"/>
        <c:crossBetween val="midCat"/>
      </c:valAx>
      <c:valAx>
        <c:axId val="3123267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2326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327512"/>
        <c:axId val="312327904"/>
      </c:scatterChart>
      <c:valAx>
        <c:axId val="31232751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2327904"/>
        <c:crosses val="autoZero"/>
        <c:crossBetween val="midCat"/>
      </c:valAx>
      <c:valAx>
        <c:axId val="3123279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23275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List2!$L$2:$L$21</c:f>
              <c:numCache>
                <c:formatCode>General</c:formatCode>
                <c:ptCount val="2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</c:numCache>
            </c:numRef>
          </c:xVal>
          <c:yVal>
            <c:numRef>
              <c:f>List2!$M$2:$M$21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List2!$L$22:$L$41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</c:numCache>
            </c:numRef>
          </c:xVal>
          <c:yVal>
            <c:numRef>
              <c:f>List2!$M$22:$M$41</c:f>
              <c:numCache>
                <c:formatCode>General</c:formatCode>
                <c:ptCount val="20"/>
                <c:pt idx="0">
                  <c:v>43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53</c:v>
                </c:pt>
                <c:pt idx="11">
                  <c:v>54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328688"/>
        <c:axId val="312329080"/>
      </c:scatterChart>
      <c:valAx>
        <c:axId val="31232868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2329080"/>
        <c:crosses val="autoZero"/>
        <c:crossBetween val="midCat"/>
        <c:majorUnit val="10"/>
      </c:valAx>
      <c:valAx>
        <c:axId val="3123290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23286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List2!$L$2:$L$41</c:f>
              <c:numCache>
                <c:formatCode>General</c:formatCode>
                <c:ptCount val="4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</c:numCache>
            </c:numRef>
          </c:xVal>
          <c:yVal>
            <c:numRef>
              <c:f>List2!$M$2:$M$41</c:f>
              <c:numCache>
                <c:formatCode>General</c:formatCode>
                <c:ptCount val="4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  <c:pt idx="23">
                  <c:v>46</c:v>
                </c:pt>
                <c:pt idx="24">
                  <c:v>47</c:v>
                </c:pt>
                <c:pt idx="25">
                  <c:v>48</c:v>
                </c:pt>
                <c:pt idx="26">
                  <c:v>49</c:v>
                </c:pt>
                <c:pt idx="27">
                  <c:v>50</c:v>
                </c:pt>
                <c:pt idx="28">
                  <c:v>51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57</c:v>
                </c:pt>
                <c:pt idx="35">
                  <c:v>58</c:v>
                </c:pt>
                <c:pt idx="36">
                  <c:v>59</c:v>
                </c:pt>
                <c:pt idx="37">
                  <c:v>60</c:v>
                </c:pt>
                <c:pt idx="38">
                  <c:v>61</c:v>
                </c:pt>
                <c:pt idx="3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329864"/>
        <c:axId val="312330256"/>
      </c:scatterChart>
      <c:valAx>
        <c:axId val="312329864"/>
        <c:scaling>
          <c:orientation val="minMax"/>
          <c:max val="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2330256"/>
        <c:crosses val="autoZero"/>
        <c:crossBetween val="midCat"/>
        <c:majorUnit val="10"/>
      </c:valAx>
      <c:valAx>
        <c:axId val="3123302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2329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05448"/>
        <c:axId val="288805840"/>
      </c:scatterChart>
      <c:valAx>
        <c:axId val="28880544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05840"/>
        <c:crosses val="autoZero"/>
        <c:crossBetween val="midCat"/>
      </c:valAx>
      <c:valAx>
        <c:axId val="2888058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054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06624"/>
        <c:axId val="288807016"/>
      </c:scatterChart>
      <c:valAx>
        <c:axId val="28880662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07016"/>
        <c:crosses val="autoZero"/>
        <c:crossBetween val="midCat"/>
      </c:valAx>
      <c:valAx>
        <c:axId val="2888070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066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07800"/>
        <c:axId val="288808192"/>
      </c:scatterChart>
      <c:valAx>
        <c:axId val="28880780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08192"/>
        <c:crosses val="autoZero"/>
        <c:crossBetween val="midCat"/>
      </c:valAx>
      <c:valAx>
        <c:axId val="288808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078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808976"/>
        <c:axId val="288809368"/>
      </c:scatterChart>
      <c:valAx>
        <c:axId val="28880897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809368"/>
        <c:crosses val="autoZero"/>
        <c:crossBetween val="midCat"/>
      </c:valAx>
      <c:valAx>
        <c:axId val="2888093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88089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0.59311</cdr:x>
      <cdr:y>0.32407</cdr:y>
    </cdr:from>
    <cdr:to>
      <cdr:x>0.90179</cdr:x>
      <cdr:y>0.4213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08150" y="88900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𝑟=0,04</a:t>
          </a:r>
          <a:endParaRPr lang="en-US" sz="140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0.5435</cdr:x>
      <cdr:y>0.27894</cdr:y>
    </cdr:from>
    <cdr:to>
      <cdr:x>0.89297</cdr:x>
      <cdr:y>0.37616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565274" y="765175"/>
          <a:ext cx="100647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𝑟=−0,85</a:t>
          </a:r>
          <a:endParaRPr lang="en-US" sz="14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0.60007</cdr:x>
      <cdr:y>0.52499</cdr:y>
    </cdr:from>
    <cdr:to>
      <cdr:x>0.88119</cdr:x>
      <cdr:y>0.62221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28192" y="1440160"/>
          <a:ext cx="809626" cy="2666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4094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28.1.2016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pPr/>
              <a:t>28.1.2016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NUL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NUL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mi21.vsb.cz/modul/uvod-do-statistiky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4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2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a.muni.cz/res/file/ucebnice/pavlik-biostatistika-v2.pdf" TargetMode="External"/><Relationship Id="rId2" Type="http://schemas.openxmlformats.org/officeDocument/2006/relationships/hyperlink" Target="http://mi21.vsb.cz/modul/uvod-do-statistiky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7112" y="3715735"/>
            <a:ext cx="5734050" cy="9555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0" i="0" dirty="0" smtClean="0"/>
              <a:t>Martina </a:t>
            </a:r>
            <a:r>
              <a:rPr lang="en-US" sz="1800" b="0" i="0" dirty="0" err="1" smtClean="0"/>
              <a:t>Litschmannov</a:t>
            </a:r>
            <a:r>
              <a:rPr lang="cs-CZ" sz="1800" b="0" i="0" dirty="0" smtClean="0"/>
              <a:t>á</a:t>
            </a:r>
            <a:endParaRPr lang="cs-CZ" sz="1800" b="0" i="0" dirty="0"/>
          </a:p>
        </p:txBody>
      </p:sp>
      <p:pic>
        <p:nvPicPr>
          <p:cNvPr id="1026" name="Picture 2" descr="http://www.ush.sd/ar/_imgs/g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3" y="1389969"/>
            <a:ext cx="4247269" cy="40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53142" y="1920789"/>
            <a:ext cx="7281990" cy="2219691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cs-CZ" dirty="0" smtClean="0">
                <a:solidFill>
                  <a:srgbClr val="514843"/>
                </a:solidFill>
              </a:rPr>
              <a:t>Korelační a regresní analýza</a:t>
            </a:r>
            <a:endParaRPr lang="cs-CZ" sz="2800" b="0" i="0" baseline="0" dirty="0">
              <a:solidFill>
                <a:srgbClr val="514843"/>
              </a:solidFill>
              <a:latin typeface="Plantagenet Cherokee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4727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4727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4727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753616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7536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775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4727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753616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342900">
              <a:buFont typeface="Calibri" pitchFamily="34" charset="0"/>
              <a:buChar char="―"/>
            </a:pPr>
            <a:r>
              <a:rPr lang="cs-CZ" sz="2000" dirty="0" smtClean="0"/>
              <a:t>Korelační analýza (opakování)</a:t>
            </a:r>
            <a:endParaRPr lang="cs-CZ" sz="2000" dirty="0"/>
          </a:p>
          <a:p>
            <a:pPr marL="971550" lvl="3" indent="-342900">
              <a:buFont typeface="Calibri" pitchFamily="34" charset="0"/>
              <a:buChar char="―"/>
            </a:pPr>
            <a:r>
              <a:rPr lang="cs-CZ" sz="2000" dirty="0" err="1" smtClean="0"/>
              <a:t>Pearsonův</a:t>
            </a:r>
            <a:r>
              <a:rPr lang="cs-CZ" sz="2000" dirty="0" smtClean="0"/>
              <a:t> korelační koeficient</a:t>
            </a:r>
            <a:endParaRPr lang="cs-CZ" sz="2000" dirty="0"/>
          </a:p>
          <a:p>
            <a:pPr marL="971550" lvl="3" indent="-342900">
              <a:buFont typeface="Calibri" pitchFamily="34" charset="0"/>
              <a:buChar char="―"/>
            </a:pPr>
            <a:r>
              <a:rPr lang="cs-CZ" sz="2000" dirty="0" err="1" smtClean="0"/>
              <a:t>Spearmanův</a:t>
            </a:r>
            <a:r>
              <a:rPr lang="cs-CZ" sz="2000" dirty="0" smtClean="0"/>
              <a:t> korelační koeficient</a:t>
            </a:r>
          </a:p>
          <a:p>
            <a:pPr marL="971550" lvl="3" indent="-342900">
              <a:buFont typeface="Calibri" pitchFamily="34" charset="0"/>
              <a:buChar char="―"/>
            </a:pPr>
            <a:endParaRPr lang="cs-CZ" dirty="0">
              <a:latin typeface="Cambria Math"/>
            </a:endParaRPr>
          </a:p>
          <a:p>
            <a:pPr marL="514350" lvl="2" indent="-342900">
              <a:buFont typeface="Calibri" pitchFamily="34" charset="0"/>
              <a:buChar char="―"/>
            </a:pPr>
            <a:r>
              <a:rPr lang="cs-CZ" sz="2000" dirty="0" smtClean="0"/>
              <a:t>Regresní analýza</a:t>
            </a:r>
            <a:endParaRPr lang="cs-CZ" sz="2000" dirty="0"/>
          </a:p>
          <a:p>
            <a:pPr marL="971550" lvl="3" indent="-342900">
              <a:buFont typeface="Calibri" pitchFamily="34" charset="0"/>
              <a:buChar char="―"/>
            </a:pPr>
            <a:r>
              <a:rPr lang="cs-CZ" sz="2000" dirty="0" err="1"/>
              <a:t>Pearsonův</a:t>
            </a:r>
            <a:r>
              <a:rPr lang="cs-CZ" sz="2000" dirty="0"/>
              <a:t> korelační koeficient,</a:t>
            </a:r>
          </a:p>
          <a:p>
            <a:pPr marL="971550" lvl="3" indent="-342900">
              <a:buFont typeface="Calibri" pitchFamily="34" charset="0"/>
              <a:buChar char="―"/>
            </a:pPr>
            <a:r>
              <a:rPr lang="cs-CZ" sz="2000" dirty="0" err="1"/>
              <a:t>Spearmanův</a:t>
            </a:r>
            <a:r>
              <a:rPr lang="cs-CZ" sz="2000" dirty="0"/>
              <a:t> korelační koeficient</a:t>
            </a:r>
          </a:p>
        </p:txBody>
      </p:sp>
    </p:spTree>
    <p:extLst>
      <p:ext uri="{BB962C8B-B14F-4D97-AF65-F5344CB8AC3E}">
        <p14:creationId xmlns:p14="http://schemas.microsoft.com/office/powerpoint/2010/main" val="28622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6528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76200"/>
                <a:ext cx="9980613" cy="1096963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tx2"/>
                    </a:solidFill>
                  </a:rPr>
                  <a:t>Korelační koeficient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6528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23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6528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2783632" y="400506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76200"/>
                <a:ext cx="9980613" cy="1096963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tx2"/>
                    </a:solidFill>
                  </a:rPr>
                  <a:t>Korelační koeficient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2711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6528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2783632" y="400506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/>
          </p:nvPr>
        </p:nvGraphicFramePr>
        <p:xfrm>
          <a:off x="6672064" y="393305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76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2108" y="1556793"/>
            <a:ext cx="997602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Pokud jsou dvě náhodné veličiny korelované, znamená to pouze to, že jsou lineárně závislé. </a:t>
            </a:r>
          </a:p>
          <a:p>
            <a:pPr marL="0" indent="0">
              <a:buNone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FF0000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FF0000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827748" y="3050537"/>
            <a:ext cx="3852428" cy="3434680"/>
            <a:chOff x="5328084" y="3068960"/>
            <a:chExt cx="3852428" cy="3434680"/>
          </a:xfrm>
        </p:grpSpPr>
        <p:grpSp>
          <p:nvGrpSpPr>
            <p:cNvPr id="13" name="Skupina 12"/>
            <p:cNvGrpSpPr/>
            <p:nvPr/>
          </p:nvGrpSpPr>
          <p:grpSpPr>
            <a:xfrm>
              <a:off x="5328084" y="3068960"/>
              <a:ext cx="2894620" cy="3434680"/>
              <a:chOff x="5328084" y="3068960"/>
              <a:chExt cx="2894620" cy="3434680"/>
            </a:xfrm>
          </p:grpSpPr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084" y="4032702"/>
                <a:ext cx="1432756" cy="143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068960"/>
                <a:ext cx="1274440" cy="1274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5085184"/>
                <a:ext cx="1418456" cy="1418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Přímá spojnice se šipkou 7"/>
              <p:cNvCxnSpPr/>
              <p:nvPr/>
            </p:nvCxnSpPr>
            <p:spPr>
              <a:xfrm flipV="1">
                <a:off x="6372200" y="3871031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>
                <a:off x="6308576" y="5503787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>
                <a:off x="7380312" y="4343400"/>
                <a:ext cx="0" cy="741784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/>
            <p:cNvSpPr txBox="1"/>
            <p:nvPr/>
          </p:nvSpPr>
          <p:spPr>
            <a:xfrm>
              <a:off x="7513476" y="4514237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112108" y="274638"/>
            <a:ext cx="9976022" cy="9194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8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67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03870" y="1556793"/>
            <a:ext cx="999249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Pokud jsou dvě náhodné veličiny korelované, znamená to pouze to, že jsou lineárně závislé. </a:t>
            </a:r>
          </a:p>
          <a:p>
            <a:pPr marL="0" indent="0">
              <a:buNone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FF0000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FF0000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753034" y="3235252"/>
            <a:ext cx="3955027" cy="3267223"/>
            <a:chOff x="5076056" y="3117150"/>
            <a:chExt cx="3955027" cy="3267223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67791"/>
              <a:ext cx="1508492" cy="150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117150"/>
              <a:ext cx="1263615" cy="126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045510"/>
              <a:ext cx="1338863" cy="133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Přímá spojnice se šipkou 25"/>
            <p:cNvCxnSpPr/>
            <p:nvPr/>
          </p:nvCxnSpPr>
          <p:spPr>
            <a:xfrm flipV="1">
              <a:off x="6368524" y="374607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6270580" y="528676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7230883" y="4253228"/>
              <a:ext cx="0" cy="741784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7364047" y="4424065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103870" y="274638"/>
            <a:ext cx="9992498" cy="97667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85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03869" y="1556793"/>
            <a:ext cx="9901881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praxi</a:t>
            </a:r>
            <a:r>
              <a:rPr lang="en-US" dirty="0"/>
              <a:t> se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koeficientu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  <a:r>
              <a:rPr lang="en-US" dirty="0" err="1"/>
              <a:t>interpretuje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103870" y="274638"/>
            <a:ext cx="9984260" cy="9692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71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/>
                    <a:gridCol w="27481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 smtClean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=0,0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,3;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,7;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1,0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=1,0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549330"/>
                  </p:ext>
                </p:extLst>
              </p:nvPr>
            </p:nvGraphicFramePr>
            <p:xfrm>
              <a:off x="1547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/>
                    <a:gridCol w="27481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 smtClean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2" t="-108197" r="-100000" b="-4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2" t="-208197" r="-100000" b="-3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2" t="-313333" r="-100000" b="-2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2" t="-406557" r="-100000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2" t="-506557" r="-100000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37969" y="5045898"/>
            <a:ext cx="801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Mezi proudem a napětím na odporu byl zjištěn korelační koeficient 0,6.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Mezi školním prospěchem a pocitem deprese u dětí byl zjištěn korelační koeficient 0,6.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r"/>
            <a:r>
              <a:rPr lang="cs-CZ" dirty="0"/>
              <a:t>Výsledky interpretujte!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09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Pearsonův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573426"/>
                <a:ext cx="9980682" cy="528457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je výběr z </a:t>
                </a:r>
                <a:r>
                  <a:rPr lang="cs-CZ" b="1" dirty="0">
                    <a:solidFill>
                      <a:srgbClr val="FF0000"/>
                    </a:solidFill>
                  </a:rPr>
                  <a:t>dvourozměrného normálního rozdělení</a:t>
                </a:r>
                <a:r>
                  <a:rPr lang="cs-CZ" dirty="0"/>
                  <a:t>. </a:t>
                </a:r>
              </a:p>
              <a:p>
                <a:pPr>
                  <a:lnSpc>
                    <a:spcPct val="110000"/>
                  </a:lnSpc>
                </a:pPr>
                <a:r>
                  <a:rPr lang="cs-CZ" dirty="0"/>
                  <a:t>Zjistíme-li, že výběrový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, zpravidla nás zajímá, zda je indikovaná korelace statisticky významná. Chceme testovat nulovou hypotézu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 	H</a:t>
                </a:r>
                <a:r>
                  <a:rPr lang="cs-CZ" baseline="-25000" dirty="0"/>
                  <a:t>0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 vůči alternativě H</a:t>
                </a:r>
                <a:r>
                  <a:rPr lang="cs-CZ" baseline="-25000" dirty="0"/>
                  <a:t>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&lt;0</m:t>
                    </m:r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u="sng" dirty="0" smtClean="0"/>
                  <a:t>Testová </a:t>
                </a:r>
                <a:r>
                  <a:rPr lang="cs-CZ" u="sng" dirty="0"/>
                  <a:t>statistika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 smtClean="0"/>
                  <a:t>má </a:t>
                </a:r>
                <a:r>
                  <a:rPr lang="cs-CZ" dirty="0"/>
                  <a:t>za předpokladu platnosti H</a:t>
                </a:r>
                <a:r>
                  <a:rPr lang="cs-CZ" baseline="-25000" dirty="0"/>
                  <a:t>0  </a:t>
                </a:r>
                <a:r>
                  <a:rPr lang="cs-CZ" dirty="0"/>
                  <a:t>Studentovo rozdělení s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−2</m:t>
                    </m:r>
                  </m:oMath>
                </a14:m>
                <a:r>
                  <a:rPr lang="cs-CZ" dirty="0"/>
                  <a:t> stupni volnosti.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Poznámka</a:t>
                </a:r>
                <a:r>
                  <a:rPr lang="cs-CZ" dirty="0"/>
                  <a:t>: </a:t>
                </a:r>
                <a:r>
                  <a:rPr lang="cs-CZ" i="1" dirty="0"/>
                  <a:t>Jsou-li složky náhodného vektoru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i="1" dirty="0"/>
                  <a:t> s dvourozměrným normálním rozdělením nekorelované, jsou nezávislé. (</a:t>
                </a:r>
                <a:r>
                  <a:rPr lang="cs-CZ" b="1" i="1" dirty="0"/>
                  <a:t>POZOR! Obecně to neplatí.</a:t>
                </a:r>
                <a:r>
                  <a:rPr lang="cs-CZ" i="1" dirty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573426"/>
                <a:ext cx="9980682" cy="5284573"/>
              </a:xfrm>
              <a:blipFill rotWithShape="0">
                <a:blip r:embed="rId2"/>
                <a:stretch>
                  <a:fillRect l="-1282" t="-461" r="-4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7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Spearmanův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 dvourozměrného rozdělení. 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nechť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Pokud se v náhodných výběrech, z nichž je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počítán</a:t>
                </a:r>
                <a:r>
                  <a:rPr lang="en-US" dirty="0"/>
                  <a:t>, </a:t>
                </a:r>
                <a:r>
                  <a:rPr lang="en-US" dirty="0" err="1"/>
                  <a:t>vyskytuje</a:t>
                </a:r>
                <a:r>
                  <a:rPr lang="en-US" dirty="0"/>
                  <a:t> </a:t>
                </a:r>
                <a:r>
                  <a:rPr lang="en-US" dirty="0" err="1"/>
                  <a:t>mnoho</a:t>
                </a:r>
                <a:r>
                  <a:rPr lang="en-US" dirty="0"/>
                  <a:t> shod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stejně</a:t>
                </a:r>
                <a:r>
                  <a:rPr lang="en-US" dirty="0"/>
                  <a:t> </a:t>
                </a:r>
                <a:r>
                  <a:rPr lang="en-US" dirty="0" err="1"/>
                  <a:t>velkých</a:t>
                </a:r>
                <a:r>
                  <a:rPr lang="en-US" dirty="0"/>
                  <a:t> </a:t>
                </a:r>
                <a:r>
                  <a:rPr lang="en-US" dirty="0" err="1"/>
                  <a:t>pozorování</a:t>
                </a:r>
                <a:r>
                  <a:rPr lang="en-US" dirty="0"/>
                  <a:t>), </a:t>
                </a:r>
                <a:r>
                  <a:rPr lang="en-US" dirty="0" err="1"/>
                  <a:t>doporučuje</a:t>
                </a:r>
                <a:r>
                  <a:rPr lang="en-US" dirty="0"/>
                  <a:t> se </a:t>
                </a:r>
                <a:r>
                  <a:rPr lang="en-US" dirty="0" err="1"/>
                  <a:t>používat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korigovaný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Spearmanův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korelační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koeficient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6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5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Spearmanův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 dvourozměrného rozdělení. 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nechť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cs-CZ" dirty="0"/>
              </a:p>
              <a:p>
                <a:r>
                  <a:rPr lang="cs-CZ" dirty="0"/>
                  <a:t>Pokud se v náhodných výběrech, z nichž je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počítán</a:t>
                </a:r>
                <a:r>
                  <a:rPr lang="en-US" dirty="0"/>
                  <a:t>, </a:t>
                </a:r>
                <a:r>
                  <a:rPr lang="en-US" dirty="0" err="1"/>
                  <a:t>vyskytuje</a:t>
                </a:r>
                <a:r>
                  <a:rPr lang="en-US" dirty="0"/>
                  <a:t> </a:t>
                </a:r>
                <a:r>
                  <a:rPr lang="en-US" dirty="0" err="1"/>
                  <a:t>mnoho</a:t>
                </a:r>
                <a:r>
                  <a:rPr lang="en-US" dirty="0"/>
                  <a:t> shod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stejně</a:t>
                </a:r>
                <a:r>
                  <a:rPr lang="en-US" dirty="0"/>
                  <a:t> </a:t>
                </a:r>
                <a:r>
                  <a:rPr lang="en-US" dirty="0" err="1"/>
                  <a:t>velkých</a:t>
                </a:r>
                <a:r>
                  <a:rPr lang="en-US" dirty="0"/>
                  <a:t> </a:t>
                </a:r>
                <a:r>
                  <a:rPr lang="en-US" dirty="0" err="1"/>
                  <a:t>pozorování</a:t>
                </a:r>
                <a:r>
                  <a:rPr lang="en-US" dirty="0"/>
                  <a:t>), </a:t>
                </a:r>
                <a:r>
                  <a:rPr lang="en-US" dirty="0" err="1"/>
                  <a:t>doporučuje</a:t>
                </a:r>
                <a:r>
                  <a:rPr lang="en-US" dirty="0"/>
                  <a:t> se </a:t>
                </a:r>
                <a:r>
                  <a:rPr lang="en-US" dirty="0" err="1"/>
                  <a:t>používat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korigovaný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Spearmanův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korelační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koeficient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 ,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rozsahy</a:t>
                </a:r>
                <a:r>
                  <a:rPr lang="en-US" dirty="0"/>
                  <a:t> </a:t>
                </a:r>
                <a:r>
                  <a:rPr lang="en-US" dirty="0" err="1"/>
                  <a:t>skupin</a:t>
                </a:r>
                <a:r>
                  <a:rPr lang="cs-CZ" dirty="0"/>
                  <a:t> stejně velkých </a:t>
                </a:r>
                <a:r>
                  <a:rPr lang="cs-CZ" i="1" dirty="0"/>
                  <a:t>X</a:t>
                </a:r>
                <a:r>
                  <a:rPr lang="cs-CZ" dirty="0"/>
                  <a:t>-ových hodnot. Obdobně definujeme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82" t="-16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886465" y="24483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8000"/>
                </a:solidFill>
              </a:rPr>
              <a:t>Analýza závislosti dvou numerických </a:t>
            </a:r>
            <a:r>
              <a:rPr lang="cs-CZ" dirty="0" smtClean="0">
                <a:solidFill>
                  <a:srgbClr val="008000"/>
                </a:solidFill>
              </a:rPr>
              <a:t>proměnných</a:t>
            </a:r>
            <a:br>
              <a:rPr lang="cs-CZ" dirty="0" smtClean="0">
                <a:solidFill>
                  <a:srgbClr val="008000"/>
                </a:solidFill>
              </a:rPr>
            </a:br>
            <a:r>
              <a:rPr lang="cs-CZ" dirty="0" smtClean="0">
                <a:solidFill>
                  <a:srgbClr val="008000"/>
                </a:solidFill>
              </a:rPr>
              <a:t>(Korelační analýza)</a:t>
            </a:r>
            <a:endParaRPr lang="cs-CZ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Spearmanův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korelační koeficient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1800" dirty="0"/>
                  <a:t>Je-li hodnota </a:t>
                </a:r>
                <a:r>
                  <a:rPr lang="cs-CZ" sz="1800" dirty="0" err="1"/>
                  <a:t>Spearmanova</a:t>
                </a:r>
                <a:r>
                  <a:rPr lang="cs-CZ" sz="1800" dirty="0"/>
                  <a:t> korelačního koeficientu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sz="1800" dirty="0"/>
                  <a:t> blízká nule, chceme zpravidla testovat, zda je odchylka koeficientu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sz="1800" dirty="0"/>
                  <a:t> od nuly náhodná či statisticky významná. </a:t>
                </a:r>
              </a:p>
              <a:p>
                <a:pPr marL="0" indent="0">
                  <a:buNone/>
                </a:pPr>
                <a:r>
                  <a:rPr lang="cs-CZ" sz="1800" dirty="0"/>
                  <a:t>H</a:t>
                </a:r>
                <a:r>
                  <a:rPr lang="cs-CZ" sz="1800" baseline="-25000" dirty="0"/>
                  <a:t>0</a:t>
                </a:r>
                <a:r>
                  <a:rPr lang="cs-CZ" sz="1800" dirty="0"/>
                  <a:t>: </a:t>
                </a:r>
                <a:r>
                  <a:rPr lang="cs-CZ" sz="1800" i="1" dirty="0"/>
                  <a:t>X</a:t>
                </a:r>
                <a:r>
                  <a:rPr lang="cs-CZ" sz="1800" dirty="0"/>
                  <a:t>, </a:t>
                </a:r>
                <a:r>
                  <a:rPr lang="cs-CZ" sz="1800" i="1" dirty="0"/>
                  <a:t>Y</a:t>
                </a:r>
                <a:r>
                  <a:rPr lang="cs-CZ" sz="1800" dirty="0"/>
                  <a:t> jsou </a:t>
                </a:r>
                <a:r>
                  <a:rPr lang="cs-CZ" sz="1800" b="1" dirty="0"/>
                  <a:t>nezávislé</a:t>
                </a:r>
                <a:r>
                  <a:rPr lang="cs-CZ" sz="1800" dirty="0"/>
                  <a:t> náhodné veličiny.</a:t>
                </a:r>
              </a:p>
              <a:p>
                <a:pPr marL="0" indent="0">
                  <a:buNone/>
                </a:pPr>
                <a:r>
                  <a:rPr lang="cs-CZ" sz="1800" dirty="0"/>
                  <a:t>H</a:t>
                </a:r>
                <a:r>
                  <a:rPr lang="cs-CZ" sz="1800" baseline="-25000" dirty="0"/>
                  <a:t>A</a:t>
                </a:r>
                <a:r>
                  <a:rPr lang="cs-CZ" sz="1800" dirty="0"/>
                  <a:t>: </a:t>
                </a:r>
                <a:r>
                  <a:rPr lang="cs-CZ" sz="1800" i="1" dirty="0"/>
                  <a:t>X</a:t>
                </a:r>
                <a:r>
                  <a:rPr lang="cs-CZ" sz="1800" dirty="0"/>
                  <a:t>, </a:t>
                </a:r>
                <a:r>
                  <a:rPr lang="cs-CZ" sz="1800" i="1" dirty="0"/>
                  <a:t>Y</a:t>
                </a:r>
                <a:r>
                  <a:rPr lang="cs-CZ" sz="1800" dirty="0"/>
                  <a:t> jsou závislé náhodné veličiny.</a:t>
                </a:r>
              </a:p>
              <a:p>
                <a:pPr marL="0" indent="0">
                  <a:buNone/>
                </a:pPr>
                <a:r>
                  <a:rPr lang="cs-CZ" sz="1800" u="sng" dirty="0" smtClean="0"/>
                  <a:t>Testová </a:t>
                </a:r>
                <a:r>
                  <a:rPr lang="cs-CZ" sz="1800" u="sng" dirty="0"/>
                  <a:t>statistika</a:t>
                </a:r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Nulovou hypotézu zamítáme 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cs-CZ" sz="1800" dirty="0"/>
                  <a:t>, 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cs-CZ" sz="1800" dirty="0"/>
                  <a:t> je kritická hodnota </a:t>
                </a:r>
                <a:r>
                  <a:rPr lang="cs-CZ" sz="1800" dirty="0" err="1"/>
                  <a:t>Spearmanova</a:t>
                </a:r>
                <a:r>
                  <a:rPr lang="cs-CZ" sz="1800" dirty="0"/>
                  <a:t> korelačního koeficientu.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Pro </a:t>
                </a:r>
                <a:r>
                  <a:rPr lang="cs-CZ" sz="1800" dirty="0"/>
                  <a:t>rozsah výběru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≤30</m:t>
                    </m:r>
                  </m:oMath>
                </a14:m>
                <a:r>
                  <a:rPr lang="cs-CZ" sz="1800" dirty="0"/>
                  <a:t> a hladiny významnosti 0,05, resp. 0,01 jsou kritické hodnoty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1800" dirty="0"/>
                  <a:t> tabelovány (tabulka T16). Je-li rozsah výběru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cs-CZ" sz="1800" dirty="0"/>
                  <a:t>, pak</a:t>
                </a:r>
              </a:p>
              <a:p>
                <a:pPr marL="0" indent="0" algn="ctr">
                  <a:buNone/>
                </a:pPr>
                <a:r>
                  <a:rPr lang="cs-CZ" sz="1800" dirty="0"/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, </a:t>
                </a:r>
              </a:p>
              <a:p>
                <a:pPr marL="0" indent="0">
                  <a:buNone/>
                </a:pPr>
                <a:r>
                  <a:rPr lang="cs-CZ" sz="18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sz="1800" dirty="0"/>
                  <a:t>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1800" dirty="0"/>
                  <a:t> kvantil normovaného normálního rozdělení.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4" t="-1733" r="-1954" b="-3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/>
              <a:t>Na základě datového </a:t>
            </a:r>
            <a:r>
              <a:rPr lang="cs-CZ" sz="2000" dirty="0" smtClean="0"/>
              <a:t>souboru analyza_zavislosti.xlsx (list biometrie) </a:t>
            </a:r>
            <a:r>
              <a:rPr lang="cs-CZ" sz="2000" dirty="0"/>
              <a:t>analyzujte míru závislosti mezi výškou a váhou respondentů.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04900" y="19839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Distributions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Distribution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Analysis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Shapiro-Wilk</a:t>
            </a:r>
            <a:r>
              <a:rPr lang="cs-CZ" dirty="0" smtClean="0">
                <a:solidFill>
                  <a:srgbClr val="0070C0"/>
                </a:solidFill>
              </a:rPr>
              <a:t> Normality test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04900" y="1614616"/>
            <a:ext cx="99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Ověření normality proměnných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97" y="2517947"/>
            <a:ext cx="4210050" cy="16573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04900" y="4346741"/>
            <a:ext cx="998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Volba typu korelačního koeficientu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Spearman</a:t>
            </a:r>
            <a:r>
              <a:rPr lang="cs-CZ" dirty="0" err="1" smtClean="0">
                <a:sym typeface="Wingdings" panose="05000000000000000000" pitchFamily="2" charset="2"/>
              </a:rPr>
              <a:t>ův</a:t>
            </a:r>
            <a:r>
              <a:rPr lang="cs-CZ" dirty="0" smtClean="0">
                <a:sym typeface="Wingdings" panose="05000000000000000000" pitchFamily="2" charset="2"/>
              </a:rPr>
              <a:t> korelační koeficient (z důvodu zamítnutí předpokladu normality)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3. Výpočet korelačního koeficientu + Vykreslení bodového grafu (</a:t>
            </a:r>
            <a:r>
              <a:rPr lang="cs-CZ" dirty="0" err="1" smtClean="0">
                <a:sym typeface="Wingdings" panose="05000000000000000000" pitchFamily="2" charset="2"/>
              </a:rPr>
              <a:t>scatter</a:t>
            </a:r>
            <a:r>
              <a:rPr lang="cs-CZ" dirty="0" smtClean="0">
                <a:sym typeface="Wingdings" panose="05000000000000000000" pitchFamily="2" charset="2"/>
              </a:rPr>
              <a:t> plot)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Analysis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Correlation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Correlation</a:t>
            </a:r>
            <a:r>
              <a:rPr lang="cs-CZ" dirty="0" smtClean="0">
                <a:solidFill>
                  <a:srgbClr val="0070C0"/>
                </a:solidFill>
              </a:rPr>
              <a:t> Matrix Plot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7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04900" y="19839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Distributions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Distribution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Analysis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Shapiro-Wilk</a:t>
            </a:r>
            <a:r>
              <a:rPr lang="cs-CZ" dirty="0" smtClean="0">
                <a:solidFill>
                  <a:srgbClr val="0070C0"/>
                </a:solidFill>
              </a:rPr>
              <a:t> Normality test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04900" y="1614616"/>
            <a:ext cx="99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Ověření normality proměnných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7235" y="2501466"/>
            <a:ext cx="998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Volba typu korelačního koeficientu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Spearman</a:t>
            </a:r>
            <a:r>
              <a:rPr lang="cs-CZ" dirty="0" err="1" smtClean="0">
                <a:sym typeface="Wingdings" panose="05000000000000000000" pitchFamily="2" charset="2"/>
              </a:rPr>
              <a:t>ův</a:t>
            </a:r>
            <a:r>
              <a:rPr lang="cs-CZ" dirty="0" smtClean="0">
                <a:sym typeface="Wingdings" panose="05000000000000000000" pitchFamily="2" charset="2"/>
              </a:rPr>
              <a:t> korelační koeficient (z důvodu zamítnutí předpokladu normality)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3. Výpočet korelačního koeficientu + Vykreslení bodového grafu (</a:t>
            </a:r>
            <a:r>
              <a:rPr lang="cs-CZ" dirty="0" err="1" smtClean="0">
                <a:sym typeface="Wingdings" panose="05000000000000000000" pitchFamily="2" charset="2"/>
              </a:rPr>
              <a:t>scatter</a:t>
            </a:r>
            <a:r>
              <a:rPr lang="cs-CZ" dirty="0" smtClean="0">
                <a:sym typeface="Wingdings" panose="05000000000000000000" pitchFamily="2" charset="2"/>
              </a:rPr>
              <a:t> plot)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Analysis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Correlation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Correlation</a:t>
            </a:r>
            <a:r>
              <a:rPr lang="cs-CZ" dirty="0" smtClean="0">
                <a:solidFill>
                  <a:srgbClr val="0070C0"/>
                </a:solidFill>
              </a:rPr>
              <a:t> Matrix Plot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04" y="3809450"/>
            <a:ext cx="3147613" cy="280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043928" y="4311645"/>
                <a:ext cx="6836376" cy="175432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 posouzení korelace mezi váhou a výškou byl z důvodů porušení normality u proměnné váha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𝑆h𝑎𝑝𝑖𝑟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ů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𝑊𝑖𝑙𝑘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ů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𝑡𝑒𝑠𝑡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i="1">
                        <a:latin typeface="Cambria Math"/>
                      </a:rPr>
                      <m:t>0,0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/>
                      </a:rPr>
                      <m:t>1)</m:t>
                    </m:r>
                  </m:oMath>
                </a14:m>
                <a:r>
                  <a:rPr lang="cs-CZ" dirty="0"/>
                  <a:t> použit korigovaný </a:t>
                </a:r>
                <a:r>
                  <a:rPr lang="cs-CZ" dirty="0" err="1"/>
                  <a:t>Spearmanův</a:t>
                </a:r>
                <a:r>
                  <a:rPr lang="cs-CZ" dirty="0"/>
                  <a:t> korelační koeficient. Pozorovanou hodnotu korelace (0,519) lze na hladině </a:t>
                </a:r>
                <a:r>
                  <a:rPr lang="cs-CZ" dirty="0" err="1"/>
                  <a:t>výz</a:t>
                </a:r>
                <a:r>
                  <a:rPr lang="en-US" dirty="0"/>
                  <a:t>n</a:t>
                </a:r>
                <a:r>
                  <a:rPr lang="cs-CZ" dirty="0" err="1"/>
                  <a:t>amnosti</a:t>
                </a:r>
                <a:r>
                  <a:rPr lang="cs-CZ" dirty="0"/>
                  <a:t> 0,05 označit za statisticky významnou 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i="1">
                        <a:latin typeface="Cambria Math"/>
                      </a:rPr>
                      <m:t>0,0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cs-CZ" i="1">
                        <a:latin typeface="Cambria Math"/>
                      </a:rPr>
                      <m:t>1</m:t>
                    </m:r>
                  </m:oMath>
                </a14:m>
                <a:r>
                  <a:rPr lang="cs-CZ" dirty="0"/>
                  <a:t>)</a:t>
                </a:r>
                <a:r>
                  <a:rPr lang="en-US" dirty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28" y="4311645"/>
                <a:ext cx="6836376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23" t="-2069" r="-267" b="-37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Na základě datového </a:t>
            </a:r>
            <a:r>
              <a:rPr lang="cs-CZ" sz="2000" dirty="0" smtClean="0"/>
              <a:t>souboru </a:t>
            </a:r>
            <a:r>
              <a:rPr lang="cs-CZ" sz="2000" dirty="0" smtClean="0"/>
              <a:t>regrese.xlsx </a:t>
            </a:r>
            <a:r>
              <a:rPr lang="cs-CZ" sz="2000" dirty="0" smtClean="0"/>
              <a:t>(list biometrie) </a:t>
            </a:r>
            <a:r>
              <a:rPr lang="cs-CZ" sz="2000" dirty="0"/>
              <a:t>analyzujte míru závislosti mezi výškou a váhou respondentů.</a:t>
            </a:r>
          </a:p>
        </p:txBody>
      </p:sp>
    </p:spTree>
    <p:extLst>
      <p:ext uri="{BB962C8B-B14F-4D97-AF65-F5344CB8AC3E}">
        <p14:creationId xmlns:p14="http://schemas.microsoft.com/office/powerpoint/2010/main" val="1785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886465" y="24483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8000"/>
                </a:solidFill>
              </a:rPr>
              <a:t>Analýza závislosti </a:t>
            </a:r>
            <a:r>
              <a:rPr lang="cs-CZ" dirty="0" smtClean="0">
                <a:solidFill>
                  <a:srgbClr val="008000"/>
                </a:solidFill>
              </a:rPr>
              <a:t>numerických proměnných</a:t>
            </a:r>
            <a:br>
              <a:rPr lang="cs-CZ" dirty="0" smtClean="0">
                <a:solidFill>
                  <a:srgbClr val="008000"/>
                </a:solidFill>
              </a:rPr>
            </a:br>
            <a:r>
              <a:rPr lang="cs-CZ" dirty="0" smtClean="0">
                <a:solidFill>
                  <a:srgbClr val="008000"/>
                </a:solidFill>
              </a:rPr>
              <a:t>(Regresní analýza)</a:t>
            </a:r>
            <a:endParaRPr lang="cs-CZ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Typy závislosti náhodných veličin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cs-CZ" sz="2400" dirty="0"/>
                  <a:t>	</a:t>
                </a:r>
                <a:r>
                  <a:rPr lang="cs-CZ" sz="2400" dirty="0">
                    <a:solidFill>
                      <a:srgbClr val="FF0000"/>
                    </a:solidFill>
                  </a:rPr>
                  <a:t>Funkční závislost Y na X </a:t>
                </a:r>
                <a:r>
                  <a:rPr lang="cs-CZ" sz="2400" dirty="0"/>
                  <a:t>–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i="1" dirty="0"/>
              </a:p>
              <a:p>
                <a:pPr>
                  <a:buNone/>
                </a:pPr>
                <a:endParaRPr lang="cs-CZ" sz="2400" dirty="0"/>
              </a:p>
              <a:p>
                <a:pPr>
                  <a:buNone/>
                </a:pPr>
                <a:r>
                  <a:rPr lang="cs-CZ" sz="2400" dirty="0"/>
                  <a:t>	</a:t>
                </a:r>
                <a:r>
                  <a:rPr lang="cs-CZ" sz="2400" dirty="0">
                    <a:solidFill>
                      <a:srgbClr val="FF0000"/>
                    </a:solidFill>
                  </a:rPr>
                  <a:t>Statistická (stochastická) závislost </a:t>
                </a:r>
                <a:r>
                  <a:rPr lang="cs-CZ" sz="2400" dirty="0"/>
                  <a:t>– systematický pohyb jedné veličiny při růstu či poklesu druhé veličiny (studujeme prostřednictvím korelační a regresní analýzy)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67" r="-6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2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K čemu slouží korelační a regresní analýza?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/>
              <a:t>Vyhodnocení vztahu spojitých veličin.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err="1">
                <a:solidFill>
                  <a:srgbClr val="FF0000"/>
                </a:solidFill>
              </a:rPr>
              <a:t>Nekauzalní</a:t>
            </a:r>
            <a:r>
              <a:rPr lang="cs-CZ" sz="2400" dirty="0">
                <a:solidFill>
                  <a:srgbClr val="FF0000"/>
                </a:solidFill>
              </a:rPr>
              <a:t> vztahy </a:t>
            </a:r>
            <a:r>
              <a:rPr lang="cs-CZ" sz="2400" dirty="0"/>
              <a:t>vyhodnocujeme pouze na základě korelační analýzy.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rgbClr val="FF0000"/>
                </a:solidFill>
              </a:rPr>
              <a:t>Kauzální vztahy </a:t>
            </a:r>
            <a:r>
              <a:rPr lang="cs-CZ" sz="2400" dirty="0"/>
              <a:t>(je zřejmá příčinná souvislost mezi veličinami) vyhodnocujeme pomocí korelace i pomocí regrese.</a:t>
            </a:r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16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err="1">
                <a:solidFill>
                  <a:schemeClr val="accent3">
                    <a:lumMod val="50000"/>
                  </a:schemeClr>
                </a:solidFill>
              </a:rPr>
              <a:t>Francis</a:t>
            </a: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3">
                    <a:lumMod val="50000"/>
                  </a:schemeClr>
                </a:solidFill>
              </a:rPr>
              <a:t>Galton</a:t>
            </a: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(1822-1911)</a:t>
            </a:r>
          </a:p>
        </p:txBody>
      </p:sp>
      <p:pic>
        <p:nvPicPr>
          <p:cNvPr id="4" name="Obrázek 3" descr="francis-gal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69" y="1785927"/>
            <a:ext cx="1785950" cy="24209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04900" y="4357694"/>
            <a:ext cx="9980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 položil základy regresní analýzy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(</a:t>
            </a:r>
            <a:r>
              <a:rPr lang="cs-CZ" sz="2400" dirty="0"/>
              <a:t>vztah mezi výškou syna a výškou otce)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zázračné </a:t>
            </a:r>
            <a:r>
              <a:rPr lang="cs-CZ" sz="2400" dirty="0" smtClean="0"/>
              <a:t>dítě</a:t>
            </a:r>
            <a:r>
              <a:rPr lang="cs-CZ" sz="2400" dirty="0"/>
              <a:t> </a:t>
            </a:r>
            <a:r>
              <a:rPr lang="cs-CZ" sz="2400" dirty="0" smtClean="0"/>
              <a:t>(bratranec </a:t>
            </a:r>
            <a:r>
              <a:rPr lang="cs-CZ" sz="2400" dirty="0"/>
              <a:t>Charlese Darwina)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zakladatel eugeniky </a:t>
            </a:r>
            <a:r>
              <a:rPr lang="cs-CZ" sz="2400" dirty="0" smtClean="0"/>
              <a:t>(</a:t>
            </a:r>
            <a:r>
              <a:rPr lang="cs-CZ" sz="2400" dirty="0"/>
              <a:t>nauky o zlepšování genetického základu)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12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Typy regrese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3382" y="1646695"/>
                <a:ext cx="9982200" cy="4572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cs-CZ" sz="2400" dirty="0" smtClean="0"/>
                  <a:t>	</a:t>
                </a:r>
                <a:r>
                  <a:rPr lang="cs-CZ" sz="2400" dirty="0">
                    <a:solidFill>
                      <a:srgbClr val="FF0000"/>
                    </a:solidFill>
                  </a:rPr>
                  <a:t>Lineární regrese </a:t>
                </a:r>
                <a:r>
                  <a:rPr lang="cs-CZ" sz="2400" dirty="0"/>
                  <a:t>– pro popis závislosti veličin využívá funkce lineární v parametrech (např.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𝑌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cs-CZ" sz="2400" dirty="0"/>
                  <a:t>), resp. funkce, které lze na lineární v parametrech převést pomocí vhodné </a:t>
                </a:r>
                <a:r>
                  <a:rPr lang="cs-CZ" sz="2400" dirty="0" smtClean="0"/>
                  <a:t>transformace</a:t>
                </a:r>
                <a:r>
                  <a:rPr lang="en-US" sz="2400" dirty="0" smtClean="0"/>
                  <a:t>, nap</a:t>
                </a:r>
                <a:r>
                  <a:rPr lang="cs-CZ" sz="2400" dirty="0" smtClean="0"/>
                  <a:t>ř.: </a:t>
                </a:r>
                <a:endParaRPr lang="en-US" sz="2400" dirty="0" smtClean="0"/>
              </a:p>
              <a:p>
                <a:pPr algn="ctr">
                  <a:buNone/>
                </a:pPr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𝑌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⇒</m:t>
                    </m:r>
                    <m:func>
                      <m:func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</m:e>
                        </m:func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</m:e>
                        </m:func>
                      </m:e>
                    </m:func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  <m:r>
                      <a:rPr lang="cs-CZ" sz="2400" i="1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cs-CZ" sz="24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cs-CZ" sz="2400" dirty="0" smtClean="0"/>
                  <a:t>                                  </a:t>
                </a:r>
                <a:r>
                  <a:rPr lang="cs-CZ" sz="2400" dirty="0"/>
                  <a:t>		</a:t>
                </a:r>
              </a:p>
              <a:p>
                <a:pPr>
                  <a:buNone/>
                </a:pPr>
                <a:endParaRPr lang="cs-CZ" sz="2400" dirty="0"/>
              </a:p>
              <a:p>
                <a:pPr>
                  <a:buNone/>
                </a:pPr>
                <a:r>
                  <a:rPr lang="cs-CZ" sz="2400" dirty="0"/>
                  <a:t>	</a:t>
                </a:r>
                <a:r>
                  <a:rPr lang="cs-CZ" sz="2400" dirty="0">
                    <a:solidFill>
                      <a:srgbClr val="FF0000"/>
                    </a:solidFill>
                  </a:rPr>
                  <a:t>Nelineární regrese </a:t>
                </a:r>
                <a:r>
                  <a:rPr lang="cs-CZ" sz="2400" dirty="0"/>
                  <a:t>- pro popis závislosti veličin využívá funkce nelineární v parametrech (tyto funkce nelze na lineární v parametrech převést pomocí žádné transformace – např.: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𝑌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cs-CZ" sz="2400" dirty="0"/>
                  <a:t>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82" y="1646695"/>
                <a:ext cx="9982200" cy="4572000"/>
              </a:xfrm>
              <a:blipFill rotWithShape="0">
                <a:blip r:embed="rId2"/>
                <a:stretch>
                  <a:fillRect t="-2267" r="-17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Typy regrese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rgbClr val="FF0000"/>
                </a:solidFill>
              </a:rPr>
              <a:t>Jednoduchá regrese </a:t>
            </a:r>
            <a:r>
              <a:rPr lang="cs-CZ" sz="2400" dirty="0"/>
              <a:t>– studuje kauzální závislost dvou veličin (velikost syna na velikosti otce)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rgbClr val="FF0000"/>
                </a:solidFill>
              </a:rPr>
              <a:t>Vícenásobná regrese </a:t>
            </a:r>
            <a:r>
              <a:rPr lang="cs-CZ" sz="2400" dirty="0"/>
              <a:t>– studuje kauzální závislost jedné veličiny na alespoň dvou dalších veličinách (velikost syna na velikosti otce a matky)</a:t>
            </a:r>
          </a:p>
        </p:txBody>
      </p:sp>
    </p:spTree>
    <p:extLst>
      <p:ext uri="{BB962C8B-B14F-4D97-AF65-F5344CB8AC3E}">
        <p14:creationId xmlns:p14="http://schemas.microsoft.com/office/powerpoint/2010/main" val="18967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45776" y="2571745"/>
            <a:ext cx="801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8000"/>
                </a:solidFill>
              </a:rPr>
              <a:t>Jednoduchá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661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Pearsonův</a:t>
            </a:r>
            <a:r>
              <a:rPr lang="cs-CZ" sz="2400" dirty="0">
                <a:solidFill>
                  <a:srgbClr val="FF0000"/>
                </a:solidFill>
              </a:rPr>
              <a:t> k</a:t>
            </a:r>
            <a:r>
              <a:rPr lang="en-US" sz="2400" dirty="0" err="1">
                <a:solidFill>
                  <a:srgbClr val="FF0000"/>
                </a:solidFill>
              </a:rPr>
              <a:t>oeficient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korelace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/>
              <a:t>                           </a:t>
            </a:r>
            <a:r>
              <a:rPr lang="en-US" sz="2400" dirty="0" err="1" smtClean="0"/>
              <a:t>vyjadřuje</a:t>
            </a:r>
            <a:r>
              <a:rPr lang="en-US" sz="2400" dirty="0" smtClean="0"/>
              <a:t> </a:t>
            </a:r>
            <a:r>
              <a:rPr lang="en-US" sz="2400" dirty="0" err="1"/>
              <a:t>míru</a:t>
            </a:r>
            <a:r>
              <a:rPr lang="en-US" sz="2400" dirty="0"/>
              <a:t> </a:t>
            </a:r>
            <a:r>
              <a:rPr lang="en-US" sz="2400" dirty="0" err="1"/>
              <a:t>závislosti</a:t>
            </a:r>
            <a:r>
              <a:rPr lang="en-US" sz="2400" dirty="0"/>
              <a:t> </a:t>
            </a:r>
            <a:r>
              <a:rPr lang="en-US" sz="2400" dirty="0" err="1"/>
              <a:t>dvou</a:t>
            </a:r>
            <a:r>
              <a:rPr lang="en-US" sz="2400" dirty="0"/>
              <a:t> </a:t>
            </a:r>
            <a:r>
              <a:rPr lang="en-US" sz="2400" dirty="0" err="1"/>
              <a:t>znaků</a:t>
            </a:r>
            <a:r>
              <a:rPr lang="en-US" sz="2400" dirty="0"/>
              <a:t>. </a:t>
            </a:r>
            <a:endParaRPr lang="cs-CZ" sz="2400" dirty="0"/>
          </a:p>
          <a:p>
            <a:endParaRPr lang="en-US" sz="2400" dirty="0"/>
          </a:p>
        </p:txBody>
      </p:sp>
      <p:pic>
        <p:nvPicPr>
          <p:cNvPr id="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91427" y="3264381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lineární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Šipka nahoru 5"/>
          <p:cNvSpPr/>
          <p:nvPr/>
        </p:nvSpPr>
        <p:spPr>
          <a:xfrm>
            <a:off x="7095483" y="2558841"/>
            <a:ext cx="288032" cy="69046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nahoru 6"/>
          <p:cNvSpPr/>
          <p:nvPr/>
        </p:nvSpPr>
        <p:spPr>
          <a:xfrm>
            <a:off x="9264352" y="2558841"/>
            <a:ext cx="288032" cy="69046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8688288" y="3264381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spojitých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955749" y="4153084"/>
                <a:ext cx="5084790" cy="97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𝑋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24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49" y="4153084"/>
                <a:ext cx="5084790" cy="971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6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04" y="398979"/>
            <a:ext cx="6223000" cy="62150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5881686" y="6143644"/>
            <a:ext cx="1071570" cy="35719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953256" y="614364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Vysvětlující (nezávisle) proměnná</a:t>
            </a:r>
          </a:p>
        </p:txBody>
      </p:sp>
      <p:sp>
        <p:nvSpPr>
          <p:cNvPr id="7" name="Elipsa 6"/>
          <p:cNvSpPr/>
          <p:nvPr/>
        </p:nvSpPr>
        <p:spPr>
          <a:xfrm>
            <a:off x="3095604" y="2857496"/>
            <a:ext cx="357190" cy="10715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642563" y="785794"/>
            <a:ext cx="738664" cy="27821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Vysvětlovaná (závisle) proměnná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953388" y="2714621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Regresní model</a:t>
            </a:r>
          </a:p>
          <a:p>
            <a:r>
              <a:rPr lang="cs-CZ" b="1" dirty="0">
                <a:solidFill>
                  <a:srgbClr val="FF0000"/>
                </a:solidFill>
              </a:rPr>
              <a:t>(vyrovnávací křivka)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95934" y="5000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Korelační pole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83257" y="4753781"/>
            <a:ext cx="259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Naměřená hodnota </a:t>
            </a:r>
            <a:r>
              <a:rPr lang="cs-CZ" b="1" dirty="0" err="1">
                <a:solidFill>
                  <a:srgbClr val="002060"/>
                </a:solidFill>
              </a:rPr>
              <a:t>y</a:t>
            </a:r>
            <a:r>
              <a:rPr lang="cs-CZ" b="1" baseline="-25000" dirty="0" err="1">
                <a:solidFill>
                  <a:srgbClr val="002060"/>
                </a:solidFill>
              </a:rPr>
              <a:t>i</a:t>
            </a:r>
            <a:endParaRPr lang="cs-CZ" b="1" baseline="-25000" dirty="0">
              <a:solidFill>
                <a:srgbClr val="002060"/>
              </a:solidFill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3667108" y="3929066"/>
            <a:ext cx="1071570" cy="1786744"/>
            <a:chOff x="2143108" y="3929066"/>
            <a:chExt cx="1071570" cy="1786744"/>
          </a:xfrm>
        </p:grpSpPr>
        <p:cxnSp>
          <p:nvCxnSpPr>
            <p:cNvPr id="17" name="Přímá spojovací čára 16"/>
            <p:cNvCxnSpPr/>
            <p:nvPr/>
          </p:nvCxnSpPr>
          <p:spPr>
            <a:xfrm rot="5400000" flipH="1" flipV="1">
              <a:off x="2250265" y="4822041"/>
              <a:ext cx="1785950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10800000">
              <a:off x="2285984" y="4929198"/>
              <a:ext cx="785818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21"/>
            <p:cNvCxnSpPr/>
            <p:nvPr/>
          </p:nvCxnSpPr>
          <p:spPr>
            <a:xfrm rot="10800000">
              <a:off x="2214546" y="3929066"/>
              <a:ext cx="92869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3071802" y="4857760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Přímá spojovací čára 25"/>
            <p:cNvCxnSpPr/>
            <p:nvPr/>
          </p:nvCxnSpPr>
          <p:spPr>
            <a:xfrm>
              <a:off x="2143108" y="4929198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/>
            <p:cNvCxnSpPr/>
            <p:nvPr/>
          </p:nvCxnSpPr>
          <p:spPr>
            <a:xfrm>
              <a:off x="2143108" y="3929066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47797" y="3776210"/>
                <a:ext cx="2528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002060"/>
                    </a:solidFill>
                  </a:rPr>
                  <a:t>Vyrovnaná hodnota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endParaRPr lang="cs-CZ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7" y="3776210"/>
                <a:ext cx="252808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28" t="-9836" r="-13253" b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Skupina 39"/>
          <p:cNvGrpSpPr/>
          <p:nvPr/>
        </p:nvGrpSpPr>
        <p:grpSpPr>
          <a:xfrm>
            <a:off x="4738678" y="3929066"/>
            <a:ext cx="1785950" cy="1006488"/>
            <a:chOff x="3214678" y="3929066"/>
            <a:chExt cx="1785950" cy="1006488"/>
          </a:xfrm>
        </p:grpSpPr>
        <p:sp>
          <p:nvSpPr>
            <p:cNvPr id="31" name="Pravá složená závorka 30"/>
            <p:cNvSpPr/>
            <p:nvPr/>
          </p:nvSpPr>
          <p:spPr>
            <a:xfrm>
              <a:off x="3214678" y="3929066"/>
              <a:ext cx="142876" cy="1000132"/>
            </a:xfrm>
            <a:prstGeom prst="rightBrac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92D050"/>
                </a:solidFill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428992" y="4214818"/>
              <a:ext cx="15716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92D050"/>
                  </a:solidFill>
                </a:rPr>
                <a:t>Reziduum </a:t>
              </a:r>
              <a:r>
                <a:rPr lang="cs-CZ" b="1" dirty="0" err="1">
                  <a:solidFill>
                    <a:srgbClr val="92D050"/>
                  </a:solidFill>
                </a:rPr>
                <a:t>e</a:t>
              </a:r>
              <a:r>
                <a:rPr lang="cs-CZ" b="1" baseline="-25000" dirty="0" err="1">
                  <a:solidFill>
                    <a:srgbClr val="92D050"/>
                  </a:solidFill>
                </a:rPr>
                <a:t>i</a:t>
              </a:r>
              <a:endParaRPr lang="cs-CZ" b="1" baseline="-25000" dirty="0">
                <a:solidFill>
                  <a:srgbClr val="92D050"/>
                </a:solidFill>
              </a:endParaRPr>
            </a:p>
          </p:txBody>
        </p:sp>
        <p:graphicFrame>
          <p:nvGraphicFramePr>
            <p:cNvPr id="32" name="Objekt 31"/>
            <p:cNvGraphicFramePr>
              <a:graphicFrameLocks noChangeAspect="1"/>
            </p:cNvGraphicFramePr>
            <p:nvPr/>
          </p:nvGraphicFramePr>
          <p:xfrm>
            <a:off x="3571868" y="4572008"/>
            <a:ext cx="1090638" cy="363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Rovnice" r:id="rId5" imgW="685800" imgH="228600" progId="Equation.3">
                    <p:embed/>
                  </p:oleObj>
                </mc:Choice>
                <mc:Fallback>
                  <p:oleObj name="Rovnice" r:id="rId5" imgW="685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68" y="4572008"/>
                          <a:ext cx="1090638" cy="363546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Skupina 36"/>
          <p:cNvGrpSpPr/>
          <p:nvPr/>
        </p:nvGrpSpPr>
        <p:grpSpPr>
          <a:xfrm>
            <a:off x="4524364" y="5572934"/>
            <a:ext cx="571504" cy="868604"/>
            <a:chOff x="3000364" y="5572934"/>
            <a:chExt cx="571504" cy="868604"/>
          </a:xfrm>
        </p:grpSpPr>
        <p:sp>
          <p:nvSpPr>
            <p:cNvPr id="34" name="TextovéPole 33"/>
            <p:cNvSpPr txBox="1"/>
            <p:nvPr/>
          </p:nvSpPr>
          <p:spPr>
            <a:xfrm>
              <a:off x="3000364" y="607220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002060"/>
                  </a:solidFill>
                </a:rPr>
                <a:t>x</a:t>
              </a:r>
              <a:r>
                <a:rPr lang="cs-CZ" b="1" baseline="-25000" dirty="0" err="1">
                  <a:solidFill>
                    <a:srgbClr val="002060"/>
                  </a:solidFill>
                </a:rPr>
                <a:t>i</a:t>
              </a:r>
              <a:endParaRPr lang="cs-CZ" b="1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rot="5400000">
              <a:off x="3036083" y="5679297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95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878" y="500042"/>
            <a:ext cx="9965410" cy="70882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Jednoduchý lineární regresní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4595803" y="2214555"/>
          <a:ext cx="2338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ovnice" r:id="rId3" imgW="1130040" imgH="228600" progId="Equation.3">
                  <p:embed/>
                </p:oleObj>
              </mc:Choice>
              <mc:Fallback>
                <p:oleObj name="Rovnice" r:id="rId3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03" y="2214555"/>
                        <a:ext cx="233838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Skupina 26"/>
          <p:cNvGrpSpPr/>
          <p:nvPr/>
        </p:nvGrpSpPr>
        <p:grpSpPr>
          <a:xfrm>
            <a:off x="3595670" y="2714621"/>
            <a:ext cx="2214578" cy="2146529"/>
            <a:chOff x="2071670" y="2714620"/>
            <a:chExt cx="2214578" cy="2146529"/>
          </a:xfrm>
        </p:grpSpPr>
        <p:cxnSp>
          <p:nvCxnSpPr>
            <p:cNvPr id="10" name="Přímá spojovací šipka 9"/>
            <p:cNvCxnSpPr/>
            <p:nvPr/>
          </p:nvCxnSpPr>
          <p:spPr>
            <a:xfrm rot="5400000" flipH="1" flipV="1">
              <a:off x="2643174" y="3000372"/>
              <a:ext cx="1357322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rot="5400000" flipH="1" flipV="1">
              <a:off x="3071802" y="2857496"/>
              <a:ext cx="1357322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2071670" y="4214818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1">
                      <a:lumMod val="75000"/>
                    </a:schemeClr>
                  </a:solidFill>
                </a:rPr>
                <a:t>Parametry modelu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5810248" y="2715414"/>
            <a:ext cx="1857388" cy="2422734"/>
            <a:chOff x="4286248" y="2715414"/>
            <a:chExt cx="1857388" cy="2422734"/>
          </a:xfrm>
        </p:grpSpPr>
        <p:cxnSp>
          <p:nvCxnSpPr>
            <p:cNvPr id="25" name="Přímá spojovací šipka 24"/>
            <p:cNvCxnSpPr/>
            <p:nvPr/>
          </p:nvCxnSpPr>
          <p:spPr>
            <a:xfrm rot="5400000" flipH="1" flipV="1">
              <a:off x="4536281" y="3393281"/>
              <a:ext cx="1357322" cy="158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4286248" y="4214818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Reziduum</a:t>
              </a:r>
            </a:p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Náhodná složka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7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Předpoklady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jednoduchého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lineárního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reg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. modelu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cs-CZ" dirty="0"/>
                  <a:t>LRM je lineární v parametrech.</a:t>
                </a:r>
              </a:p>
              <a:p>
                <a:pPr>
                  <a:spcBef>
                    <a:spcPts val="600"/>
                  </a:spcBef>
                </a:pPr>
                <a:endParaRPr lang="cs-CZ" dirty="0"/>
              </a:p>
              <a:p>
                <a:pPr>
                  <a:spcBef>
                    <a:spcPts val="600"/>
                  </a:spcBef>
                </a:pPr>
                <a:r>
                  <a:rPr lang="cs-CZ" dirty="0"/>
                  <a:t>Parametry modelu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mohou nabývat libovolných hodnot.</a:t>
                </a:r>
              </a:p>
              <a:p>
                <a:pPr>
                  <a:spcBef>
                    <a:spcPts val="600"/>
                  </a:spcBef>
                </a:pPr>
                <a:endParaRPr lang="cs-CZ" baseline="-25000" dirty="0"/>
              </a:p>
              <a:p>
                <a:pPr>
                  <a:spcBef>
                    <a:spcPts val="600"/>
                  </a:spcBef>
                </a:pPr>
                <a:r>
                  <a:rPr lang="cs-CZ" dirty="0"/>
                  <a:t>Normalita náhodné složky (reziduí).</a:t>
                </a:r>
              </a:p>
              <a:p>
                <a:pPr>
                  <a:spcBef>
                    <a:spcPts val="600"/>
                  </a:spcBef>
                </a:pPr>
                <a:endParaRPr lang="cs-CZ" dirty="0"/>
              </a:p>
              <a:p>
                <a:pPr>
                  <a:spcBef>
                    <a:spcPts val="600"/>
                  </a:spcBef>
                </a:pPr>
                <a:r>
                  <a:rPr lang="cs-CZ" dirty="0"/>
                  <a:t>Nulová střední hodnota náhodné složky (reziduí) –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cs-CZ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cs-CZ" i="1" dirty="0"/>
              </a:p>
              <a:p>
                <a:pPr>
                  <a:spcBef>
                    <a:spcPts val="600"/>
                  </a:spcBef>
                </a:pPr>
                <a:r>
                  <a:rPr lang="cs-CZ" dirty="0" err="1"/>
                  <a:t>Homoskedasticita</a:t>
                </a:r>
                <a:r>
                  <a:rPr lang="cs-CZ" dirty="0"/>
                  <a:t> náhodné složky (reziduí).</a:t>
                </a:r>
              </a:p>
              <a:p>
                <a:pPr>
                  <a:spcBef>
                    <a:spcPts val="600"/>
                  </a:spcBef>
                </a:pPr>
                <a:endParaRPr lang="cs-CZ" dirty="0"/>
              </a:p>
              <a:p>
                <a:pPr lvl="0">
                  <a:spcBef>
                    <a:spcPts val="600"/>
                  </a:spcBef>
                </a:pPr>
                <a:r>
                  <a:rPr lang="cs-CZ" dirty="0"/>
                  <a:t>Nulová kovariance náhodné složky -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𝐶𝑜𝑣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cs-CZ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𝑒𝑗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cs-CZ" dirty="0"/>
                  <a:t>pro každé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i="1" dirty="0"/>
                  <a:t>, </a:t>
                </a:r>
                <a:r>
                  <a:rPr lang="cs-CZ" dirty="0"/>
                  <a:t>kde</a:t>
                </a:r>
                <a:r>
                  <a:rPr lang="cs-CZ" i="1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=1,2,…,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i="1" dirty="0"/>
              </a:p>
              <a:p>
                <a:pPr>
                  <a:spcBef>
                    <a:spcPts val="600"/>
                  </a:spcBef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Otázky v lineární regresi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357299"/>
            <a:ext cx="9980682" cy="4740277"/>
          </a:xfrm>
        </p:spPr>
        <p:txBody>
          <a:bodyPr>
            <a:noAutofit/>
          </a:bodyPr>
          <a:lstStyle/>
          <a:p>
            <a:pPr marL="0"/>
            <a:r>
              <a:rPr lang="cs-CZ" dirty="0"/>
              <a:t>Lze najít zvolený lineární regresní model?</a:t>
            </a:r>
          </a:p>
          <a:p>
            <a:pPr marL="0" algn="ctr">
              <a:buNone/>
            </a:pPr>
            <a:endParaRPr lang="cs-CZ" sz="1000" dirty="0"/>
          </a:p>
          <a:p>
            <a:pPr marL="0" algn="ctr">
              <a:buNone/>
            </a:pPr>
            <a:r>
              <a:rPr lang="cs-CZ" dirty="0"/>
              <a:t>Pokud ano, pak:</a:t>
            </a:r>
          </a:p>
          <a:p>
            <a:pPr marL="0" algn="just"/>
            <a:r>
              <a:rPr lang="cs-CZ" dirty="0"/>
              <a:t>Jak najít zvolený lineárně regresní model?</a:t>
            </a:r>
          </a:p>
          <a:p>
            <a:pPr marL="0"/>
            <a:r>
              <a:rPr lang="cs-CZ" dirty="0" smtClean="0"/>
              <a:t>Lze </a:t>
            </a:r>
            <a:r>
              <a:rPr lang="cs-CZ" dirty="0"/>
              <a:t>tento model zjednodušit ? </a:t>
            </a:r>
          </a:p>
          <a:p>
            <a:pPr marL="0">
              <a:buNone/>
            </a:pPr>
            <a:r>
              <a:rPr lang="cs-CZ" dirty="0"/>
              <a:t>  </a:t>
            </a:r>
            <a:r>
              <a:rPr lang="cs-CZ" dirty="0" smtClean="0"/>
              <a:t>(</a:t>
            </a:r>
            <a:r>
              <a:rPr lang="cs-CZ" dirty="0"/>
              <a:t>Lze některé koeficienty modelu považovat za nulové</a:t>
            </a:r>
            <a:r>
              <a:rPr lang="cs-CZ" dirty="0" smtClean="0"/>
              <a:t>?)</a:t>
            </a:r>
          </a:p>
          <a:p>
            <a:pPr marL="0"/>
            <a:r>
              <a:rPr lang="cs-CZ" dirty="0"/>
              <a:t>Je tento model důvěryhodný? </a:t>
            </a:r>
          </a:p>
          <a:p>
            <a:pPr marL="0">
              <a:buNone/>
            </a:pPr>
            <a:r>
              <a:rPr lang="cs-CZ" dirty="0"/>
              <a:t>  (Byly splněny předpoklady modelu?)</a:t>
            </a:r>
            <a:endParaRPr lang="cs-CZ" dirty="0"/>
          </a:p>
          <a:p>
            <a:pPr marL="0"/>
            <a:r>
              <a:rPr lang="cs-CZ" dirty="0"/>
              <a:t>Jak dobře tento model vystihuje sledovanou </a:t>
            </a:r>
            <a:r>
              <a:rPr lang="cs-CZ" dirty="0" smtClean="0"/>
              <a:t>závislost?</a:t>
            </a:r>
          </a:p>
          <a:p>
            <a:pPr marL="0"/>
            <a:r>
              <a:rPr lang="cs-CZ" dirty="0" smtClean="0"/>
              <a:t>Jak  </a:t>
            </a:r>
            <a:r>
              <a:rPr lang="cs-CZ" dirty="0"/>
              <a:t>přesně lze pro danou hodnotu nezávisle veličiny </a:t>
            </a:r>
            <a:r>
              <a:rPr lang="cs-CZ" dirty="0" smtClean="0"/>
              <a:t>odhadnout </a:t>
            </a:r>
            <a:r>
              <a:rPr lang="cs-CZ" dirty="0"/>
              <a:t>hodnotu </a:t>
            </a:r>
            <a:r>
              <a:rPr lang="cs-CZ" dirty="0" smtClean="0"/>
              <a:t>veličiny závisle</a:t>
            </a:r>
            <a:r>
              <a:rPr lang="cs-CZ" dirty="0"/>
              <a:t>?</a:t>
            </a:r>
          </a:p>
          <a:p>
            <a:pPr marL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48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380" y="0"/>
            <a:ext cx="908181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Postup při regresní analýze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0380" y="1332854"/>
            <a:ext cx="9965410" cy="4793310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Explorační </a:t>
            </a:r>
            <a:r>
              <a:rPr lang="cs-CZ" dirty="0">
                <a:solidFill>
                  <a:srgbClr val="FF0000"/>
                </a:solidFill>
              </a:rPr>
              <a:t>analýza korelačního pole </a:t>
            </a:r>
            <a:r>
              <a:rPr lang="cs-CZ" dirty="0"/>
              <a:t>(případný odhad typu regresní funkce, identifikace vlivných bodů, detekce </a:t>
            </a:r>
            <a:r>
              <a:rPr lang="cs-CZ" dirty="0" err="1"/>
              <a:t>multikolinearity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FF0000"/>
                </a:solidFill>
              </a:rPr>
              <a:t>Odhad koeficientů regresní funkce </a:t>
            </a:r>
            <a:r>
              <a:rPr lang="cs-CZ" dirty="0"/>
              <a:t>(aplikace vyrovnávacího kritéria)</a:t>
            </a:r>
          </a:p>
          <a:p>
            <a:r>
              <a:rPr lang="cs-CZ" dirty="0">
                <a:solidFill>
                  <a:srgbClr val="FF0000"/>
                </a:solidFill>
              </a:rPr>
              <a:t>Verifikace modelu</a:t>
            </a:r>
          </a:p>
          <a:p>
            <a:pPr lvl="1"/>
            <a:r>
              <a:rPr lang="cs-CZ" sz="2000" dirty="0"/>
              <a:t>Celkový </a:t>
            </a:r>
            <a:r>
              <a:rPr lang="cs-CZ" sz="2000" dirty="0" smtClean="0"/>
              <a:t>F-test („ověřujeme, zda zvolený model je lepší než modelování průměrem“)</a:t>
            </a:r>
            <a:endParaRPr lang="cs-CZ" sz="2000" dirty="0"/>
          </a:p>
          <a:p>
            <a:pPr lvl="1"/>
            <a:r>
              <a:rPr lang="cs-CZ" sz="2000" dirty="0"/>
              <a:t>Dílčí </a:t>
            </a:r>
            <a:r>
              <a:rPr lang="cs-CZ" sz="2000" dirty="0" smtClean="0"/>
              <a:t>t-testy („zjišťujeme, zda model nelze zjednodušit – testujeme oprávněnost setrvání jednotlivých nezávisle proměnných v modelu“)</a:t>
            </a:r>
          </a:p>
          <a:p>
            <a:pPr lvl="1"/>
            <a:r>
              <a:rPr lang="cs-CZ" sz="2000" dirty="0"/>
              <a:t>Index determinace („zjišťujeme kvalitu modelu“)</a:t>
            </a:r>
          </a:p>
          <a:p>
            <a:pPr lvl="1"/>
            <a:r>
              <a:rPr lang="cs-CZ" sz="2000" dirty="0" smtClean="0"/>
              <a:t>Testy reziduí („ověřujeme věrohodnost modelu, neboli splnění předpokladů pro jeho použití“)</a:t>
            </a:r>
            <a:endParaRPr lang="cs-CZ" sz="2000" dirty="0"/>
          </a:p>
          <a:p>
            <a:pPr marL="0" lvl="1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Predikce</a:t>
            </a:r>
            <a:r>
              <a:rPr lang="cs-CZ" sz="2000" dirty="0" smtClean="0"/>
              <a:t> </a:t>
            </a:r>
            <a:r>
              <a:rPr lang="cs-CZ" sz="2000" dirty="0"/>
              <a:t>(pás spolehlivosti, pás predikce)</a:t>
            </a:r>
          </a:p>
        </p:txBody>
      </p:sp>
    </p:spTree>
    <p:extLst>
      <p:ext uri="{BB962C8B-B14F-4D97-AF65-F5344CB8AC3E}">
        <p14:creationId xmlns:p14="http://schemas.microsoft.com/office/powerpoint/2010/main" val="24796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231" y="2696705"/>
            <a:ext cx="742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 smtClean="0">
                <a:solidFill>
                  <a:srgbClr val="008000"/>
                </a:solidFill>
              </a:rPr>
              <a:t>a) Explorační analýza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Exploratorní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analýza korelačního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Odhad typu regresní funkce (pokud není znám)</a:t>
            </a:r>
          </a:p>
          <a:p>
            <a:r>
              <a:rPr lang="cs-CZ" dirty="0"/>
              <a:t>Identifikace </a:t>
            </a:r>
            <a:r>
              <a:rPr lang="cs-CZ" dirty="0">
                <a:solidFill>
                  <a:srgbClr val="FF0000"/>
                </a:solidFill>
              </a:rPr>
              <a:t>vlivných bodů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(pozor na body signalizující chybějící část populace ve výběru)</a:t>
            </a:r>
          </a:p>
          <a:p>
            <a:endParaRPr lang="cs-CZ" dirty="0"/>
          </a:p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Úkol:</a:t>
            </a:r>
          </a:p>
          <a:p>
            <a:pPr marL="0">
              <a:buNone/>
            </a:pPr>
            <a:r>
              <a:rPr lang="cs-CZ" dirty="0"/>
              <a:t>V  appletu </a:t>
            </a:r>
            <a:r>
              <a:rPr lang="cs-CZ" dirty="0">
                <a:hlinkClick r:id="rId2"/>
              </a:rPr>
              <a:t>Regrese</a:t>
            </a:r>
            <a:r>
              <a:rPr lang="cs-CZ" dirty="0"/>
              <a:t> (</a:t>
            </a:r>
            <a:r>
              <a:rPr lang="cs-CZ" dirty="0" err="1"/>
              <a:t>java</a:t>
            </a:r>
            <a:r>
              <a:rPr lang="cs-CZ" dirty="0"/>
              <a:t>) sledujte vliv pozice vlivných bodů na pozici vyrovnávací přímky.</a:t>
            </a:r>
          </a:p>
          <a:p>
            <a:pPr marL="0">
              <a:buNone/>
            </a:pPr>
            <a:r>
              <a:rPr lang="cs-CZ" dirty="0"/>
              <a:t>Pokuste se v následujícím appletu o odhad lineární regresní funkce při daném korelačním poli. </a:t>
            </a:r>
          </a:p>
          <a:p>
            <a:pPr marL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929898" y="1802072"/>
                <a:ext cx="103528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Dle korelačního pole posuďte, zda je vhodné použít model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2000" dirty="0" smtClean="0"/>
                  <a:t>. (proložení naměřených hodnot přímkou) </a:t>
                </a:r>
                <a:endParaRPr lang="cs-CZ" sz="20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8" y="1802072"/>
                <a:ext cx="10352868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530" t="-6897" b="-15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58" y="2509958"/>
            <a:ext cx="3336011" cy="426175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93790" y="3254644"/>
            <a:ext cx="337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Plots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Scatterplot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Jaké je rozdělení věku a tlaku sledovaných pacientů? (průměr, medián, variační koeficient, normalita)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24787" y="270539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Summary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Numerical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Variable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66" y="3171656"/>
            <a:ext cx="8964932" cy="1252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66" y="4872669"/>
            <a:ext cx="4181475" cy="14859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4787" y="4938268"/>
            <a:ext cx="446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Distributions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Distribution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Analysis</a:t>
            </a:r>
            <a:r>
              <a:rPr lang="cs-CZ" sz="2000" dirty="0" smtClean="0">
                <a:solidFill>
                  <a:srgbClr val="0070C0"/>
                </a:solidFill>
              </a:rPr>
              <a:t>/ </a:t>
            </a:r>
            <a:r>
              <a:rPr lang="cs-CZ" sz="2000" dirty="0" err="1" smtClean="0">
                <a:solidFill>
                  <a:srgbClr val="0070C0"/>
                </a:solidFill>
              </a:rPr>
              <a:t>Shapiro-Wilk</a:t>
            </a:r>
            <a:r>
              <a:rPr lang="cs-CZ" sz="2000" dirty="0" smtClean="0">
                <a:solidFill>
                  <a:srgbClr val="0070C0"/>
                </a:solidFill>
              </a:rPr>
              <a:t> Test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Proveďte korelační analýzu.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5063" y="2436659"/>
            <a:ext cx="540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Analysis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Correlation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Correlation</a:t>
            </a:r>
            <a:r>
              <a:rPr lang="cs-CZ" sz="2000" dirty="0" smtClean="0">
                <a:solidFill>
                  <a:srgbClr val="0070C0"/>
                </a:solidFill>
              </a:rPr>
              <a:t> Matrix Plot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7" y="1549831"/>
            <a:ext cx="3705225" cy="5124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139485" y="5397678"/>
                <a:ext cx="6707618" cy="923330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Byla identifikována statisticky významná korelace mezi tlakem a věkem pacientů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𝑃𝑒𝑎𝑟𝑠𝑜𝑛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ů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𝑘𝑜𝑟𝑒𝑙𝑎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í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𝑘𝑜𝑒𝑓𝑖𝑐𝑖𝑒𝑛𝑡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=0,991, </m:t>
                    </m:r>
                  </m:oMath>
                </a14:m>
                <a:endParaRPr lang="cs-CZ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≪0,001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5" y="5397678"/>
                <a:ext cx="670761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33" t="-2548" r="-543" b="-6369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8973519" y="3564610"/>
            <a:ext cx="1363850" cy="1332854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Hodnota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pohybuje</a:t>
                </a:r>
                <a:r>
                  <a:rPr lang="en-US" sz="2400" dirty="0"/>
                  <a:t> od </a:t>
                </a:r>
                <a:r>
                  <a:rPr lang="cs-CZ" sz="2400" dirty="0"/>
                  <a:t>-1 </a:t>
                </a:r>
                <a:r>
                  <a:rPr lang="en-US" sz="2400" dirty="0"/>
                  <a:t>do 1. </a:t>
                </a:r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/>
                  <a:t>Hodnoty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cs-CZ" sz="2400" dirty="0"/>
                  <a:t> </a:t>
                </a:r>
                <a:r>
                  <a:rPr lang="en-US" sz="2400" dirty="0" err="1"/>
                  <a:t>nabývá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tehdy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pokud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všechny</a:t>
                </a:r>
                <a:r>
                  <a:rPr lang="en-US" sz="2400" dirty="0"/>
                  <a:t> body [</a:t>
                </a:r>
                <a:r>
                  <a:rPr lang="en-US" sz="2400" i="1" dirty="0"/>
                  <a:t>x</a:t>
                </a:r>
                <a:r>
                  <a:rPr lang="en-US" sz="2400" i="1" baseline="-25000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y</a:t>
                </a:r>
                <a:r>
                  <a:rPr lang="en-US" sz="2400" i="1" baseline="-25000" dirty="0" err="1"/>
                  <a:t>i</a:t>
                </a:r>
                <a:r>
                  <a:rPr lang="en-US" sz="2400" dirty="0"/>
                  <a:t>] </a:t>
                </a:r>
                <a:r>
                  <a:rPr lang="en-US" sz="2400" dirty="0" err="1"/>
                  <a:t>leží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přímce</a:t>
                </a:r>
                <a:r>
                  <a:rPr lang="en-US" sz="2400" dirty="0"/>
                  <a:t>. </a:t>
                </a:r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/>
                  <a:t>Nule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roven</a:t>
                </a:r>
                <a:r>
                  <a:rPr lang="en-US" sz="2400" dirty="0"/>
                  <a:t> v </a:t>
                </a:r>
                <a:r>
                  <a:rPr lang="en-US" sz="2400" dirty="0" err="1"/>
                  <a:t>případě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že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veličiny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jsou</a:t>
                </a:r>
                <a:r>
                  <a:rPr lang="en-US" sz="2400" dirty="0"/>
                  <a:t> </a:t>
                </a:r>
                <a:r>
                  <a:rPr lang="cs-CZ" sz="2400" dirty="0">
                    <a:solidFill>
                      <a:srgbClr val="FF0000"/>
                    </a:solidFill>
                  </a:rPr>
                  <a:t>lineárně</a:t>
                </a:r>
                <a:r>
                  <a:rPr lang="cs-CZ" sz="2400" dirty="0"/>
                  <a:t> </a:t>
                </a:r>
                <a:r>
                  <a:rPr lang="en-US" sz="2400" dirty="0" err="1"/>
                  <a:t>nezávislé</a:t>
                </a:r>
                <a:r>
                  <a:rPr lang="en-US" sz="2400" dirty="0"/>
                  <a:t>. </a:t>
                </a:r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/>
                  <a:t>Při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měření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lineární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závislosti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znaménko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kladné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když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veličiny</a:t>
                </a:r>
                <a:r>
                  <a:rPr lang="en-US" sz="2400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dirty="0"/>
                  <a:t> a </a:t>
                </a:r>
                <a:r>
                  <a:rPr lang="en-US" sz="2400" i="1" dirty="0"/>
                  <a:t>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zároveň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rostou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nebo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zároveň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klesají</a:t>
                </a:r>
                <a:r>
                  <a:rPr lang="en-US" sz="2400" dirty="0"/>
                  <a:t>, a </a:t>
                </a:r>
                <a:r>
                  <a:rPr lang="en-US" sz="2400" dirty="0" err="1"/>
                  <a:t>záporné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když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jedna</a:t>
                </a:r>
                <a:r>
                  <a:rPr lang="en-US" sz="2400" dirty="0"/>
                  <a:t> z </a:t>
                </a:r>
                <a:r>
                  <a:rPr lang="en-US" sz="2400" dirty="0" err="1"/>
                  <a:t>veličin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roste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zatímco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druhá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klesá</a:t>
                </a:r>
                <a:r>
                  <a:rPr lang="en-US" sz="2400" dirty="0"/>
                  <a:t>.</a:t>
                </a:r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cs-CZ" sz="2400" dirty="0"/>
                  <a:t>P</a:t>
                </a:r>
                <a:r>
                  <a:rPr lang="en-US" sz="2400" dirty="0" err="1"/>
                  <a:t>ři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užití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Pearsonova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</a:t>
                </a:r>
                <a:r>
                  <a:rPr lang="cs-CZ" sz="2400" dirty="0"/>
                  <a:t>je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vždy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třeba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posoudit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zda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jeho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aplikace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vhodná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231" y="2696705"/>
            <a:ext cx="742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 smtClean="0">
                <a:solidFill>
                  <a:srgbClr val="008000"/>
                </a:solidFill>
              </a:rPr>
              <a:t>b) Odhad koeficientů regresní funkce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Odhad koeficientů regresní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428737"/>
            <a:ext cx="9980682" cy="4697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Vyrovnávací kritéria </a:t>
            </a:r>
            <a:r>
              <a:rPr lang="cs-CZ" sz="2400" dirty="0"/>
              <a:t>- kritéria pomocí nichž volíme nejvhodnější způsob odhadu parametrů regresní funkce.</a:t>
            </a:r>
          </a:p>
          <a:p>
            <a:r>
              <a:rPr lang="cs-CZ" sz="2400" dirty="0"/>
              <a:t>Cílem je </a:t>
            </a:r>
            <a:r>
              <a:rPr lang="cs-CZ" sz="2400" dirty="0">
                <a:solidFill>
                  <a:srgbClr val="FF0000"/>
                </a:solidFill>
              </a:rPr>
              <a:t>minimalizace reziduí</a:t>
            </a:r>
            <a:r>
              <a:rPr lang="cs-CZ" sz="2400" dirty="0"/>
              <a:t>.</a:t>
            </a:r>
          </a:p>
          <a:p>
            <a:pPr algn="ctr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734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 flipV="1">
            <a:off x="2595538" y="2714620"/>
            <a:ext cx="3071834" cy="23574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Vyrovnávací kritéria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 rot="16200000" flipV="1">
            <a:off x="2595538" y="2786058"/>
            <a:ext cx="2928958" cy="2214578"/>
          </a:xfrm>
          <a:prstGeom prst="line">
            <a:avLst/>
          </a:prstGeom>
          <a:ln w="22225">
            <a:solidFill>
              <a:srgbClr val="4C4F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Skupina 34"/>
          <p:cNvGrpSpPr/>
          <p:nvPr/>
        </p:nvGrpSpPr>
        <p:grpSpPr>
          <a:xfrm>
            <a:off x="2238348" y="2357430"/>
            <a:ext cx="3714776" cy="3226852"/>
            <a:chOff x="714348" y="2357430"/>
            <a:chExt cx="3714776" cy="3226852"/>
          </a:xfrm>
        </p:grpSpPr>
        <p:sp>
          <p:nvSpPr>
            <p:cNvPr id="8" name="Elipsa 7"/>
            <p:cNvSpPr/>
            <p:nvPr/>
          </p:nvSpPr>
          <p:spPr>
            <a:xfrm>
              <a:off x="3357554" y="321468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/>
            <p:nvPr/>
          </p:nvSpPr>
          <p:spPr>
            <a:xfrm>
              <a:off x="1571604" y="457200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714348" y="2357430"/>
              <a:ext cx="3714776" cy="3226852"/>
              <a:chOff x="714348" y="2357430"/>
              <a:chExt cx="3714776" cy="3226852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1000100" y="2357430"/>
                <a:ext cx="3286148" cy="2928958"/>
                <a:chOff x="1000100" y="2357430"/>
                <a:chExt cx="3286148" cy="2928958"/>
              </a:xfrm>
            </p:grpSpPr>
            <p:cxnSp>
              <p:nvCxnSpPr>
                <p:cNvPr id="20" name="Přímá spojovací čára 19"/>
                <p:cNvCxnSpPr/>
                <p:nvPr/>
              </p:nvCxnSpPr>
              <p:spPr>
                <a:xfrm rot="16200000" flipH="1">
                  <a:off x="-285784" y="3786190"/>
                  <a:ext cx="292895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ovací čára 21"/>
                <p:cNvCxnSpPr/>
                <p:nvPr/>
              </p:nvCxnSpPr>
              <p:spPr>
                <a:xfrm>
                  <a:off x="1000100" y="5143512"/>
                  <a:ext cx="328614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ovéPole 23"/>
              <p:cNvSpPr txBox="1"/>
              <p:nvPr/>
            </p:nvSpPr>
            <p:spPr>
              <a:xfrm>
                <a:off x="3929058" y="5214950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X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714348" y="2357430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/>
                  <a:t>Y</a:t>
                </a:r>
              </a:p>
            </p:txBody>
          </p:sp>
        </p:grpSp>
      </p:grpSp>
      <p:grpSp>
        <p:nvGrpSpPr>
          <p:cNvPr id="40" name="Skupina 39"/>
          <p:cNvGrpSpPr/>
          <p:nvPr/>
        </p:nvGrpSpPr>
        <p:grpSpPr>
          <a:xfrm>
            <a:off x="6953256" y="3786190"/>
            <a:ext cx="1928826" cy="142876"/>
            <a:chOff x="5429256" y="3786190"/>
            <a:chExt cx="1928826" cy="142876"/>
          </a:xfrm>
        </p:grpSpPr>
        <p:sp>
          <p:nvSpPr>
            <p:cNvPr id="10" name="Elipsa 9"/>
            <p:cNvSpPr/>
            <p:nvPr/>
          </p:nvSpPr>
          <p:spPr>
            <a:xfrm>
              <a:off x="5429256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7215206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6953256" y="3000372"/>
            <a:ext cx="1928826" cy="1785950"/>
            <a:chOff x="5429256" y="3000372"/>
            <a:chExt cx="1928826" cy="1785950"/>
          </a:xfrm>
        </p:grpSpPr>
        <p:sp>
          <p:nvSpPr>
            <p:cNvPr id="12" name="Elipsa 11"/>
            <p:cNvSpPr/>
            <p:nvPr/>
          </p:nvSpPr>
          <p:spPr>
            <a:xfrm>
              <a:off x="5429256" y="4643446"/>
              <a:ext cx="142876" cy="142876"/>
            </a:xfrm>
            <a:prstGeom prst="ellipse">
              <a:avLst/>
            </a:prstGeom>
            <a:solidFill>
              <a:srgbClr val="4C4FDC"/>
            </a:solidFill>
            <a:ln>
              <a:solidFill>
                <a:srgbClr val="4C4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7215206" y="3000372"/>
              <a:ext cx="142876" cy="142876"/>
            </a:xfrm>
            <a:prstGeom prst="ellipse">
              <a:avLst/>
            </a:prstGeom>
            <a:solidFill>
              <a:srgbClr val="4C4FDC"/>
            </a:solidFill>
            <a:ln>
              <a:solidFill>
                <a:srgbClr val="4C4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6096000" y="2357430"/>
            <a:ext cx="3643338" cy="2928958"/>
            <a:chOff x="4572000" y="2357430"/>
            <a:chExt cx="3643338" cy="2928958"/>
          </a:xfrm>
        </p:grpSpPr>
        <p:grpSp>
          <p:nvGrpSpPr>
            <p:cNvPr id="33" name="Skupina 32"/>
            <p:cNvGrpSpPr/>
            <p:nvPr/>
          </p:nvGrpSpPr>
          <p:grpSpPr>
            <a:xfrm>
              <a:off x="4572000" y="2357430"/>
              <a:ext cx="3643338" cy="2928958"/>
              <a:chOff x="4572000" y="2357430"/>
              <a:chExt cx="3643338" cy="2928958"/>
            </a:xfrm>
          </p:grpSpPr>
          <p:grpSp>
            <p:nvGrpSpPr>
              <p:cNvPr id="28" name="Skupina 27"/>
              <p:cNvGrpSpPr/>
              <p:nvPr/>
            </p:nvGrpSpPr>
            <p:grpSpPr>
              <a:xfrm>
                <a:off x="4929190" y="2357430"/>
                <a:ext cx="3286148" cy="2928958"/>
                <a:chOff x="1000100" y="2357430"/>
                <a:chExt cx="3286148" cy="2928958"/>
              </a:xfrm>
            </p:grpSpPr>
            <p:cxnSp>
              <p:nvCxnSpPr>
                <p:cNvPr id="29" name="Přímá spojovací čára 28"/>
                <p:cNvCxnSpPr/>
                <p:nvPr/>
              </p:nvCxnSpPr>
              <p:spPr>
                <a:xfrm rot="16200000" flipH="1">
                  <a:off x="-285784" y="3786190"/>
                  <a:ext cx="292895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ovací čára 29"/>
                <p:cNvCxnSpPr/>
                <p:nvPr/>
              </p:nvCxnSpPr>
              <p:spPr>
                <a:xfrm>
                  <a:off x="1000100" y="5143512"/>
                  <a:ext cx="328614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ovéPole 31"/>
              <p:cNvSpPr txBox="1"/>
              <p:nvPr/>
            </p:nvSpPr>
            <p:spPr>
              <a:xfrm>
                <a:off x="4572000" y="2357430"/>
                <a:ext cx="461665" cy="96791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cs-CZ" dirty="0"/>
                  <a:t>Rezidua</a:t>
                </a:r>
              </a:p>
            </p:txBody>
          </p:sp>
        </p:grpSp>
        <p:cxnSp>
          <p:nvCxnSpPr>
            <p:cNvPr id="37" name="Přímá spojovací čára 36"/>
            <p:cNvCxnSpPr/>
            <p:nvPr/>
          </p:nvCxnSpPr>
          <p:spPr>
            <a:xfrm>
              <a:off x="5143504" y="3857628"/>
              <a:ext cx="300039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4786314" y="364331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04899" y="5643579"/>
            <a:ext cx="98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Mohlo by dojít k tomu, že součet reziduí je nulový, přestože jednotlivá rezidua jsou „velká“.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881290" y="1428737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Proč nestačí minimalizovat součet reziduí?</a:t>
            </a:r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50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Vyrovnávací kritéria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Metoda nejmenších čtverců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Nejpoužívanější vyrovnávací kritérium pro lineární regresní modely.</a:t>
            </a:r>
          </a:p>
          <a:p>
            <a:endParaRPr lang="cs-CZ" sz="2400" dirty="0"/>
          </a:p>
          <a:p>
            <a:r>
              <a:rPr lang="cs-CZ" sz="2400" dirty="0"/>
              <a:t>Minimalizuje součet čtverců reziduí.</a:t>
            </a:r>
          </a:p>
          <a:p>
            <a:pPr>
              <a:buNone/>
            </a:pPr>
            <a:endParaRPr lang="cs-CZ" sz="2400" dirty="0"/>
          </a:p>
          <a:p>
            <a:endParaRPr lang="cs-CZ" sz="2400" dirty="0"/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940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Metoda nejmenších čtverců pro přímku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Regresní přímka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Odhad regresní přímky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Součet čtverců reziduí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:  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Minimalizace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                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310316" y="1643051"/>
          <a:ext cx="2071701" cy="47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Rovnice" r:id="rId3" imgW="965160" imgH="228600" progId="Equation.3">
                  <p:embed/>
                </p:oleObj>
              </mc:Choice>
              <mc:Fallback>
                <p:oleObj name="Rovnice" r:id="rId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6" y="1643051"/>
                        <a:ext cx="2071701" cy="479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/>
          </p:nvPr>
        </p:nvGraphicFramePr>
        <p:xfrm>
          <a:off x="6240017" y="2492897"/>
          <a:ext cx="2063765" cy="55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Rovnice" r:id="rId5" imgW="914400" imgH="253800" progId="Equation.3">
                  <p:embed/>
                </p:oleObj>
              </mc:Choice>
              <mc:Fallback>
                <p:oleObj name="Rovnice" r:id="rId5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7" y="2492897"/>
                        <a:ext cx="2063765" cy="559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/>
          </p:nvPr>
        </p:nvGraphicFramePr>
        <p:xfrm>
          <a:off x="6240016" y="3212976"/>
          <a:ext cx="42418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Rovnice" r:id="rId7" imgW="2234880" imgH="431640" progId="Equation.3">
                  <p:embed/>
                </p:oleObj>
              </mc:Choice>
              <mc:Fallback>
                <p:oleObj name="Rovnice" r:id="rId7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212976"/>
                        <a:ext cx="424180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3719737" y="4221088"/>
          <a:ext cx="1201733" cy="52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Rovnice" r:id="rId9" imgW="520560" imgH="228600" progId="Equation.3">
                  <p:embed/>
                </p:oleObj>
              </mc:Choice>
              <mc:Fallback>
                <p:oleObj name="Rovnice" r:id="rId9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7" y="4221088"/>
                        <a:ext cx="1201733" cy="527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extLst/>
          </p:nvPr>
        </p:nvGraphicFramePr>
        <p:xfrm>
          <a:off x="6168008" y="4149080"/>
          <a:ext cx="35560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Rovnice" r:id="rId11" imgW="1942920" imgH="431640" progId="Equation.3">
                  <p:embed/>
                </p:oleObj>
              </mc:Choice>
              <mc:Fallback>
                <p:oleObj name="Rovnice" r:id="rId11" imgW="1942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4149080"/>
                        <a:ext cx="35560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>
            <p:extLst/>
          </p:nvPr>
        </p:nvGraphicFramePr>
        <p:xfrm>
          <a:off x="6168008" y="5085185"/>
          <a:ext cx="41132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Rovnice" r:id="rId13" imgW="2336760" imgH="431640" progId="Equation.3">
                  <p:embed/>
                </p:oleObj>
              </mc:Choice>
              <mc:Fallback>
                <p:oleObj name="Rovnice" r:id="rId1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5085185"/>
                        <a:ext cx="4113212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Metoda nejmenších čtverců pro přímku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498725" y="1357313"/>
          <a:ext cx="35560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Rovnice" r:id="rId3" imgW="1942920" imgH="431640" progId="Equation.3">
                  <p:embed/>
                </p:oleObj>
              </mc:Choice>
              <mc:Fallback>
                <p:oleObj name="Rovnice" r:id="rId3" imgW="1942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357313"/>
                        <a:ext cx="35560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463801" y="2143126"/>
          <a:ext cx="41132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Rovnice" r:id="rId5" imgW="2336760" imgH="431640" progId="Equation.3">
                  <p:embed/>
                </p:oleObj>
              </mc:Choice>
              <mc:Fallback>
                <p:oleObj name="Rovnice" r:id="rId5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2143126"/>
                        <a:ext cx="411321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čára 7"/>
          <p:cNvCxnSpPr/>
          <p:nvPr/>
        </p:nvCxnSpPr>
        <p:spPr>
          <a:xfrm>
            <a:off x="2524100" y="3000372"/>
            <a:ext cx="5715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617789" y="3143251"/>
          <a:ext cx="26685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Rovnice" r:id="rId7" imgW="1498320" imgH="355320" progId="Equation.3">
                  <p:embed/>
                </p:oleObj>
              </mc:Choice>
              <mc:Fallback>
                <p:oleObj name="Rovnice" r:id="rId7" imgW="1498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9" y="3143251"/>
                        <a:ext cx="2668587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573338" y="3786189"/>
          <a:ext cx="35036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Rovnice" r:id="rId9" imgW="1917360" imgH="355320" progId="Equation.3">
                  <p:embed/>
                </p:oleObj>
              </mc:Choice>
              <mc:Fallback>
                <p:oleObj name="Rovnice" r:id="rId9" imgW="1917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786189"/>
                        <a:ext cx="3503612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>
            <a:off x="2595538" y="4572008"/>
            <a:ext cx="5715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614613" y="5000625"/>
          <a:ext cx="31813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Rovnice" r:id="rId11" imgW="1981080" imgH="533160" progId="Equation.3">
                  <p:embed/>
                </p:oleObj>
              </mc:Choice>
              <mc:Fallback>
                <p:oleObj name="Rovnice" r:id="rId11" imgW="1981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5000625"/>
                        <a:ext cx="31813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645275" y="4949825"/>
          <a:ext cx="268605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Rovnice" r:id="rId13" imgW="1638000" imgH="850680" progId="Equation.3">
                  <p:embed/>
                </p:oleObj>
              </mc:Choice>
              <mc:Fallback>
                <p:oleObj name="Rovnice" r:id="rId13" imgW="16380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949825"/>
                        <a:ext cx="268605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8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Nalezněte lineární regresní model.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5593"/>
            <a:ext cx="5951349" cy="45820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9566" y="2886783"/>
            <a:ext cx="540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Analysis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Linear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endParaRPr lang="cs-CZ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035718" y="3570100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18" y="3570100"/>
                <a:ext cx="258019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9438468" y="4757979"/>
            <a:ext cx="619932" cy="464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8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základě nalezeného modelu určete o kolik mm se zvýší krevní tlak jedince každým rokem?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286359" y="3874576"/>
            <a:ext cx="805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Krevní tlak jedince se každým rokem zvýší o 1,6 mm.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4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Vytvořte lineární model pomocí R </a:t>
            </a:r>
            <a:r>
              <a:rPr lang="cs-CZ" sz="2000" dirty="0" err="1" smtClean="0"/>
              <a:t>Console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90601" y="2303440"/>
            <a:ext cx="4643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 </a:t>
            </a:r>
            <a:r>
              <a:rPr lang="cs-CZ" b="1" dirty="0" err="1" smtClean="0"/>
              <a:t>console</a:t>
            </a:r>
            <a:endParaRPr lang="cs-CZ" b="1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Zjednodušení pojmenování proměnných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vek</a:t>
            </a:r>
            <a:r>
              <a:rPr lang="en-US" dirty="0"/>
              <a:t>&lt;</a:t>
            </a:r>
            <a:r>
              <a:rPr lang="cs-CZ" dirty="0" smtClean="0"/>
              <a:t>-</a:t>
            </a:r>
            <a:r>
              <a:rPr lang="cs-CZ" dirty="0" err="1" smtClean="0"/>
              <a:t>my.data</a:t>
            </a:r>
            <a:r>
              <a:rPr lang="en-US" dirty="0" smtClean="0"/>
              <a:t>[[“</a:t>
            </a:r>
            <a:r>
              <a:rPr lang="en-US" dirty="0" err="1" smtClean="0"/>
              <a:t>vek</a:t>
            </a:r>
            <a:r>
              <a:rPr lang="en-US" dirty="0" smtClean="0"/>
              <a:t>”]]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tlak</a:t>
            </a:r>
            <a:r>
              <a:rPr lang="en-US" dirty="0" smtClean="0"/>
              <a:t>&lt;</a:t>
            </a:r>
            <a:r>
              <a:rPr lang="cs-CZ" dirty="0"/>
              <a:t>-</a:t>
            </a:r>
            <a:r>
              <a:rPr lang="cs-CZ" dirty="0" err="1"/>
              <a:t>my.data</a:t>
            </a:r>
            <a:r>
              <a:rPr lang="en-US" dirty="0" smtClean="0"/>
              <a:t>[[“</a:t>
            </a:r>
            <a:r>
              <a:rPr lang="en-US" dirty="0" err="1" smtClean="0"/>
              <a:t>tlak</a:t>
            </a:r>
            <a:r>
              <a:rPr lang="en-US" dirty="0" smtClean="0"/>
              <a:t>”]]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</a:t>
            </a:r>
            <a:r>
              <a:rPr lang="cs-CZ" dirty="0" err="1" smtClean="0"/>
              <a:t>ární</a:t>
            </a:r>
            <a:r>
              <a:rPr lang="cs-CZ" dirty="0" smtClean="0"/>
              <a:t> model</a:t>
            </a:r>
            <a:endParaRPr lang="cs-CZ" dirty="0"/>
          </a:p>
          <a:p>
            <a:r>
              <a:rPr lang="en-US" dirty="0" smtClean="0"/>
              <a:t>&gt; </a:t>
            </a:r>
            <a:r>
              <a:rPr lang="cs-CZ" dirty="0" smtClean="0"/>
              <a:t>model</a:t>
            </a:r>
            <a:r>
              <a:rPr lang="en-US" dirty="0" smtClean="0"/>
              <a:t>&lt;</a:t>
            </a:r>
            <a:r>
              <a:rPr lang="cs-CZ" dirty="0" smtClean="0"/>
              <a:t>-</a:t>
            </a:r>
            <a:r>
              <a:rPr lang="cs-CZ" dirty="0" err="1" smtClean="0"/>
              <a:t>lm</a:t>
            </a:r>
            <a:r>
              <a:rPr lang="cs-CZ" dirty="0" smtClean="0"/>
              <a:t>(</a:t>
            </a:r>
            <a:r>
              <a:rPr lang="cs-CZ" dirty="0" err="1" smtClean="0"/>
              <a:t>formula</a:t>
            </a:r>
            <a:r>
              <a:rPr lang="cs-CZ" dirty="0" smtClean="0"/>
              <a:t>=tlak</a:t>
            </a:r>
            <a:r>
              <a:rPr lang="en-US" dirty="0" smtClean="0"/>
              <a:t>~</a:t>
            </a:r>
            <a:r>
              <a:rPr lang="en-US" dirty="0" err="1" smtClean="0"/>
              <a:t>vek</a:t>
            </a:r>
            <a:r>
              <a:rPr lang="cs-CZ" dirty="0" smtClean="0"/>
              <a:t>)</a:t>
            </a:r>
          </a:p>
          <a:p>
            <a:r>
              <a:rPr lang="en-US" dirty="0" smtClean="0"/>
              <a:t>&gt; summary</a:t>
            </a:r>
            <a:r>
              <a:rPr lang="cs-CZ" dirty="0" smtClean="0"/>
              <a:t>(model)</a:t>
            </a: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08" y="2733763"/>
            <a:ext cx="5966602" cy="39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Pomocí R </a:t>
            </a:r>
            <a:r>
              <a:rPr lang="cs-CZ" sz="2000" dirty="0" err="1" smtClean="0"/>
              <a:t>Console</a:t>
            </a:r>
            <a:r>
              <a:rPr lang="cs-CZ" sz="2000" dirty="0" smtClean="0"/>
              <a:t> vykreslete graf závislosti tlaku na věku (včetně regresní přímky.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90601" y="2303440"/>
            <a:ext cx="46437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 </a:t>
            </a:r>
            <a:r>
              <a:rPr lang="cs-CZ" b="1" dirty="0" err="1" smtClean="0"/>
              <a:t>console</a:t>
            </a:r>
            <a:endParaRPr lang="cs-CZ" b="1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Zjednodušení pojmenování proměnných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vek</a:t>
            </a:r>
            <a:r>
              <a:rPr lang="en-US" dirty="0"/>
              <a:t>&lt;</a:t>
            </a:r>
            <a:r>
              <a:rPr lang="cs-CZ" dirty="0" smtClean="0"/>
              <a:t>-</a:t>
            </a:r>
            <a:r>
              <a:rPr lang="cs-CZ" dirty="0" err="1" smtClean="0"/>
              <a:t>my.data</a:t>
            </a:r>
            <a:r>
              <a:rPr lang="en-US" dirty="0" smtClean="0"/>
              <a:t>[[“</a:t>
            </a:r>
            <a:r>
              <a:rPr lang="en-US" dirty="0" err="1" smtClean="0"/>
              <a:t>vek</a:t>
            </a:r>
            <a:r>
              <a:rPr lang="en-US" dirty="0" smtClean="0"/>
              <a:t>”]]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tlak</a:t>
            </a:r>
            <a:r>
              <a:rPr lang="en-US" dirty="0" smtClean="0"/>
              <a:t>&lt;</a:t>
            </a:r>
            <a:r>
              <a:rPr lang="cs-CZ" dirty="0"/>
              <a:t>-</a:t>
            </a:r>
            <a:r>
              <a:rPr lang="cs-CZ" dirty="0" err="1"/>
              <a:t>my.data</a:t>
            </a:r>
            <a:r>
              <a:rPr lang="en-US" dirty="0" smtClean="0"/>
              <a:t>[[“</a:t>
            </a:r>
            <a:r>
              <a:rPr lang="en-US" dirty="0" err="1" smtClean="0"/>
              <a:t>tlak</a:t>
            </a:r>
            <a:r>
              <a:rPr lang="en-US" dirty="0" smtClean="0"/>
              <a:t>”]]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</a:t>
            </a:r>
            <a:r>
              <a:rPr lang="cs-CZ" dirty="0" err="1" smtClean="0"/>
              <a:t>ární</a:t>
            </a:r>
            <a:r>
              <a:rPr lang="cs-CZ" dirty="0" smtClean="0"/>
              <a:t> model</a:t>
            </a:r>
            <a:endParaRPr lang="cs-CZ" dirty="0"/>
          </a:p>
          <a:p>
            <a:r>
              <a:rPr lang="en-US" dirty="0" smtClean="0"/>
              <a:t>&gt; </a:t>
            </a:r>
            <a:r>
              <a:rPr lang="cs-CZ" dirty="0" smtClean="0"/>
              <a:t>model</a:t>
            </a:r>
            <a:r>
              <a:rPr lang="en-US" dirty="0" smtClean="0"/>
              <a:t>&lt;</a:t>
            </a:r>
            <a:r>
              <a:rPr lang="cs-CZ" dirty="0" smtClean="0"/>
              <a:t>-</a:t>
            </a:r>
            <a:r>
              <a:rPr lang="cs-CZ" dirty="0" err="1" smtClean="0"/>
              <a:t>lm</a:t>
            </a:r>
            <a:r>
              <a:rPr lang="cs-CZ" dirty="0" smtClean="0"/>
              <a:t>(</a:t>
            </a:r>
            <a:r>
              <a:rPr lang="cs-CZ" dirty="0" err="1" smtClean="0"/>
              <a:t>formula</a:t>
            </a:r>
            <a:r>
              <a:rPr lang="cs-CZ" dirty="0" smtClean="0"/>
              <a:t>=tlak</a:t>
            </a:r>
            <a:r>
              <a:rPr lang="en-US" dirty="0" smtClean="0"/>
              <a:t>~</a:t>
            </a:r>
            <a:r>
              <a:rPr lang="en-US" dirty="0" err="1" smtClean="0"/>
              <a:t>vek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Graf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en-US" dirty="0" smtClean="0"/>
              <a:t>plot</a:t>
            </a:r>
            <a:r>
              <a:rPr lang="cs-CZ" dirty="0" smtClean="0"/>
              <a:t>(</a:t>
            </a:r>
            <a:r>
              <a:rPr lang="cs-CZ" dirty="0" err="1" smtClean="0"/>
              <a:t>vek,tlak</a:t>
            </a:r>
            <a:r>
              <a:rPr lang="cs-CZ" dirty="0" smtClean="0"/>
              <a:t>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 smtClean="0"/>
              <a:t>abline</a:t>
            </a:r>
            <a:r>
              <a:rPr lang="cs-CZ" dirty="0" smtClean="0"/>
              <a:t>(model)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17" y="2689505"/>
            <a:ext cx="3977899" cy="35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10962" y="76200"/>
            <a:ext cx="8769651" cy="10969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0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231" y="2696705"/>
            <a:ext cx="742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>
                <a:solidFill>
                  <a:srgbClr val="008000"/>
                </a:solidFill>
              </a:rPr>
              <a:t>c</a:t>
            </a:r>
            <a:r>
              <a:rPr lang="cs-CZ" sz="2400" dirty="0" smtClean="0">
                <a:solidFill>
                  <a:srgbClr val="008000"/>
                </a:solidFill>
              </a:rPr>
              <a:t>) Optimalizace modelu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1376" y="214290"/>
            <a:ext cx="9965410" cy="1034131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Celkový F-test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31376" y="1431173"/>
                <a:ext cx="9965410" cy="4954129"/>
              </a:xfrm>
            </p:spPr>
            <p:txBody>
              <a:bodyPr>
                <a:noAutofit/>
              </a:bodyPr>
              <a:lstStyle/>
              <a:p>
                <a:pPr marL="0">
                  <a:buNone/>
                </a:pPr>
                <a:r>
                  <a:rPr lang="cs-CZ" dirty="0" smtClean="0"/>
                  <a:t>Testujeme, zda vysvětlovaná proměnná je lineární kombinací vybraných funkcí vysvětlující proměnné.</a:t>
                </a:r>
              </a:p>
              <a:p>
                <a:pPr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Nulová a alternativní hypotéza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buNone/>
                </a:pPr>
                <a:r>
                  <a:rPr lang="cs-CZ" dirty="0"/>
                  <a:t>H</a:t>
                </a:r>
                <a:r>
                  <a:rPr lang="cs-CZ" baseline="-25000" dirty="0"/>
                  <a:t>0</a:t>
                </a:r>
                <a:r>
                  <a:rPr lang="cs-CZ" dirty="0"/>
                  <a:t>:</a:t>
                </a:r>
              </a:p>
              <a:p>
                <a:pPr>
                  <a:buNone/>
                </a:pPr>
                <a:r>
                  <a:rPr lang="cs-CZ" dirty="0"/>
                  <a:t>H</a:t>
                </a:r>
                <a:r>
                  <a:rPr lang="cs-CZ" baseline="-25000" dirty="0"/>
                  <a:t>A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Testová statistika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Výpočet p-</a:t>
                </a:r>
                <a:r>
                  <a:rPr lang="cs-CZ" dirty="0" err="1">
                    <a:solidFill>
                      <a:srgbClr val="FF0000"/>
                    </a:solidFill>
                  </a:rPr>
                  <a:t>value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1376" y="1431173"/>
                <a:ext cx="9965410" cy="4954129"/>
              </a:xfrm>
              <a:blipFill rotWithShape="0">
                <a:blip r:embed="rId3"/>
                <a:stretch>
                  <a:fillRect l="-1591" t="-1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1277718" y="4223189"/>
          <a:ext cx="3086122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Rovnice" r:id="rId4" imgW="2743200" imgH="1143000" progId="Equation.3">
                  <p:embed/>
                </p:oleObj>
              </mc:Choice>
              <mc:Fallback>
                <p:oleObj name="Rovnice" r:id="rId4" imgW="2743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718" y="4223189"/>
                        <a:ext cx="3086122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3213696" y="5792830"/>
          <a:ext cx="23002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Rovnice" r:id="rId6" imgW="1600200" imgH="228600" progId="Equation.3">
                  <p:embed/>
                </p:oleObj>
              </mc:Choice>
              <mc:Fallback>
                <p:oleObj name="Rovnice" r:id="rId6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696" y="5792830"/>
                        <a:ext cx="230028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1726227" y="2832605"/>
          <a:ext cx="1571636" cy="35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Rovnice" r:id="rId8" imgW="1002960" imgH="228600" progId="Equation.3">
                  <p:embed/>
                </p:oleObj>
              </mc:Choice>
              <mc:Fallback>
                <p:oleObj name="Rovnice" r:id="rId8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227" y="2832605"/>
                        <a:ext cx="1571636" cy="358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Celkový F-test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158" y="157161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Výstup testu - tabulka ANOVA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881160" y="2500306"/>
          <a:ext cx="8286804" cy="3589040"/>
        </p:xfrm>
        <a:graphic>
          <a:graphicData uri="http://schemas.openxmlformats.org/drawingml/2006/table">
            <a:tbl>
              <a:tblPr/>
              <a:tblGrid>
                <a:gridCol w="1381134"/>
                <a:gridCol w="1619260"/>
                <a:gridCol w="1143008"/>
                <a:gridCol w="1643074"/>
                <a:gridCol w="1357322"/>
                <a:gridCol w="1143006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Zdroj </a:t>
                      </a:r>
                      <a:r>
                        <a:rPr lang="cs-CZ" sz="1600" b="1" dirty="0" smtClean="0">
                          <a:latin typeface="Times New Roman"/>
                          <a:ea typeface="Times New Roman"/>
                        </a:rPr>
                        <a:t>rozptýlenosti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</a:rPr>
                        <a:t>Součet </a:t>
                      </a: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čtverců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Stupně volnosti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(DF)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Průměrný čtverec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Testová </a:t>
                      </a:r>
                      <a:r>
                        <a:rPr lang="cs-CZ" sz="1600" b="1" dirty="0" err="1">
                          <a:latin typeface="Times New Roman"/>
                          <a:ea typeface="Times New Roman"/>
                        </a:rPr>
                        <a:t>stat</a:t>
                      </a: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. 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</a:rPr>
                        <a:t>F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P-</a:t>
                      </a:r>
                      <a:r>
                        <a:rPr lang="cs-CZ" sz="1600" b="1" dirty="0" err="1">
                          <a:latin typeface="Times New Roman"/>
                          <a:ea typeface="Times New Roman"/>
                        </a:rPr>
                        <a:t>value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</a:rPr>
                        <a:t>Model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latin typeface="Times New Roman"/>
                          <a:ea typeface="Times New Roman"/>
                        </a:rPr>
                        <a:t>k</a:t>
                      </a:r>
                      <a:endParaRPr lang="cs-CZ" sz="16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</a:rPr>
                        <a:t>Náhodná</a:t>
                      </a:r>
                      <a:r>
                        <a:rPr lang="cs-CZ" sz="1600" b="1" baseline="0" dirty="0" smtClean="0">
                          <a:latin typeface="Times New Roman"/>
                          <a:ea typeface="Times New Roman"/>
                        </a:rPr>
                        <a:t> složka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latin typeface="Times New Roman"/>
                          <a:ea typeface="Times New Roman"/>
                        </a:rPr>
                        <a:t>(Rezidua)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latin typeface="Times New Roman"/>
                          <a:ea typeface="Times New Roman"/>
                        </a:rPr>
                        <a:t>n-k-1</a:t>
                      </a:r>
                      <a:endParaRPr lang="cs-CZ" sz="16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Celkový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latin typeface="Times New Roman"/>
                          <a:ea typeface="Times New Roman"/>
                        </a:rPr>
                        <a:t>n-1</a:t>
                      </a:r>
                      <a:endParaRPr lang="cs-CZ" sz="1600" i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3309919" y="3500438"/>
          <a:ext cx="153591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Rovnice" r:id="rId3" imgW="1091880" imgH="406080" progId="Equation.3">
                  <p:embed/>
                </p:oleObj>
              </mc:Choice>
              <mc:Fallback>
                <p:oleObj name="Rovnice" r:id="rId3" imgW="1091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19" y="3500438"/>
                        <a:ext cx="1535917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3292476" y="4572000"/>
          <a:ext cx="1571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Rovnice" r:id="rId5" imgW="1117440" imgH="406080" progId="Equation.3">
                  <p:embed/>
                </p:oleObj>
              </mc:Choice>
              <mc:Fallback>
                <p:oleObj name="Rovnice" r:id="rId5" imgW="1117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6" y="4572000"/>
                        <a:ext cx="15716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3309938" y="5437189"/>
          <a:ext cx="15351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Rovnice" r:id="rId7" imgW="1091880" imgH="393480" progId="Equation.3">
                  <p:embed/>
                </p:oleObj>
              </mc:Choice>
              <mc:Fallback>
                <p:oleObj name="Rovnice" r:id="rId7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437189"/>
                        <a:ext cx="153511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6337301" y="3492501"/>
          <a:ext cx="10525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Rovnice" r:id="rId9" imgW="749160" imgH="419040" progId="Equation.3">
                  <p:embed/>
                </p:oleObj>
              </mc:Choice>
              <mc:Fallback>
                <p:oleObj name="Rovnice" r:id="rId9" imgW="749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1" y="3492501"/>
                        <a:ext cx="10525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6211889" y="4519613"/>
          <a:ext cx="13922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Rovnice" r:id="rId11" imgW="990360" imgH="393480" progId="Equation.3">
                  <p:embed/>
                </p:oleObj>
              </mc:Choice>
              <mc:Fallback>
                <p:oleObj name="Rovnice" r:id="rId11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9" y="4519613"/>
                        <a:ext cx="139223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7899401" y="4545014"/>
          <a:ext cx="873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Rovnice" r:id="rId13" imgW="622080" imgH="457200" progId="Equation.3">
                  <p:embed/>
                </p:oleObj>
              </mc:Choice>
              <mc:Fallback>
                <p:oleObj name="Rovnice" r:id="rId13" imgW="62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1" y="4545014"/>
                        <a:ext cx="8731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9096396" y="4643447"/>
          <a:ext cx="1091530" cy="35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Rovnice" r:id="rId15" imgW="711000" imgH="228600" progId="Equation.3">
                  <p:embed/>
                </p:oleObj>
              </mc:Choice>
              <mc:Fallback>
                <p:oleObj name="Rovnice" r:id="rId1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96" y="4643447"/>
                        <a:ext cx="1091530" cy="350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6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Dílčí t-testy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>
                  <a:buNone/>
                </a:pPr>
                <a:r>
                  <a:rPr lang="cs-CZ" dirty="0"/>
                  <a:t>Postupně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testujeme pro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cs-CZ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, zda nelze z modelu vypustit jednotlivé parametry (včetně absolutního členu).</a:t>
                </a:r>
              </a:p>
              <a:p>
                <a:pPr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Nulová a alternativní hypotéza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buNone/>
                </a:pPr>
                <a:r>
                  <a:rPr lang="cs-CZ" dirty="0"/>
                  <a:t>H</a:t>
                </a:r>
                <a:r>
                  <a:rPr lang="cs-CZ" baseline="-25000" dirty="0"/>
                  <a:t>0</a:t>
                </a:r>
                <a:r>
                  <a:rPr lang="cs-CZ" dirty="0"/>
                  <a:t>:</a:t>
                </a:r>
              </a:p>
              <a:p>
                <a:pPr>
                  <a:buNone/>
                </a:pPr>
                <a:r>
                  <a:rPr lang="cs-CZ" dirty="0"/>
                  <a:t>H</a:t>
                </a:r>
                <a:r>
                  <a:rPr lang="cs-CZ" baseline="-25000" dirty="0"/>
                  <a:t>A</a:t>
                </a:r>
                <a:r>
                  <a:rPr lang="cs-CZ" dirty="0"/>
                  <a:t>:  </a:t>
                </a:r>
              </a:p>
              <a:p>
                <a:pPr>
                  <a:buNone/>
                </a:pPr>
                <a:endParaRPr lang="cs-CZ" sz="1000" dirty="0"/>
              </a:p>
              <a:p>
                <a:pPr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Testová statistika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 marL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6" t="-1733" r="-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0" name="Object 2"/>
          <p:cNvGraphicFramePr>
            <a:graphicFrameLocks noChangeAspect="1"/>
          </p:cNvGraphicFramePr>
          <p:nvPr>
            <p:extLst/>
          </p:nvPr>
        </p:nvGraphicFramePr>
        <p:xfrm>
          <a:off x="1618493" y="2896322"/>
          <a:ext cx="714380" cy="40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Rovnice" r:id="rId4" imgW="406080" imgH="228600" progId="Equation.3">
                  <p:embed/>
                </p:oleObj>
              </mc:Choice>
              <mc:Fallback>
                <p:oleObj name="Rovnice" r:id="rId4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493" y="2896322"/>
                        <a:ext cx="714380" cy="402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1184325" y="4705467"/>
          <a:ext cx="1560496" cy="8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Rovnice" r:id="rId6" imgW="863280" imgH="457200" progId="Equation.3">
                  <p:embed/>
                </p:oleObj>
              </mc:Choice>
              <mc:Fallback>
                <p:oleObj name="Rovnice" r:id="rId6" imgW="863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325" y="4705467"/>
                        <a:ext cx="1560496" cy="8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/>
          </p:nvPr>
        </p:nvGraphicFramePr>
        <p:xfrm>
          <a:off x="1596273" y="3415496"/>
          <a:ext cx="736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Rovnice" r:id="rId8" imgW="419040" imgH="228600" progId="Equation.3">
                  <p:embed/>
                </p:oleObj>
              </mc:Choice>
              <mc:Fallback>
                <p:oleObj name="Rovnice" r:id="rId8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273" y="3415496"/>
                        <a:ext cx="736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Nalezněte lineární regresní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V případě potřeby model optimalizujte.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5593"/>
            <a:ext cx="5951349" cy="45820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9566" y="2886783"/>
            <a:ext cx="540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Analysis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Linear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endParaRPr lang="cs-CZ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035718" y="3570100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18" y="3570100"/>
                <a:ext cx="258019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309966" y="5577637"/>
            <a:ext cx="5394839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 základě dílčích t-testů lze zamítnout hypotézy o nulovosti parametrů modelu, tj. konstanta i nezávisle proměnná věk jsou v modelu statisticky významné.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272434" y="4757979"/>
            <a:ext cx="645763" cy="4649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309966" y="4293390"/>
                <a:ext cx="5377912" cy="1200329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Na základě celkového F testu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cs-CZ" dirty="0" smtClean="0"/>
                  <a:t>)</a:t>
                </a:r>
                <a:r>
                  <a:rPr lang="en-US" dirty="0" smtClean="0"/>
                  <a:t> </a:t>
                </a:r>
                <a:r>
                  <a:rPr lang="cs-CZ" dirty="0" smtClean="0"/>
                  <a:t>lze model považovat za smysluplný (zamítli jsme nulovou hypotézu o nulovosti všech parametrů modelu (kromě konstanty)).</a:t>
                </a:r>
                <a:endParaRPr lang="cs-CZ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6" y="4293390"/>
                <a:ext cx="537791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789" t="-2475" r="-2255" b="-5941"/>
                </a:stretch>
              </a:blipFill>
              <a:ln w="28575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6183823" y="6509288"/>
            <a:ext cx="3115160" cy="26867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231" y="2696705"/>
            <a:ext cx="742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 smtClean="0">
                <a:solidFill>
                  <a:srgbClr val="008000"/>
                </a:solidFill>
              </a:rPr>
              <a:t>d) Posouzení kvality modelu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Index determinace R</a:t>
            </a:r>
            <a:r>
              <a:rPr lang="cs-CZ" sz="2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1"/>
            <a:ext cx="9980682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marL="0" indent="342900"/>
            <a:r>
              <a:rPr lang="cs-CZ" dirty="0" smtClean="0">
                <a:solidFill>
                  <a:srgbClr val="FF0000"/>
                </a:solidFill>
              </a:rPr>
              <a:t>Udává</a:t>
            </a:r>
            <a:r>
              <a:rPr lang="cs-CZ" dirty="0" smtClean="0"/>
              <a:t> </a:t>
            </a:r>
            <a:r>
              <a:rPr lang="cs-CZ" dirty="0"/>
              <a:t>kvalitu regresního modelu, tj. </a:t>
            </a:r>
            <a:r>
              <a:rPr lang="cs-CZ" dirty="0">
                <a:solidFill>
                  <a:srgbClr val="FF0000"/>
                </a:solidFill>
              </a:rPr>
              <a:t>jaká část rozptylu vysvětlované proměnné je vysvětlena modelem</a:t>
            </a:r>
            <a:r>
              <a:rPr lang="cs-CZ" dirty="0"/>
              <a:t>.</a:t>
            </a:r>
          </a:p>
          <a:p>
            <a:pPr marL="0" indent="342900">
              <a:buNone/>
            </a:pPr>
            <a:endParaRPr lang="cs-CZ" dirty="0"/>
          </a:p>
          <a:p>
            <a:pPr marL="0" indent="342900"/>
            <a:r>
              <a:rPr lang="cs-CZ" dirty="0"/>
              <a:t>Nízká hodnota R</a:t>
            </a:r>
            <a:r>
              <a:rPr lang="cs-CZ" baseline="30000" dirty="0"/>
              <a:t>2</a:t>
            </a:r>
            <a:r>
              <a:rPr lang="cs-CZ" dirty="0"/>
              <a:t>, nemusí ještě znamenat nízký stupeň závislosti mezi proměnnými, ale může to signalizovat chybnou volbu typu regresní funkce.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595802" y="1714488"/>
          <a:ext cx="2803942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Rovnice" r:id="rId3" imgW="1498600" imgH="838200" progId="Equation.3">
                  <p:embed/>
                </p:oleObj>
              </mc:Choice>
              <mc:Fallback>
                <p:oleObj name="Rovnice" r:id="rId3" imgW="14986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02" y="1714488"/>
                        <a:ext cx="2803942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2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základě indexu determinace posuďte kvalitu modelu.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74" y="2329801"/>
            <a:ext cx="5538061" cy="42638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9566" y="2579950"/>
            <a:ext cx="540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70C0"/>
                </a:solidFill>
              </a:rPr>
              <a:t>Analysis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r>
              <a:rPr lang="cs-CZ" sz="2000" dirty="0" smtClean="0">
                <a:solidFill>
                  <a:srgbClr val="0070C0"/>
                </a:solidFill>
              </a:rPr>
              <a:t>/</a:t>
            </a:r>
            <a:r>
              <a:rPr lang="cs-CZ" sz="2000" dirty="0" err="1" smtClean="0">
                <a:solidFill>
                  <a:srgbClr val="0070C0"/>
                </a:solidFill>
              </a:rPr>
              <a:t>Linear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Regression</a:t>
            </a:r>
            <a:endParaRPr lang="cs-CZ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035718" y="3338358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18" y="3338358"/>
                <a:ext cx="258019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613793" y="4341184"/>
                <a:ext cx="1424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=0,981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93" y="4341184"/>
                <a:ext cx="142404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6447295" y="6261315"/>
            <a:ext cx="1766807" cy="108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19566" y="4892475"/>
            <a:ext cx="4726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98% variability systolického tlaku se podařilo vysvětlit daným modelem.</a:t>
            </a:r>
          </a:p>
          <a:p>
            <a:endParaRPr lang="cs-CZ" dirty="0" smtClean="0"/>
          </a:p>
          <a:p>
            <a:r>
              <a:rPr lang="cs-CZ" dirty="0" smtClean="0"/>
              <a:t>Index determinace je větší než 0,8, model lze považovat za kvalitní.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3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0413" y="2743200"/>
            <a:ext cx="1083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 smtClean="0">
                <a:solidFill>
                  <a:srgbClr val="008000"/>
                </a:solidFill>
              </a:rPr>
              <a:t>e) Ověření předpokladů použití modelu – analýza reziduí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Testy reziduí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Test normality reziduí</a:t>
                </a:r>
              </a:p>
              <a:p>
                <a:pPr marL="0">
                  <a:spcBef>
                    <a:spcPts val="0"/>
                  </a:spcBef>
                  <a:buNone/>
                </a:pPr>
                <a:r>
                  <a:rPr lang="cs-CZ" dirty="0"/>
                  <a:t>(např.: </a:t>
                </a:r>
                <a:r>
                  <a:rPr lang="cs-CZ" dirty="0" err="1"/>
                  <a:t>Shapirův-Wilkův</a:t>
                </a:r>
                <a:r>
                  <a:rPr lang="cs-CZ" dirty="0"/>
                  <a:t> test)</a:t>
                </a:r>
              </a:p>
              <a:p>
                <a:pPr marL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Test </a:t>
                </a:r>
                <a:r>
                  <a:rPr lang="cs-CZ" dirty="0">
                    <a:solidFill>
                      <a:srgbClr val="FF0000"/>
                    </a:solidFill>
                  </a:rPr>
                  <a:t>nulové střední hodnoty reziduí</a:t>
                </a:r>
              </a:p>
              <a:p>
                <a:pPr marL="0">
                  <a:spcBef>
                    <a:spcPts val="0"/>
                  </a:spcBef>
                  <a:buNone/>
                </a:pPr>
                <a:r>
                  <a:rPr lang="cs-CZ" dirty="0"/>
                  <a:t>(</a:t>
                </a:r>
                <a:r>
                  <a:rPr lang="cs-CZ" dirty="0" err="1"/>
                  <a:t>jednovýběrový</a:t>
                </a:r>
                <a:r>
                  <a:rPr lang="cs-CZ" dirty="0"/>
                  <a:t> t-test)</a:t>
                </a:r>
              </a:p>
              <a:p>
                <a:pPr marL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Test </a:t>
                </a:r>
                <a:r>
                  <a:rPr lang="cs-CZ" dirty="0">
                    <a:solidFill>
                      <a:srgbClr val="FF0000"/>
                    </a:solidFill>
                  </a:rPr>
                  <a:t>autokorelace reziduí</a:t>
                </a:r>
              </a:p>
              <a:p>
                <a:pPr marL="0">
                  <a:spcBef>
                    <a:spcPts val="0"/>
                  </a:spcBef>
                  <a:buNone/>
                </a:pPr>
                <a:r>
                  <a:rPr lang="cs-CZ" dirty="0"/>
                  <a:t>(</a:t>
                </a:r>
                <a:r>
                  <a:rPr lang="cs-CZ" dirty="0" err="1"/>
                  <a:t>Durbinův</a:t>
                </a:r>
                <a:r>
                  <a:rPr lang="cs-CZ" dirty="0"/>
                  <a:t>-Watsonův test,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empirick</m:t>
                        </m:r>
                        <m:r>
                          <a:rPr lang="cs-CZ">
                            <a:latin typeface="Cambria Math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posouzen</m:t>
                        </m:r>
                        <m:r>
                          <a:rPr lang="cs-CZ">
                            <a:latin typeface="Cambria Math"/>
                          </a:rPr>
                          <m:t>í </m:t>
                        </m:r>
                        <m:r>
                          <a:rPr lang="cs-CZ" i="1">
                            <a:latin typeface="Cambria Math"/>
                          </a:rPr>
                          <m:t>…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1,4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;2,6</m:t>
                        </m:r>
                      </m:e>
                    </m:d>
                    <m:r>
                      <a:rPr lang="cs-CZ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0">
                  <a:spcBef>
                    <a:spcPts val="600"/>
                  </a:spcBef>
                  <a:buNone/>
                </a:pPr>
                <a:endParaRPr lang="cs-CZ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Test </a:t>
                </a:r>
                <a:r>
                  <a:rPr lang="cs-CZ" dirty="0" err="1">
                    <a:solidFill>
                      <a:srgbClr val="FF0000"/>
                    </a:solidFill>
                  </a:rPr>
                  <a:t>homoskedasticity</a:t>
                </a:r>
                <a:r>
                  <a:rPr lang="cs-CZ" dirty="0">
                    <a:solidFill>
                      <a:srgbClr val="FF0000"/>
                    </a:solidFill>
                  </a:rPr>
                  <a:t> reziduí</a:t>
                </a:r>
              </a:p>
              <a:p>
                <a:pPr marL="0">
                  <a:spcBef>
                    <a:spcPts val="0"/>
                  </a:spcBef>
                  <a:buNone/>
                </a:pPr>
                <a:r>
                  <a:rPr lang="cs-CZ" dirty="0"/>
                  <a:t>(velmi obtížný, není součásti většiny statistického software)</a:t>
                </a:r>
              </a:p>
              <a:p>
                <a:pPr marL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6" t="-1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9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Verifikace modelu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Autokorelace reziduí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cs-CZ" dirty="0"/>
              <a:t>Na základě předpokladu lin. </a:t>
            </a:r>
            <a:r>
              <a:rPr lang="cs-CZ" dirty="0" err="1"/>
              <a:t>reg</a:t>
            </a:r>
            <a:r>
              <a:rPr lang="cs-CZ" dirty="0"/>
              <a:t>. modelu, že kovariance reziduí je nulová, je zřejmé, že rovněž autokorelace reziduí musí být nulová. Lze tedy předpokládat, že </a:t>
            </a:r>
            <a:r>
              <a:rPr lang="cs-CZ" dirty="0">
                <a:solidFill>
                  <a:srgbClr val="FF0000"/>
                </a:solidFill>
              </a:rPr>
              <a:t>na grafu reziduí </a:t>
            </a:r>
            <a:r>
              <a:rPr lang="cs-CZ" b="1" dirty="0">
                <a:solidFill>
                  <a:srgbClr val="FF0000"/>
                </a:solidFill>
              </a:rPr>
              <a:t>nesmí</a:t>
            </a:r>
            <a:r>
              <a:rPr lang="cs-CZ" dirty="0">
                <a:solidFill>
                  <a:srgbClr val="FF0000"/>
                </a:solidFill>
              </a:rPr>
              <a:t> být patrná žádná funkční závislost</a:t>
            </a:r>
            <a:r>
              <a:rPr lang="cs-CZ" dirty="0"/>
              <a:t>.</a:t>
            </a:r>
          </a:p>
        </p:txBody>
      </p:sp>
      <p:sp>
        <p:nvSpPr>
          <p:cNvPr id="31" name="Elipsa 30"/>
          <p:cNvSpPr/>
          <p:nvPr/>
        </p:nvSpPr>
        <p:spPr>
          <a:xfrm>
            <a:off x="4700566" y="6891350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809720" y="3409628"/>
            <a:ext cx="3571900" cy="2805455"/>
            <a:chOff x="714348" y="3249211"/>
            <a:chExt cx="3643338" cy="3108747"/>
          </a:xfrm>
        </p:grpSpPr>
        <p:grpSp>
          <p:nvGrpSpPr>
            <p:cNvPr id="4" name="Skupina 3"/>
            <p:cNvGrpSpPr/>
            <p:nvPr/>
          </p:nvGrpSpPr>
          <p:grpSpPr>
            <a:xfrm>
              <a:off x="714348" y="3249211"/>
              <a:ext cx="3643338" cy="3108747"/>
              <a:chOff x="4572000" y="2177641"/>
              <a:chExt cx="3643338" cy="3108747"/>
            </a:xfrm>
          </p:grpSpPr>
          <p:grpSp>
            <p:nvGrpSpPr>
              <p:cNvPr id="5" name="Skupina 32"/>
              <p:cNvGrpSpPr/>
              <p:nvPr/>
            </p:nvGrpSpPr>
            <p:grpSpPr>
              <a:xfrm>
                <a:off x="4572000" y="2177641"/>
                <a:ext cx="3643338" cy="3108747"/>
                <a:chOff x="4572000" y="2177641"/>
                <a:chExt cx="3643338" cy="3108747"/>
              </a:xfrm>
            </p:grpSpPr>
            <p:grpSp>
              <p:nvGrpSpPr>
                <p:cNvPr id="8" name="Skupina 27"/>
                <p:cNvGrpSpPr/>
                <p:nvPr/>
              </p:nvGrpSpPr>
              <p:grpSpPr>
                <a:xfrm>
                  <a:off x="4929190" y="2357430"/>
                  <a:ext cx="3286148" cy="2928958"/>
                  <a:chOff x="1000100" y="2357430"/>
                  <a:chExt cx="3286148" cy="2928958"/>
                </a:xfrm>
              </p:grpSpPr>
              <p:cxnSp>
                <p:nvCxnSpPr>
                  <p:cNvPr id="10" name="Přímá spojovací čára 9"/>
                  <p:cNvCxnSpPr/>
                  <p:nvPr/>
                </p:nvCxnSpPr>
                <p:spPr>
                  <a:xfrm rot="16200000" flipH="1">
                    <a:off x="-285784" y="3786190"/>
                    <a:ext cx="2928958" cy="714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Přímá spojovací čára 10"/>
                  <p:cNvCxnSpPr/>
                  <p:nvPr/>
                </p:nvCxnSpPr>
                <p:spPr>
                  <a:xfrm>
                    <a:off x="1000100" y="5143512"/>
                    <a:ext cx="3286148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ovéPole 8"/>
                <p:cNvSpPr txBox="1"/>
                <p:nvPr/>
              </p:nvSpPr>
              <p:spPr>
                <a:xfrm>
                  <a:off x="4572000" y="2177641"/>
                  <a:ext cx="470898" cy="114770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cs-CZ" dirty="0"/>
                    <a:t>Rezidua</a:t>
                  </a:r>
                </a:p>
              </p:txBody>
            </p:sp>
          </p:grpSp>
          <p:cxnSp>
            <p:nvCxnSpPr>
              <p:cNvPr id="6" name="Přímá spojovací čára 5"/>
              <p:cNvCxnSpPr/>
              <p:nvPr/>
            </p:nvCxnSpPr>
            <p:spPr>
              <a:xfrm>
                <a:off x="5143504" y="3857628"/>
                <a:ext cx="3000396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ovéPole 6"/>
              <p:cNvSpPr txBox="1"/>
              <p:nvPr/>
            </p:nvSpPr>
            <p:spPr>
              <a:xfrm>
                <a:off x="4786314" y="3643314"/>
                <a:ext cx="285752" cy="409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0</a:t>
                </a:r>
              </a:p>
            </p:txBody>
          </p:sp>
        </p:grpSp>
        <p:sp>
          <p:nvSpPr>
            <p:cNvPr id="20" name="Elipsa 19"/>
            <p:cNvSpPr/>
            <p:nvPr/>
          </p:nvSpPr>
          <p:spPr>
            <a:xfrm>
              <a:off x="1500166" y="5214950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Elipsa 20"/>
            <p:cNvSpPr/>
            <p:nvPr/>
          </p:nvSpPr>
          <p:spPr>
            <a:xfrm>
              <a:off x="1643042" y="4572008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Elipsa 21"/>
            <p:cNvSpPr/>
            <p:nvPr/>
          </p:nvSpPr>
          <p:spPr>
            <a:xfrm>
              <a:off x="1857356" y="5143512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2143108" y="4786322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2428860" y="4643446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2571736" y="5143512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/>
            <p:nvPr/>
          </p:nvSpPr>
          <p:spPr>
            <a:xfrm>
              <a:off x="2857488" y="4786322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/>
            <p:nvPr/>
          </p:nvSpPr>
          <p:spPr>
            <a:xfrm>
              <a:off x="3071802" y="5072074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Elipsa 27"/>
            <p:cNvSpPr/>
            <p:nvPr/>
          </p:nvSpPr>
          <p:spPr>
            <a:xfrm>
              <a:off x="3214678" y="4643446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Elipsa 28"/>
            <p:cNvSpPr/>
            <p:nvPr/>
          </p:nvSpPr>
          <p:spPr>
            <a:xfrm>
              <a:off x="3428992" y="4786322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Elipsa 29"/>
            <p:cNvSpPr/>
            <p:nvPr/>
          </p:nvSpPr>
          <p:spPr>
            <a:xfrm>
              <a:off x="3357554" y="5286388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Elipsa 31"/>
            <p:cNvSpPr/>
            <p:nvPr/>
          </p:nvSpPr>
          <p:spPr>
            <a:xfrm>
              <a:off x="1652566" y="5367350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Elipsa 32"/>
            <p:cNvSpPr/>
            <p:nvPr/>
          </p:nvSpPr>
          <p:spPr>
            <a:xfrm>
              <a:off x="3643306" y="4572008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Elipsa 33"/>
            <p:cNvSpPr/>
            <p:nvPr/>
          </p:nvSpPr>
          <p:spPr>
            <a:xfrm>
              <a:off x="3714744" y="5072074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Elipsa 34"/>
            <p:cNvSpPr/>
            <p:nvPr/>
          </p:nvSpPr>
          <p:spPr>
            <a:xfrm>
              <a:off x="4000496" y="5000636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6238876" y="3409629"/>
            <a:ext cx="3571900" cy="2805454"/>
            <a:chOff x="4714876" y="3409629"/>
            <a:chExt cx="3571900" cy="2805454"/>
          </a:xfrm>
        </p:grpSpPr>
        <p:grpSp>
          <p:nvGrpSpPr>
            <p:cNvPr id="52" name="Skupina 51"/>
            <p:cNvGrpSpPr/>
            <p:nvPr/>
          </p:nvGrpSpPr>
          <p:grpSpPr>
            <a:xfrm>
              <a:off x="4714876" y="3409629"/>
              <a:ext cx="3571900" cy="2805454"/>
              <a:chOff x="4429124" y="3301602"/>
              <a:chExt cx="3643338" cy="3108746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4429124" y="3301602"/>
                <a:ext cx="3643338" cy="3108746"/>
                <a:chOff x="4572000" y="2177642"/>
                <a:chExt cx="3643338" cy="3108746"/>
              </a:xfrm>
            </p:grpSpPr>
            <p:grpSp>
              <p:nvGrpSpPr>
                <p:cNvPr id="13" name="Skupina 32"/>
                <p:cNvGrpSpPr/>
                <p:nvPr/>
              </p:nvGrpSpPr>
              <p:grpSpPr>
                <a:xfrm>
                  <a:off x="4572000" y="2177642"/>
                  <a:ext cx="3643338" cy="3108746"/>
                  <a:chOff x="4572000" y="2177642"/>
                  <a:chExt cx="3643338" cy="3108746"/>
                </a:xfrm>
              </p:grpSpPr>
              <p:grpSp>
                <p:nvGrpSpPr>
                  <p:cNvPr id="16" name="Skupina 27"/>
                  <p:cNvGrpSpPr/>
                  <p:nvPr/>
                </p:nvGrpSpPr>
                <p:grpSpPr>
                  <a:xfrm>
                    <a:off x="4929190" y="2357430"/>
                    <a:ext cx="3286148" cy="2928958"/>
                    <a:chOff x="1000100" y="2357430"/>
                    <a:chExt cx="3286148" cy="2928958"/>
                  </a:xfrm>
                </p:grpSpPr>
                <p:cxnSp>
                  <p:nvCxnSpPr>
                    <p:cNvPr id="18" name="Přímá spojovací čára 17"/>
                    <p:cNvCxnSpPr/>
                    <p:nvPr/>
                  </p:nvCxnSpPr>
                  <p:spPr>
                    <a:xfrm rot="16200000" flipH="1">
                      <a:off x="-285784" y="3786190"/>
                      <a:ext cx="2928958" cy="7143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Přímá spojovací čára 18"/>
                    <p:cNvCxnSpPr/>
                    <p:nvPr/>
                  </p:nvCxnSpPr>
                  <p:spPr>
                    <a:xfrm>
                      <a:off x="1000100" y="5143512"/>
                      <a:ext cx="3286148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ovéPole 16"/>
                  <p:cNvSpPr txBox="1"/>
                  <p:nvPr/>
                </p:nvSpPr>
                <p:spPr>
                  <a:xfrm>
                    <a:off x="4572000" y="2177642"/>
                    <a:ext cx="470898" cy="1147698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cs-CZ" dirty="0"/>
                      <a:t>Rezidua</a:t>
                    </a:r>
                  </a:p>
                </p:txBody>
              </p:sp>
            </p:grpSp>
            <p:cxnSp>
              <p:nvCxnSpPr>
                <p:cNvPr id="14" name="Přímá spojovací čára 13"/>
                <p:cNvCxnSpPr/>
                <p:nvPr/>
              </p:nvCxnSpPr>
              <p:spPr>
                <a:xfrm>
                  <a:off x="5143504" y="3857628"/>
                  <a:ext cx="300039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ovéPole 14"/>
                <p:cNvSpPr txBox="1"/>
                <p:nvPr/>
              </p:nvSpPr>
              <p:spPr>
                <a:xfrm>
                  <a:off x="4786314" y="3643314"/>
                  <a:ext cx="285752" cy="409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0</a:t>
                  </a:r>
                </a:p>
              </p:txBody>
            </p:sp>
          </p:grpSp>
          <p:sp>
            <p:nvSpPr>
              <p:cNvPr id="36" name="Elipsa 35"/>
              <p:cNvSpPr/>
              <p:nvPr/>
            </p:nvSpPr>
            <p:spPr>
              <a:xfrm>
                <a:off x="5429256" y="3910018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5572132" y="4267208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5857884" y="4410084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5929322" y="469583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6143636" y="469583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6296036" y="484823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6448436" y="500063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357950" y="5286388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6715140" y="500063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6643702" y="5214950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6929454" y="5429264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6072198" y="4410084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6600836" y="5100646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Elipsa 49"/>
              <p:cNvSpPr/>
              <p:nvPr/>
            </p:nvSpPr>
            <p:spPr>
              <a:xfrm>
                <a:off x="7000892" y="5214950"/>
                <a:ext cx="71438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3" name="TextovéPole 52"/>
            <p:cNvSpPr txBox="1"/>
            <p:nvPr/>
          </p:nvSpPr>
          <p:spPr>
            <a:xfrm>
              <a:off x="6357950" y="3929066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1">
                      <a:lumMod val="75000"/>
                    </a:schemeClr>
                  </a:solidFill>
                </a:rPr>
                <a:t>Funkční závislost reziduí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6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Verifikujte model na základě analýzy reziduí.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24367" y="2392587"/>
            <a:ext cx="50956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Generování reziduí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smtClean="0"/>
              <a:t>rezidua</a:t>
            </a:r>
            <a:r>
              <a:rPr lang="en-US" dirty="0" smtClean="0"/>
              <a:t>&lt;-residuals</a:t>
            </a:r>
            <a:r>
              <a:rPr lang="cs-CZ" dirty="0" smtClean="0"/>
              <a:t>(model)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Ověření normality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smtClean="0"/>
              <a:t>plot(</a:t>
            </a:r>
            <a:r>
              <a:rPr lang="cs-CZ" dirty="0" err="1" smtClean="0"/>
              <a:t>model,which</a:t>
            </a:r>
            <a:r>
              <a:rPr lang="cs-CZ" dirty="0" smtClean="0"/>
              <a:t>=2)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 smtClean="0"/>
              <a:t>shapiro.test</a:t>
            </a:r>
            <a:r>
              <a:rPr lang="cs-CZ" dirty="0" smtClean="0"/>
              <a:t>(rezidua</a:t>
            </a:r>
            <a:r>
              <a:rPr lang="cs-CZ" dirty="0" smtClean="0"/>
              <a:t>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Ověření nulovosti střední hodnoty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 smtClean="0"/>
              <a:t>t..test</a:t>
            </a:r>
            <a:r>
              <a:rPr lang="cs-CZ" dirty="0" smtClean="0"/>
              <a:t>(</a:t>
            </a:r>
            <a:r>
              <a:rPr lang="cs-CZ" dirty="0" err="1" smtClean="0"/>
              <a:t>rezidua,mu</a:t>
            </a:r>
            <a:r>
              <a:rPr lang="cs-CZ" dirty="0" smtClean="0"/>
              <a:t>=0,alternative=</a:t>
            </a:r>
            <a:r>
              <a:rPr lang="en-US" dirty="0" smtClean="0"/>
              <a:t>“</a:t>
            </a:r>
            <a:r>
              <a:rPr lang="en-US" dirty="0" err="1" smtClean="0"/>
              <a:t>two.sided</a:t>
            </a:r>
            <a:r>
              <a:rPr lang="en-US" dirty="0" smtClean="0"/>
              <a:t>”</a:t>
            </a:r>
            <a:r>
              <a:rPr lang="cs-CZ" dirty="0" smtClean="0"/>
              <a:t>)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1808543"/>
            <a:ext cx="3667125" cy="353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67" y="5638556"/>
            <a:ext cx="2856595" cy="8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Verifikujte model na základě analýzy reziduí.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24367" y="2386146"/>
            <a:ext cx="69217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Generování reziduí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smtClean="0"/>
              <a:t>rezidua</a:t>
            </a:r>
            <a:r>
              <a:rPr lang="en-US" dirty="0" smtClean="0"/>
              <a:t>&lt;-residuals</a:t>
            </a:r>
            <a:r>
              <a:rPr lang="cs-CZ" dirty="0" smtClean="0"/>
              <a:t>(model)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Ověření normality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smtClean="0"/>
              <a:t>plot(</a:t>
            </a:r>
            <a:r>
              <a:rPr lang="cs-CZ" dirty="0" err="1" smtClean="0"/>
              <a:t>model,which</a:t>
            </a:r>
            <a:r>
              <a:rPr lang="cs-CZ" dirty="0" smtClean="0"/>
              <a:t>=2)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 smtClean="0"/>
              <a:t>shapiro.test</a:t>
            </a:r>
            <a:r>
              <a:rPr lang="cs-CZ" dirty="0" smtClean="0"/>
              <a:t>(rezidua</a:t>
            </a:r>
            <a:r>
              <a:rPr lang="cs-CZ" dirty="0" smtClean="0"/>
              <a:t>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Ověření nulovosti střední hodnoty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/>
              <a:t>t..test</a:t>
            </a:r>
            <a:r>
              <a:rPr lang="cs-CZ" dirty="0"/>
              <a:t>(</a:t>
            </a:r>
            <a:r>
              <a:rPr lang="cs-CZ" dirty="0" err="1"/>
              <a:t>rezidua,mu</a:t>
            </a:r>
            <a:r>
              <a:rPr lang="cs-CZ" dirty="0"/>
              <a:t>=0,alternative=</a:t>
            </a:r>
            <a:r>
              <a:rPr lang="en-US" dirty="0"/>
              <a:t>“</a:t>
            </a:r>
            <a:r>
              <a:rPr lang="en-US" dirty="0" err="1"/>
              <a:t>two.sided</a:t>
            </a:r>
            <a:r>
              <a:rPr lang="en-US" dirty="0"/>
              <a:t>”</a:t>
            </a:r>
            <a:r>
              <a:rPr lang="cs-CZ" dirty="0"/>
              <a:t>)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Ověření </a:t>
            </a:r>
            <a:r>
              <a:rPr lang="cs-CZ" b="1" dirty="0" err="1" smtClean="0"/>
              <a:t>homoskedasticity</a:t>
            </a:r>
            <a:r>
              <a:rPr lang="cs-CZ" b="1" dirty="0" smtClean="0"/>
              <a:t> a neexistence autokorelace reziduí</a:t>
            </a:r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smtClean="0"/>
              <a:t>plot(</a:t>
            </a:r>
            <a:r>
              <a:rPr lang="cs-CZ" dirty="0" err="1" smtClean="0"/>
              <a:t>model,which</a:t>
            </a:r>
            <a:r>
              <a:rPr lang="cs-CZ" dirty="0" smtClean="0"/>
              <a:t>=1)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658" y="2076017"/>
            <a:ext cx="3648075" cy="35528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24367" y="5933757"/>
            <a:ext cx="1032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grafu reziduí vůči predikovaným hodnotám nejsou zřejmé systematické změny reziduí (autokorelace) ani nekonstantnost jejich rozptylu (</a:t>
            </a:r>
            <a:r>
              <a:rPr lang="cs-CZ" dirty="0" err="1" smtClean="0"/>
              <a:t>heteroskedasticita</a:t>
            </a:r>
            <a:r>
              <a:rPr lang="cs-CZ" dirty="0" smtClean="0"/>
              <a:t>). Model lze považovat za verifikovaný.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9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0413" y="2743200"/>
            <a:ext cx="1083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Korelační a regresní analýza</a:t>
            </a:r>
          </a:p>
          <a:p>
            <a:pPr algn="ctr"/>
            <a:r>
              <a:rPr lang="cs-CZ" sz="2400" dirty="0" smtClean="0">
                <a:solidFill>
                  <a:srgbClr val="008000"/>
                </a:solidFill>
              </a:rPr>
              <a:t>f) Predikce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Rozšíření modelu - Predikce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cs-CZ" dirty="0">
                <a:solidFill>
                  <a:srgbClr val="FF0000"/>
                </a:solidFill>
              </a:rPr>
              <a:t>Odhad regresní funkce </a:t>
            </a:r>
            <a:r>
              <a:rPr lang="cs-CZ" dirty="0"/>
              <a:t>umožňuje bodový odhad očekávané střední hodnoty, popř. bodový odhad vysvětlované proměnné pro individuální pozorování.</a:t>
            </a:r>
          </a:p>
          <a:p>
            <a:pPr marL="0">
              <a:buNone/>
            </a:pPr>
            <a:endParaRPr lang="cs-CZ" dirty="0"/>
          </a:p>
          <a:p>
            <a:pPr marL="0">
              <a:buNone/>
            </a:pPr>
            <a:r>
              <a:rPr lang="cs-CZ" dirty="0">
                <a:solidFill>
                  <a:srgbClr val="FF0000"/>
                </a:solidFill>
              </a:rPr>
              <a:t>Interval spolehlivosti </a:t>
            </a:r>
            <a:r>
              <a:rPr lang="cs-CZ" dirty="0"/>
              <a:t>– intervalový odhad očekávané střední hodnoty</a:t>
            </a:r>
          </a:p>
          <a:p>
            <a:pPr marL="0">
              <a:buNone/>
            </a:pPr>
            <a:endParaRPr lang="cs-CZ" dirty="0"/>
          </a:p>
          <a:p>
            <a:pPr marL="0">
              <a:buNone/>
            </a:pPr>
            <a:r>
              <a:rPr lang="cs-CZ" dirty="0">
                <a:solidFill>
                  <a:srgbClr val="FF0000"/>
                </a:solidFill>
              </a:rPr>
              <a:t>Interval predikce </a:t>
            </a:r>
            <a:r>
              <a:rPr lang="cs-CZ" dirty="0"/>
              <a:t>– intervalový odhad vysvětlované proměnné pro individuální pozorování</a:t>
            </a:r>
          </a:p>
        </p:txBody>
      </p:sp>
    </p:spTree>
    <p:extLst>
      <p:ext uri="{BB962C8B-B14F-4D97-AF65-F5344CB8AC3E}">
        <p14:creationId xmlns:p14="http://schemas.microsoft.com/office/powerpoint/2010/main" val="9725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8789" t="26367" r="17969" b="10156"/>
          <a:stretch>
            <a:fillRect/>
          </a:stretch>
        </p:blipFill>
        <p:spPr bwMode="auto">
          <a:xfrm>
            <a:off x="1809720" y="1285860"/>
            <a:ext cx="81329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095868" y="200024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DE28C4"/>
                </a:solidFill>
              </a:rPr>
              <a:t>Pás predikce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81950" y="4357695"/>
            <a:ext cx="23574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Pás spolehlivosti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53190" y="3571877"/>
            <a:ext cx="32861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Odhad regresní funkce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09786" y="438487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Závislost spotřeby na výkonu automobilu</a:t>
            </a:r>
          </a:p>
        </p:txBody>
      </p:sp>
    </p:spTree>
    <p:extLst>
      <p:ext uri="{BB962C8B-B14F-4D97-AF65-F5344CB8AC3E}">
        <p14:creationId xmlns:p14="http://schemas.microsoft.com/office/powerpoint/2010/main" val="11846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Rozšíření modelu – Predikce</a:t>
            </a:r>
            <a:br>
              <a:rPr lang="cs-C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Typy predikce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Interpolace</a:t>
            </a:r>
            <a:r>
              <a:rPr lang="cs-CZ" sz="2400" dirty="0"/>
              <a:t> – proces predikce pro</a:t>
            </a:r>
          </a:p>
          <a:p>
            <a:pPr>
              <a:buNone/>
            </a:pPr>
            <a:r>
              <a:rPr lang="cs-CZ" sz="2400" dirty="0"/>
              <a:t>		           (x</a:t>
            </a:r>
            <a:r>
              <a:rPr lang="cs-CZ" sz="2400" baseline="-25000" dirty="0"/>
              <a:t>0</a:t>
            </a:r>
            <a:r>
              <a:rPr lang="cs-CZ" sz="2400" dirty="0"/>
              <a:t> leží v intervalu napozorovaných hodnot </a:t>
            </a:r>
            <a:r>
              <a:rPr lang="cs-CZ" sz="2400" dirty="0" err="1"/>
              <a:t>x</a:t>
            </a:r>
            <a:r>
              <a:rPr lang="cs-CZ" sz="2400" baseline="-25000" dirty="0" err="1"/>
              <a:t>i</a:t>
            </a:r>
            <a:r>
              <a:rPr lang="cs-CZ" sz="2400" dirty="0"/>
              <a:t>)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>
                <a:solidFill>
                  <a:srgbClr val="FF0000"/>
                </a:solidFill>
              </a:rPr>
              <a:t>Extrapolace</a:t>
            </a:r>
            <a:r>
              <a:rPr lang="cs-CZ" sz="2400" dirty="0"/>
              <a:t> -  proces predikce pro</a:t>
            </a:r>
          </a:p>
          <a:p>
            <a:pPr>
              <a:buNone/>
            </a:pPr>
            <a:r>
              <a:rPr lang="cs-CZ" sz="2400" dirty="0"/>
              <a:t>		            (x</a:t>
            </a:r>
            <a:r>
              <a:rPr lang="cs-CZ" sz="2400" baseline="-25000" dirty="0"/>
              <a:t>0</a:t>
            </a:r>
            <a:r>
              <a:rPr lang="cs-CZ" sz="2400" dirty="0"/>
              <a:t> leží mimo interval napozorovaných  hodnot </a:t>
            </a:r>
            <a:r>
              <a:rPr lang="cs-CZ" sz="2400" dirty="0" err="1"/>
              <a:t>x</a:t>
            </a:r>
            <a:r>
              <a:rPr lang="cs-CZ" sz="2400" baseline="-25000" dirty="0" err="1"/>
              <a:t>i</a:t>
            </a:r>
            <a:r>
              <a:rPr lang="cs-CZ" sz="2400" dirty="0"/>
              <a:t>)</a:t>
            </a:r>
          </a:p>
          <a:p>
            <a:pPr>
              <a:buNone/>
            </a:pPr>
            <a:endParaRPr lang="cs-CZ" sz="2400" dirty="0"/>
          </a:p>
          <a:p>
            <a:pPr marL="0">
              <a:buNone/>
            </a:pPr>
            <a:r>
              <a:rPr lang="cs-CZ" sz="2400" b="1" dirty="0"/>
              <a:t>POZOR!</a:t>
            </a:r>
            <a:r>
              <a:rPr lang="cs-CZ" sz="2400" dirty="0"/>
              <a:t> Extrapolaci lze důvěřovat pouze tehdy, nemáme-li pochybnosti o platnosti modelu. (Predikce výnosů obilí pro určité množství použitého hnojiva.)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>
            <p:extLst/>
          </p:nvPr>
        </p:nvGraphicFramePr>
        <p:xfrm>
          <a:off x="6312024" y="1484784"/>
          <a:ext cx="162984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Rovnice" r:id="rId3" imgW="736280" imgH="253890" progId="Equation.3">
                  <p:embed/>
                </p:oleObj>
              </mc:Choice>
              <mc:Fallback>
                <p:oleObj name="Rovnice" r:id="rId3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1484784"/>
                        <a:ext cx="162984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>
            <p:extLst/>
          </p:nvPr>
        </p:nvGraphicFramePr>
        <p:xfrm>
          <a:off x="6312024" y="3284984"/>
          <a:ext cx="1657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Rovnice" r:id="rId5" imgW="749160" imgH="253800" progId="Equation.3">
                  <p:embed/>
                </p:oleObj>
              </mc:Choice>
              <mc:Fallback>
                <p:oleObj name="Rovnice" r:id="rId5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3284984"/>
                        <a:ext cx="1657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základě nalezeného modelu určete jaký bude průměrný krevní tlak jedinců ve věku 65 let. (Určete bodový i intervalový odhad.)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286359" y="3874576"/>
            <a:ext cx="10337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 </a:t>
            </a:r>
            <a:r>
              <a:rPr lang="cs-CZ" b="1" dirty="0" err="1" smtClean="0"/>
              <a:t>Console</a:t>
            </a:r>
            <a:endParaRPr lang="cs-CZ" b="1" dirty="0" smtClean="0"/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/>
              <a:t>p</a:t>
            </a:r>
            <a:r>
              <a:rPr lang="cs-CZ" dirty="0" err="1" smtClean="0"/>
              <a:t>redict</a:t>
            </a:r>
            <a:r>
              <a:rPr lang="cs-CZ" dirty="0" smtClean="0"/>
              <a:t>(</a:t>
            </a:r>
            <a:r>
              <a:rPr lang="cs-CZ" dirty="0" err="1" smtClean="0"/>
              <a:t>model,list</a:t>
            </a:r>
            <a:r>
              <a:rPr lang="cs-CZ" dirty="0" smtClean="0"/>
              <a:t>(vek=65),interval=</a:t>
            </a:r>
            <a:r>
              <a:rPr lang="en-US" dirty="0" smtClean="0"/>
              <a:t>“confidence”</a:t>
            </a:r>
            <a:r>
              <a:rPr lang="cs-CZ" dirty="0" smtClean="0"/>
              <a:t>,</a:t>
            </a:r>
            <a:r>
              <a:rPr lang="cs-CZ" dirty="0" err="1" smtClean="0"/>
              <a:t>level</a:t>
            </a:r>
            <a:r>
              <a:rPr lang="cs-CZ" dirty="0" smtClean="0"/>
              <a:t>=0.95)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Průměrný krevní tlak 65 letého jedince bude cca 171 mm. S 95% spolehlivostí lze očekávat průměrný tlak mezi 169 mm a 174 mm.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b="61931"/>
          <a:stretch/>
        </p:blipFill>
        <p:spPr>
          <a:xfrm>
            <a:off x="1451350" y="4605096"/>
            <a:ext cx="4480019" cy="8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základě nalezeného modelu určete jaký bude krevní tlak jedince ve věku 65 let. (Určete bodový i intervalový odhad.)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286359" y="3874576"/>
            <a:ext cx="10337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 </a:t>
            </a:r>
            <a:r>
              <a:rPr lang="cs-CZ" b="1" dirty="0" err="1" smtClean="0"/>
              <a:t>Console</a:t>
            </a:r>
            <a:endParaRPr lang="cs-CZ" b="1" dirty="0" smtClean="0"/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/>
              <a:t>p</a:t>
            </a:r>
            <a:r>
              <a:rPr lang="cs-CZ" dirty="0" err="1" smtClean="0"/>
              <a:t>redict</a:t>
            </a:r>
            <a:r>
              <a:rPr lang="cs-CZ" dirty="0" smtClean="0"/>
              <a:t>(</a:t>
            </a:r>
            <a:r>
              <a:rPr lang="cs-CZ" dirty="0" err="1" smtClean="0"/>
              <a:t>model,list</a:t>
            </a:r>
            <a:r>
              <a:rPr lang="cs-CZ" dirty="0" smtClean="0"/>
              <a:t>(vek=65),interval=</a:t>
            </a:r>
            <a:r>
              <a:rPr lang="en-US" dirty="0" smtClean="0"/>
              <a:t>“</a:t>
            </a:r>
            <a:r>
              <a:rPr lang="cs-CZ" dirty="0" err="1" smtClean="0"/>
              <a:t>prediction</a:t>
            </a:r>
            <a:r>
              <a:rPr lang="en-US" dirty="0" smtClean="0"/>
              <a:t>”</a:t>
            </a:r>
            <a:r>
              <a:rPr lang="cs-CZ" dirty="0" smtClean="0"/>
              <a:t>,</a:t>
            </a:r>
            <a:r>
              <a:rPr lang="cs-CZ" dirty="0" err="1" smtClean="0"/>
              <a:t>level</a:t>
            </a:r>
            <a:r>
              <a:rPr lang="cs-CZ" dirty="0" smtClean="0"/>
              <a:t>=0.95)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Krevní tlak 65 letého jedince bude cca 171 mm. S 95% spolehlivostí lze očekávat, že bude mít tlak mezi 165 mm a 178 mm.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22" y="4623741"/>
            <a:ext cx="4367827" cy="6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9566" y="1793190"/>
            <a:ext cx="1035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základě nalezeného modelu určete jaký bude krevní tlak novorozence. (Určete bodový i intervalový odhad.)</a:t>
            </a:r>
          </a:p>
          <a:p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12192000" cy="1549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9898" y="421748"/>
            <a:ext cx="1050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výběru 24 jedinců ve věku 21 až 70 let, náhodně vybraných ze stejné etnické skupiny, byl po dobu 2 týdnů denně vždy v 8 hodin ráno měřen systolický tlak. Nalezněte lineární regresní model závislosti krevního tlaku y (mm) na stáří jedince x (rok).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𝑡𝑙𝑎𝑘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=1,6∙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+66,8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46" y="2729046"/>
                <a:ext cx="258019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286359" y="3874576"/>
            <a:ext cx="10337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 </a:t>
            </a:r>
            <a:r>
              <a:rPr lang="cs-CZ" b="1" dirty="0" err="1" smtClean="0"/>
              <a:t>Console</a:t>
            </a:r>
            <a:endParaRPr lang="cs-CZ" b="1" dirty="0" smtClean="0"/>
          </a:p>
          <a:p>
            <a:pPr marL="285750" indent="-285750">
              <a:buFont typeface="Euphemia" panose="020B0503040102020104" pitchFamily="34" charset="0"/>
              <a:buChar char="&gt;"/>
            </a:pPr>
            <a:r>
              <a:rPr lang="cs-CZ" dirty="0" err="1" smtClean="0"/>
              <a:t>predict</a:t>
            </a:r>
            <a:r>
              <a:rPr lang="cs-CZ" dirty="0" smtClean="0"/>
              <a:t>(</a:t>
            </a:r>
            <a:r>
              <a:rPr lang="cs-CZ" dirty="0" err="1" smtClean="0"/>
              <a:t>model,list</a:t>
            </a:r>
            <a:r>
              <a:rPr lang="cs-CZ" dirty="0" smtClean="0"/>
              <a:t>(vek=0),interval=</a:t>
            </a:r>
            <a:r>
              <a:rPr lang="en-US" dirty="0" smtClean="0"/>
              <a:t>“</a:t>
            </a:r>
            <a:r>
              <a:rPr lang="cs-CZ" dirty="0" err="1" smtClean="0"/>
              <a:t>prediction</a:t>
            </a:r>
            <a:r>
              <a:rPr lang="en-US" dirty="0" smtClean="0"/>
              <a:t>”</a:t>
            </a:r>
            <a:r>
              <a:rPr lang="cs-CZ" dirty="0" smtClean="0"/>
              <a:t>,</a:t>
            </a:r>
            <a:r>
              <a:rPr lang="cs-CZ" dirty="0" err="1" smtClean="0"/>
              <a:t>level</a:t>
            </a:r>
            <a:r>
              <a:rPr lang="cs-CZ" dirty="0" smtClean="0"/>
              <a:t>=0.95)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POZOR! Extrapolace!!!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25" y="4685837"/>
            <a:ext cx="4123677" cy="7385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096" y="2729046"/>
            <a:ext cx="3977899" cy="35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45776" y="2571745"/>
            <a:ext cx="801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8000"/>
                </a:solidFill>
              </a:rPr>
              <a:t>Vícenásobná </a:t>
            </a:r>
            <a:r>
              <a:rPr lang="cs-CZ" sz="4000" dirty="0">
                <a:solidFill>
                  <a:srgbClr val="008000"/>
                </a:solidFill>
              </a:rPr>
              <a:t>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461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380" y="0"/>
            <a:ext cx="908181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Postup při regresní analýze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0380" y="1332854"/>
            <a:ext cx="9965410" cy="4793310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Explorační </a:t>
            </a:r>
            <a:r>
              <a:rPr lang="cs-CZ" dirty="0">
                <a:solidFill>
                  <a:srgbClr val="FF0000"/>
                </a:solidFill>
              </a:rPr>
              <a:t>analýza korelačního pole </a:t>
            </a:r>
            <a:r>
              <a:rPr lang="cs-CZ" dirty="0"/>
              <a:t>(případný odhad typu regresní funkce, identifikace vlivných bodů, detekce </a:t>
            </a:r>
            <a:r>
              <a:rPr lang="cs-CZ" dirty="0" err="1"/>
              <a:t>multikolinearity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FF0000"/>
                </a:solidFill>
              </a:rPr>
              <a:t>Odhad koeficientů regresní funkce </a:t>
            </a:r>
            <a:r>
              <a:rPr lang="cs-CZ" dirty="0"/>
              <a:t>(aplikace vyrovnávacího kritéria)</a:t>
            </a:r>
          </a:p>
          <a:p>
            <a:r>
              <a:rPr lang="cs-CZ" dirty="0">
                <a:solidFill>
                  <a:srgbClr val="FF0000"/>
                </a:solidFill>
              </a:rPr>
              <a:t>Verifikace modelu</a:t>
            </a:r>
          </a:p>
          <a:p>
            <a:pPr lvl="1"/>
            <a:r>
              <a:rPr lang="cs-CZ" sz="2000" dirty="0"/>
              <a:t>Celkový </a:t>
            </a:r>
            <a:r>
              <a:rPr lang="cs-CZ" sz="2000" dirty="0" smtClean="0"/>
              <a:t>F-test („ověřujeme, zda zvolený model je lepší než modelování průměrem“)</a:t>
            </a:r>
            <a:endParaRPr lang="cs-CZ" sz="2000" dirty="0"/>
          </a:p>
          <a:p>
            <a:pPr lvl="1"/>
            <a:r>
              <a:rPr lang="cs-CZ" sz="2000" dirty="0"/>
              <a:t>Dílčí </a:t>
            </a:r>
            <a:r>
              <a:rPr lang="cs-CZ" sz="2000" dirty="0" smtClean="0"/>
              <a:t>t-testy („zjišťujeme, zda model nelze zjednodušit – testujeme oprávněnost setrvání jednotlivých nezávisle proměnných v modelu“)</a:t>
            </a:r>
          </a:p>
          <a:p>
            <a:pPr lvl="1"/>
            <a:r>
              <a:rPr lang="cs-CZ" sz="2000" dirty="0"/>
              <a:t>Index determinace („zjišťujeme kvalitu modelu“)</a:t>
            </a:r>
          </a:p>
          <a:p>
            <a:pPr lvl="1"/>
            <a:r>
              <a:rPr lang="cs-CZ" sz="2000" dirty="0" smtClean="0"/>
              <a:t>Testy reziduí („ověřujeme věrohodnost modelu, neboli splnění předpokladů pro jeho použití“)</a:t>
            </a:r>
          </a:p>
          <a:p>
            <a:pPr lvl="1"/>
            <a:r>
              <a:rPr lang="cs-CZ" sz="2000" b="1" dirty="0" err="1" smtClean="0"/>
              <a:t>Multikolinearita</a:t>
            </a:r>
            <a:endParaRPr lang="cs-CZ" sz="2000" b="1" dirty="0"/>
          </a:p>
          <a:p>
            <a:pPr marL="0" lvl="1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Predikce</a:t>
            </a:r>
            <a:r>
              <a:rPr lang="cs-CZ" sz="2000" dirty="0" smtClean="0"/>
              <a:t> </a:t>
            </a:r>
            <a:r>
              <a:rPr lang="cs-CZ" sz="2000" dirty="0"/>
              <a:t>(pás spolehlivosti, pás predikce)</a:t>
            </a:r>
          </a:p>
        </p:txBody>
      </p:sp>
    </p:spTree>
    <p:extLst>
      <p:ext uri="{BB962C8B-B14F-4D97-AF65-F5344CB8AC3E}">
        <p14:creationId xmlns:p14="http://schemas.microsoft.com/office/powerpoint/2010/main" val="4891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accent3">
                    <a:lumMod val="50000"/>
                  </a:schemeClr>
                </a:solidFill>
              </a:rPr>
              <a:t>Multikolinearita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 – nutno ověřit u vícenásobné regrese</a:t>
            </a:r>
            <a:endParaRPr lang="cs-CZ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82" y="1445216"/>
            <a:ext cx="99822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dirty="0" err="1">
                <a:solidFill>
                  <a:srgbClr val="FF0000"/>
                </a:solidFill>
              </a:rPr>
              <a:t>Multikolinearita</a:t>
            </a:r>
            <a:r>
              <a:rPr lang="cs-CZ" dirty="0"/>
              <a:t> – lineární závislost vysvětlujících proměnných</a:t>
            </a:r>
          </a:p>
          <a:p>
            <a:pPr marL="0" indent="0">
              <a:spcBef>
                <a:spcPts val="600"/>
              </a:spcBef>
              <a:buNone/>
            </a:pPr>
            <a:endParaRPr lang="cs-CZ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b="1" dirty="0" smtClean="0"/>
              <a:t>Příčiny </a:t>
            </a:r>
            <a:r>
              <a:rPr lang="cs-CZ" b="1" dirty="0" err="1"/>
              <a:t>multikolinearity</a:t>
            </a:r>
            <a:endParaRPr lang="cs-CZ" b="1" dirty="0"/>
          </a:p>
          <a:p>
            <a:pPr>
              <a:spcBef>
                <a:spcPts val="600"/>
              </a:spcBef>
            </a:pPr>
            <a:r>
              <a:rPr lang="cs-CZ" dirty="0"/>
              <a:t>přeurčený regresní model, </a:t>
            </a:r>
          </a:p>
          <a:p>
            <a:pPr>
              <a:spcBef>
                <a:spcPts val="600"/>
              </a:spcBef>
            </a:pPr>
            <a:r>
              <a:rPr lang="cs-CZ" dirty="0"/>
              <a:t>nevhodný plán experimentu, </a:t>
            </a:r>
          </a:p>
          <a:p>
            <a:pPr>
              <a:spcBef>
                <a:spcPts val="600"/>
              </a:spcBef>
            </a:pPr>
            <a:r>
              <a:rPr lang="cs-CZ" dirty="0"/>
              <a:t>fyzikální omezení v modelu nebo v datech</a:t>
            </a:r>
          </a:p>
          <a:p>
            <a:pPr marL="0" indent="0">
              <a:spcBef>
                <a:spcPts val="600"/>
              </a:spcBef>
              <a:buNone/>
            </a:pPr>
            <a:endParaRPr lang="cs-CZ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b="1" dirty="0" smtClean="0"/>
              <a:t>Důsledky </a:t>
            </a:r>
            <a:r>
              <a:rPr lang="cs-CZ" b="1" dirty="0" err="1"/>
              <a:t>multikolinearity</a:t>
            </a:r>
            <a:endParaRPr lang="cs-CZ" b="1" dirty="0"/>
          </a:p>
          <a:p>
            <a:pPr lvl="0">
              <a:spcBef>
                <a:spcPts val="600"/>
              </a:spcBef>
            </a:pPr>
            <a:r>
              <a:rPr lang="cs-CZ" dirty="0"/>
              <a:t>Snížení přesnosti odhadů individuálních hodnot, tj. rozšíření predikčních intervalů – viz dále,</a:t>
            </a:r>
          </a:p>
          <a:p>
            <a:pPr lvl="0">
              <a:spcBef>
                <a:spcPts val="600"/>
              </a:spcBef>
            </a:pPr>
            <a:r>
              <a:rPr lang="cs-CZ" dirty="0"/>
              <a:t>některé  (někdy dokonce všechny) regresní koeficienty se jeví statisticky nevýznamné i v případě jinak velmi kvalitního modelu. (možný paradox - významný F-test, nevýznamné všechny dílčí t-testy),</a:t>
            </a:r>
          </a:p>
          <a:p>
            <a:pPr lvl="0">
              <a:spcBef>
                <a:spcPts val="600"/>
              </a:spcBef>
            </a:pPr>
            <a:r>
              <a:rPr lang="cs-CZ" dirty="0"/>
              <a:t>nestabilita odhadů regresních koeficientů, které jsou velmi citlivé i na malé změny v datech a vykazují obvykle vysokou variabilitu, …</a:t>
            </a:r>
          </a:p>
        </p:txBody>
      </p:sp>
    </p:spTree>
    <p:extLst>
      <p:ext uri="{BB962C8B-B14F-4D97-AF65-F5344CB8AC3E}">
        <p14:creationId xmlns:p14="http://schemas.microsoft.com/office/powerpoint/2010/main" val="37799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Detekce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multikolinearity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b="1" dirty="0" smtClean="0"/>
              <a:t>Hodnoty </a:t>
            </a:r>
            <a:r>
              <a:rPr lang="cs-CZ" b="1" dirty="0"/>
              <a:t>jednoduchých korelačních koeficientů dvojic vysvětlujících proměnných </a:t>
            </a:r>
            <a:r>
              <a:rPr lang="cs-CZ" b="1" dirty="0" smtClean="0"/>
              <a:t>blízké </a:t>
            </a:r>
            <a:r>
              <a:rPr lang="cs-CZ" b="1" dirty="0"/>
              <a:t>1 (v praxi větší než 0,8)</a:t>
            </a:r>
            <a:r>
              <a:rPr lang="cs-CZ" dirty="0"/>
              <a:t> naznačují </a:t>
            </a:r>
            <a:r>
              <a:rPr lang="cs-CZ" dirty="0" err="1"/>
              <a:t>multikolinearitu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20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Jak odstranit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multikolinearitu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dirty="0"/>
              <a:t>V případě přeurčeného regresního modelu se snažíme identifikovat a vypustit nadbytečné vysvětlující proměnné,</a:t>
            </a:r>
          </a:p>
          <a:p>
            <a:pPr lvl="0"/>
            <a:r>
              <a:rPr lang="cs-CZ" dirty="0"/>
              <a:t>je-li příčinou </a:t>
            </a:r>
            <a:r>
              <a:rPr lang="cs-CZ" dirty="0" err="1"/>
              <a:t>multikolinearity</a:t>
            </a:r>
            <a:r>
              <a:rPr lang="cs-CZ" dirty="0"/>
              <a:t> nevhodný plán experimentu, je možné nedostatky napravit a pořídit kvalitnější data,</a:t>
            </a:r>
          </a:p>
          <a:p>
            <a:r>
              <a:rPr lang="cs-CZ" dirty="0"/>
              <a:t>použití nelineárního regresního modelu. </a:t>
            </a:r>
          </a:p>
        </p:txBody>
      </p:sp>
    </p:spTree>
    <p:extLst>
      <p:ext uri="{BB962C8B-B14F-4D97-AF65-F5344CB8AC3E}">
        <p14:creationId xmlns:p14="http://schemas.microsoft.com/office/powerpoint/2010/main" val="17912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Literatura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Litschmannová</a:t>
            </a:r>
            <a:r>
              <a:rPr lang="en-US" dirty="0"/>
              <a:t>, M. (2012), </a:t>
            </a:r>
            <a:r>
              <a:rPr lang="cs-CZ" i="1" dirty="0" smtClean="0">
                <a:hlinkClick r:id="rId2"/>
              </a:rPr>
              <a:t>Úvod do statistiky</a:t>
            </a:r>
            <a:r>
              <a:rPr lang="en-US" dirty="0" smtClean="0"/>
              <a:t>, </a:t>
            </a:r>
            <a:r>
              <a:rPr lang="en-US" dirty="0" err="1"/>
              <a:t>elektronická</a:t>
            </a:r>
            <a:r>
              <a:rPr lang="en-US" dirty="0"/>
              <a:t> </a:t>
            </a:r>
            <a:r>
              <a:rPr lang="en-US" dirty="0" err="1"/>
              <a:t>skripta</a:t>
            </a:r>
            <a:r>
              <a:rPr lang="en-US" dirty="0"/>
              <a:t> a </a:t>
            </a:r>
            <a:r>
              <a:rPr lang="en-US" dirty="0" err="1"/>
              <a:t>doplňkové</a:t>
            </a:r>
            <a:r>
              <a:rPr lang="en-US" dirty="0"/>
              <a:t> </a:t>
            </a:r>
            <a:r>
              <a:rPr lang="en-US" dirty="0" err="1"/>
              <a:t>interaktivní</a:t>
            </a:r>
            <a:r>
              <a:rPr lang="en-US" dirty="0"/>
              <a:t> </a:t>
            </a:r>
            <a:r>
              <a:rPr lang="en-US" dirty="0" err="1"/>
              <a:t>materiály</a:t>
            </a:r>
            <a:r>
              <a:rPr lang="cs-CZ" dirty="0"/>
              <a:t> (</a:t>
            </a:r>
            <a:r>
              <a:rPr lang="cs-CZ" dirty="0" smtClean="0"/>
              <a:t>kapitola </a:t>
            </a:r>
            <a:r>
              <a:rPr lang="cs-CZ" dirty="0" smtClean="0"/>
              <a:t>Úvod do korelační a regresní analýzy)</a:t>
            </a:r>
            <a:endParaRPr lang="cs-CZ" dirty="0"/>
          </a:p>
          <a:p>
            <a:r>
              <a:rPr lang="en-US" dirty="0" err="1" smtClean="0"/>
              <a:t>Pavlík</a:t>
            </a:r>
            <a:r>
              <a:rPr lang="en-US" dirty="0"/>
              <a:t>, T., </a:t>
            </a:r>
            <a:r>
              <a:rPr lang="en-US" dirty="0" err="1"/>
              <a:t>Dušek</a:t>
            </a:r>
            <a:r>
              <a:rPr lang="en-US" dirty="0"/>
              <a:t>, L. (2012), </a:t>
            </a:r>
            <a:r>
              <a:rPr lang="en-US" i="1" dirty="0" err="1">
                <a:hlinkClick r:id="rId3"/>
              </a:rPr>
              <a:t>Biostatistika</a:t>
            </a:r>
            <a:r>
              <a:rPr lang="en-US" dirty="0"/>
              <a:t>, </a:t>
            </a:r>
            <a:r>
              <a:rPr lang="en-US" dirty="0" err="1"/>
              <a:t>Akademické</a:t>
            </a:r>
            <a:r>
              <a:rPr lang="en-US" dirty="0"/>
              <a:t> </a:t>
            </a:r>
            <a:r>
              <a:rPr lang="en-US" dirty="0" err="1"/>
              <a:t>nakladatelství</a:t>
            </a:r>
            <a:r>
              <a:rPr lang="en-US" dirty="0"/>
              <a:t> CERM, ISBN </a:t>
            </a:r>
            <a:r>
              <a:rPr lang="en-US" dirty="0" smtClean="0"/>
              <a:t>978-80-7204-782-6</a:t>
            </a:r>
            <a:r>
              <a:rPr lang="cs-CZ" dirty="0" smtClean="0"/>
              <a:t> (</a:t>
            </a:r>
            <a:r>
              <a:rPr lang="cs-CZ" dirty="0" smtClean="0"/>
              <a:t>kapitola 10</a:t>
            </a:r>
            <a:r>
              <a:rPr lang="cs-CZ" dirty="0" smtClean="0"/>
              <a:t>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http://www.ush.sd/ar/_imgs/gol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1775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4727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210962" y="76200"/>
            <a:ext cx="8769651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tx2"/>
                </a:solidFill>
              </a:rPr>
              <a:t>Korelační koeficient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B63B9D51-0F65-46BB-82D2-92FBCC18E236}" vid="{56FB8BD4-7269-439C-89E5-1BB255CD3724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3146</Words>
  <Application>Microsoft Office PowerPoint</Application>
  <PresentationFormat>Širokoúhlá obrazovka</PresentationFormat>
  <Paragraphs>629</Paragraphs>
  <Slides>86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5" baseType="lpstr">
      <vt:lpstr>Arial</vt:lpstr>
      <vt:lpstr>Calibri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Rovnice</vt:lpstr>
      <vt:lpstr>Korelační a regresní analýza</vt:lpstr>
      <vt:lpstr>Obsah lekce</vt:lpstr>
      <vt:lpstr>Analýza závislosti dvou numerických proměnných (Korelační analýza)</vt:lpstr>
      <vt:lpstr>Korelační koeficient</vt:lpstr>
      <vt:lpstr>Korelační koeficient</vt:lpstr>
      <vt:lpstr>Korelační koeficient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Korelační koeficient</vt:lpstr>
      <vt:lpstr>Prezentace aplikace PowerPoint</vt:lpstr>
      <vt:lpstr>Korelační koeficient</vt:lpstr>
      <vt:lpstr>Korelační koeficient</vt:lpstr>
      <vt:lpstr>Korelační koeficient</vt:lpstr>
      <vt:lpstr>Korelační koeficient</vt:lpstr>
      <vt:lpstr>Pearsonův korelační koeficient</vt:lpstr>
      <vt:lpstr>Spearmanův korelační koeficient</vt:lpstr>
      <vt:lpstr>Spearmanův korelační koeficient</vt:lpstr>
      <vt:lpstr>Spearmanův korelační koeficient</vt:lpstr>
      <vt:lpstr>Na základě datového souboru analyza_zavislosti.xlsx (list biometrie) analyzujte míru závislosti mezi výškou a váhou respondentů.</vt:lpstr>
      <vt:lpstr>Na základě datového souboru regrese.xlsx (list biometrie) analyzujte míru závislosti mezi výškou a váhou respondentů.</vt:lpstr>
      <vt:lpstr>Analýza závislosti numerických proměnných (Regresní analýza)</vt:lpstr>
      <vt:lpstr>Typy závislosti náhodných veličin</vt:lpstr>
      <vt:lpstr>K čemu slouží korelační a regresní analýza?</vt:lpstr>
      <vt:lpstr>Francis Galton (1822-1911)</vt:lpstr>
      <vt:lpstr>Typy regrese</vt:lpstr>
      <vt:lpstr>Typy regrese</vt:lpstr>
      <vt:lpstr>Prezentace aplikace PowerPoint</vt:lpstr>
      <vt:lpstr>Prezentace aplikace PowerPoint</vt:lpstr>
      <vt:lpstr>Jednoduchý lineární regresní model</vt:lpstr>
      <vt:lpstr>Předpoklady jednoduchého lineárního reg. modelu</vt:lpstr>
      <vt:lpstr>Otázky v lineární regresi</vt:lpstr>
      <vt:lpstr>Postup při regresní analýze</vt:lpstr>
      <vt:lpstr>Prezentace aplikace PowerPoint</vt:lpstr>
      <vt:lpstr>Exploratorní analýza korelačního pole</vt:lpstr>
      <vt:lpstr>Prezentace aplikace PowerPoint</vt:lpstr>
      <vt:lpstr>Prezentace aplikace PowerPoint</vt:lpstr>
      <vt:lpstr>Prezentace aplikace PowerPoint</vt:lpstr>
      <vt:lpstr>Prezentace aplikace PowerPoint</vt:lpstr>
      <vt:lpstr>Odhad koeficientů regresní funkce</vt:lpstr>
      <vt:lpstr>Vyrovnávací kritéria</vt:lpstr>
      <vt:lpstr>Vyrovnávací kritéria Metoda nejmenších čtverců</vt:lpstr>
      <vt:lpstr>Metoda nejmenších čtverců pro přímku</vt:lpstr>
      <vt:lpstr>Metoda nejmenších čtverců pro přímku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Verifikace modelu Celkový F-test</vt:lpstr>
      <vt:lpstr>Verifikace modelu Celkový F-test</vt:lpstr>
      <vt:lpstr>Verifikace modelu Dílčí t-testy</vt:lpstr>
      <vt:lpstr>Prezentace aplikace PowerPoint</vt:lpstr>
      <vt:lpstr>Prezentace aplikace PowerPoint</vt:lpstr>
      <vt:lpstr>Verifikace modelu Index determinace R2</vt:lpstr>
      <vt:lpstr>Prezentace aplikace PowerPoint</vt:lpstr>
      <vt:lpstr>Prezentace aplikace PowerPoint</vt:lpstr>
      <vt:lpstr>Verifikace modelu Testy reziduí</vt:lpstr>
      <vt:lpstr>Verifikace modelu Autokorelace reziduí</vt:lpstr>
      <vt:lpstr>Prezentace aplikace PowerPoint</vt:lpstr>
      <vt:lpstr>Prezentace aplikace PowerPoint</vt:lpstr>
      <vt:lpstr>Prezentace aplikace PowerPoint</vt:lpstr>
      <vt:lpstr>Rozšíření modelu - Predikce</vt:lpstr>
      <vt:lpstr>Prezentace aplikace PowerPoint</vt:lpstr>
      <vt:lpstr>Rozšíření modelu – Predikce Typy predikce</vt:lpstr>
      <vt:lpstr>Prezentace aplikace PowerPoint</vt:lpstr>
      <vt:lpstr>Prezentace aplikace PowerPoint</vt:lpstr>
      <vt:lpstr>Prezentace aplikace PowerPoint</vt:lpstr>
      <vt:lpstr>Prezentace aplikace PowerPoint</vt:lpstr>
      <vt:lpstr>Postup při regresní analýze</vt:lpstr>
      <vt:lpstr>Multikolinearita – nutno ověřit u vícenásobné regrese</vt:lpstr>
      <vt:lpstr>Detekce multikolinearity</vt:lpstr>
      <vt:lpstr>Jak odstranit multikolinearitu?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2015-10-14T13:56:50Z</dcterms:created>
  <dcterms:modified xsi:type="dcterms:W3CDTF">2016-01-28T11:16:03Z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