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sldIdLst>
    <p:sldId id="277" r:id="rId2"/>
    <p:sldId id="258" r:id="rId3"/>
    <p:sldId id="381" r:id="rId4"/>
    <p:sldId id="388" r:id="rId5"/>
    <p:sldId id="384" r:id="rId6"/>
    <p:sldId id="385" r:id="rId7"/>
    <p:sldId id="386" r:id="rId8"/>
    <p:sldId id="387" r:id="rId9"/>
    <p:sldId id="396" r:id="rId10"/>
    <p:sldId id="397" r:id="rId11"/>
    <p:sldId id="389" r:id="rId12"/>
    <p:sldId id="390" r:id="rId13"/>
    <p:sldId id="391" r:id="rId14"/>
    <p:sldId id="392" r:id="rId15"/>
    <p:sldId id="395" r:id="rId16"/>
    <p:sldId id="398" r:id="rId17"/>
    <p:sldId id="399" r:id="rId18"/>
    <p:sldId id="400" r:id="rId19"/>
    <p:sldId id="401" r:id="rId20"/>
    <p:sldId id="382" r:id="rId21"/>
    <p:sldId id="383" r:id="rId22"/>
    <p:sldId id="402" r:id="rId23"/>
    <p:sldId id="403" r:id="rId24"/>
    <p:sldId id="404" r:id="rId25"/>
    <p:sldId id="410" r:id="rId26"/>
    <p:sldId id="411" r:id="rId27"/>
    <p:sldId id="412" r:id="rId28"/>
    <p:sldId id="413" r:id="rId29"/>
    <p:sldId id="414" r:id="rId30"/>
    <p:sldId id="405" r:id="rId31"/>
    <p:sldId id="406" r:id="rId32"/>
    <p:sldId id="415" r:id="rId33"/>
    <p:sldId id="416" r:id="rId34"/>
    <p:sldId id="417" r:id="rId35"/>
    <p:sldId id="418" r:id="rId36"/>
    <p:sldId id="280" r:id="rId37"/>
    <p:sldId id="419" r:id="rId38"/>
    <p:sldId id="420" r:id="rId39"/>
    <p:sldId id="308" r:id="rId40"/>
    <p:sldId id="421" r:id="rId41"/>
    <p:sldId id="324" r:id="rId42"/>
    <p:sldId id="422" r:id="rId43"/>
    <p:sldId id="423" r:id="rId44"/>
    <p:sldId id="424" r:id="rId45"/>
    <p:sldId id="334" r:id="rId46"/>
    <p:sldId id="425" r:id="rId47"/>
    <p:sldId id="426" r:id="rId48"/>
    <p:sldId id="427" r:id="rId49"/>
    <p:sldId id="428" r:id="rId50"/>
    <p:sldId id="42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6" r:id="rId64"/>
    <p:sldId id="443" r:id="rId65"/>
    <p:sldId id="445" r:id="rId66"/>
    <p:sldId id="447" r:id="rId6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23C"/>
    <a:srgbClr val="0066FF"/>
    <a:srgbClr val="69FB51"/>
    <a:srgbClr val="5CEBFA"/>
    <a:srgbClr val="FFFF00"/>
    <a:srgbClr val="000066"/>
    <a:srgbClr val="58AA20"/>
    <a:srgbClr val="FCB2F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302203 w 4128"/>
              <a:gd name="T1" fmla="*/ 202829 h 479"/>
              <a:gd name="T2" fmla="*/ 7653337 w 4128"/>
              <a:gd name="T3" fmla="*/ 202829 h 479"/>
              <a:gd name="T4" fmla="*/ 7653337 w 4128"/>
              <a:gd name="T5" fmla="*/ 435068 h 479"/>
              <a:gd name="T6" fmla="*/ 0 w 4128"/>
              <a:gd name="T7" fmla="*/ 447238 h 479"/>
              <a:gd name="T8" fmla="*/ 302203 w 4128"/>
              <a:gd name="T9" fmla="*/ 202829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cs-CZ"/>
          </a:p>
        </p:txBody>
      </p:sp>
      <p:sp>
        <p:nvSpPr>
          <p:cNvPr id="29699" name="Rectangle 3"/>
          <p:cNvSpPr>
            <a:spLocks noGrp="1" noChangeArrowheads="1"/>
          </p:cNvSpPr>
          <p:nvPr>
            <p:ph type="ctrTitle"/>
          </p:nvPr>
        </p:nvSpPr>
        <p:spPr>
          <a:xfrm>
            <a:off x="687388" y="2286000"/>
            <a:ext cx="7770812" cy="1143000"/>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smtClean="0">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solidFill>
                  <a:srgbClr val="578963"/>
                </a:solidFill>
              </a:defRPr>
            </a:lvl1pPr>
          </a:lstStyle>
          <a:p>
            <a:pPr>
              <a:defRPr/>
            </a:pPr>
            <a:fld id="{52C83DC7-91C3-47D8-BAB2-35B83020189E}" type="slidenum">
              <a:rPr lang="en-US"/>
              <a:pPr>
                <a:defRPr/>
              </a:pPr>
              <a:t>‹#›</a:t>
            </a:fld>
            <a:endParaRPr lang="en-US"/>
          </a:p>
        </p:txBody>
      </p:sp>
    </p:spTree>
    <p:extLst>
      <p:ext uri="{BB962C8B-B14F-4D97-AF65-F5344CB8AC3E}">
        <p14:creationId xmlns:p14="http://schemas.microsoft.com/office/powerpoint/2010/main" val="40008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38283-9B51-4EE8-9579-CE71F39CE2F2}" type="slidenum">
              <a:rPr lang="en-US"/>
              <a:pPr>
                <a:defRPr/>
              </a:pPr>
              <a:t>‹#›</a:t>
            </a:fld>
            <a:endParaRPr lang="en-US"/>
          </a:p>
        </p:txBody>
      </p:sp>
    </p:spTree>
    <p:extLst>
      <p:ext uri="{BB962C8B-B14F-4D97-AF65-F5344CB8AC3E}">
        <p14:creationId xmlns:p14="http://schemas.microsoft.com/office/powerpoint/2010/main" val="365354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228600"/>
            <a:ext cx="1960562" cy="49530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7388" y="228600"/>
            <a:ext cx="5734050" cy="4953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1ACA59-353E-4DF2-A3DB-8270B23A3318}" type="slidenum">
              <a:rPr lang="en-US"/>
              <a:pPr>
                <a:defRPr/>
              </a:pPr>
              <a:t>‹#›</a:t>
            </a:fld>
            <a:endParaRPr lang="en-US"/>
          </a:p>
        </p:txBody>
      </p:sp>
    </p:spTree>
    <p:extLst>
      <p:ext uri="{BB962C8B-B14F-4D97-AF65-F5344CB8AC3E}">
        <p14:creationId xmlns:p14="http://schemas.microsoft.com/office/powerpoint/2010/main" val="15305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50630-82EA-41F1-ABB0-EB9EAC79B1D6}" type="slidenum">
              <a:rPr lang="en-US"/>
              <a:pPr>
                <a:defRPr/>
              </a:pPr>
              <a:t>‹#›</a:t>
            </a:fld>
            <a:endParaRPr lang="en-US"/>
          </a:p>
        </p:txBody>
      </p:sp>
    </p:spTree>
    <p:extLst>
      <p:ext uri="{BB962C8B-B14F-4D97-AF65-F5344CB8AC3E}">
        <p14:creationId xmlns:p14="http://schemas.microsoft.com/office/powerpoint/2010/main" val="223987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DACDE8-C326-4C3C-ABE0-72C0983DCC3C}" type="slidenum">
              <a:rPr lang="en-US"/>
              <a:pPr>
                <a:defRPr/>
              </a:pPr>
              <a:t>‹#›</a:t>
            </a:fld>
            <a:endParaRPr lang="en-US"/>
          </a:p>
        </p:txBody>
      </p:sp>
    </p:spTree>
    <p:extLst>
      <p:ext uri="{BB962C8B-B14F-4D97-AF65-F5344CB8AC3E}">
        <p14:creationId xmlns:p14="http://schemas.microsoft.com/office/powerpoint/2010/main" val="112097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7388" y="1524000"/>
            <a:ext cx="3846512"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86300" y="1524000"/>
            <a:ext cx="38481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21339-B7F5-4006-A47F-CAA07F66072C}" type="slidenum">
              <a:rPr lang="en-US"/>
              <a:pPr>
                <a:defRPr/>
              </a:pPr>
              <a:t>‹#›</a:t>
            </a:fld>
            <a:endParaRPr lang="en-US"/>
          </a:p>
        </p:txBody>
      </p:sp>
    </p:spTree>
    <p:extLst>
      <p:ext uri="{BB962C8B-B14F-4D97-AF65-F5344CB8AC3E}">
        <p14:creationId xmlns:p14="http://schemas.microsoft.com/office/powerpoint/2010/main" val="281018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BE2E47-14C6-4763-AF1B-1731A9E4C391}" type="slidenum">
              <a:rPr lang="en-US"/>
              <a:pPr>
                <a:defRPr/>
              </a:pPr>
              <a:t>‹#›</a:t>
            </a:fld>
            <a:endParaRPr lang="en-US"/>
          </a:p>
        </p:txBody>
      </p:sp>
    </p:spTree>
    <p:extLst>
      <p:ext uri="{BB962C8B-B14F-4D97-AF65-F5344CB8AC3E}">
        <p14:creationId xmlns:p14="http://schemas.microsoft.com/office/powerpoint/2010/main" val="225246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A2717A-5010-45D7-82A0-192ED960F3AA}" type="slidenum">
              <a:rPr lang="en-US"/>
              <a:pPr>
                <a:defRPr/>
              </a:pPr>
              <a:t>‹#›</a:t>
            </a:fld>
            <a:endParaRPr lang="en-US"/>
          </a:p>
        </p:txBody>
      </p:sp>
    </p:spTree>
    <p:extLst>
      <p:ext uri="{BB962C8B-B14F-4D97-AF65-F5344CB8AC3E}">
        <p14:creationId xmlns:p14="http://schemas.microsoft.com/office/powerpoint/2010/main" val="265623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FD1C34-5D42-451F-B22E-396215D6384F}" type="slidenum">
              <a:rPr lang="en-US"/>
              <a:pPr>
                <a:defRPr/>
              </a:pPr>
              <a:t>‹#›</a:t>
            </a:fld>
            <a:endParaRPr lang="en-US"/>
          </a:p>
        </p:txBody>
      </p:sp>
    </p:spTree>
    <p:extLst>
      <p:ext uri="{BB962C8B-B14F-4D97-AF65-F5344CB8AC3E}">
        <p14:creationId xmlns:p14="http://schemas.microsoft.com/office/powerpoint/2010/main" val="282264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2238BA-5018-45F7-9DF1-5392F1A6D228}" type="slidenum">
              <a:rPr lang="en-US"/>
              <a:pPr>
                <a:defRPr/>
              </a:pPr>
              <a:t>‹#›</a:t>
            </a:fld>
            <a:endParaRPr lang="en-US"/>
          </a:p>
        </p:txBody>
      </p:sp>
    </p:spTree>
    <p:extLst>
      <p:ext uri="{BB962C8B-B14F-4D97-AF65-F5344CB8AC3E}">
        <p14:creationId xmlns:p14="http://schemas.microsoft.com/office/powerpoint/2010/main" val="153993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2D5740-0AF4-43BB-A949-29BBD8C8F8E2}" type="slidenum">
              <a:rPr lang="en-US"/>
              <a:pPr>
                <a:defRPr/>
              </a:pPr>
              <a:t>‹#›</a:t>
            </a:fld>
            <a:endParaRPr lang="en-US"/>
          </a:p>
        </p:txBody>
      </p:sp>
    </p:spTree>
    <p:extLst>
      <p:ext uri="{BB962C8B-B14F-4D97-AF65-F5344CB8AC3E}">
        <p14:creationId xmlns:p14="http://schemas.microsoft.com/office/powerpoint/2010/main" val="245580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7388" y="228600"/>
            <a:ext cx="7770812"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7388" y="1524000"/>
            <a:ext cx="784701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7388"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solidFill>
                  <a:schemeClr val="bg2"/>
                </a:solidFill>
              </a:defRPr>
            </a:lvl1pPr>
          </a:lstStyle>
          <a:p>
            <a:pPr>
              <a:defRPr/>
            </a:pPr>
            <a:endParaRPr lang="en-US"/>
          </a:p>
        </p:txBody>
      </p:sp>
      <p:sp>
        <p:nvSpPr>
          <p:cNvPr id="28677" name="Rectangle 5"/>
          <p:cNvSpPr>
            <a:spLocks noGrp="1" noChangeArrowheads="1"/>
          </p:cNvSpPr>
          <p:nvPr>
            <p:ph type="ftr" sz="quarter" idx="3"/>
          </p:nvPr>
        </p:nvSpPr>
        <p:spPr bwMode="auto">
          <a:xfrm>
            <a:off x="3124200" y="6248400"/>
            <a:ext cx="28971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solidFill>
                  <a:schemeClr val="bg2"/>
                </a:solidFill>
              </a:defRPr>
            </a:lvl1pPr>
          </a:lstStyle>
          <a:p>
            <a:pPr>
              <a:defRPr/>
            </a:pPr>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defRPr>
            </a:lvl1pPr>
          </a:lstStyle>
          <a:p>
            <a:pPr>
              <a:defRPr/>
            </a:pPr>
            <a:fld id="{E6E25EFF-25FE-488F-B1AF-5598A7ED6D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tina.litschmannova@vsb.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80.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210.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7.jpe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3.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20.bin"/><Relationship Id="rId3" Type="http://schemas.openxmlformats.org/officeDocument/2006/relationships/oleObject" Target="../embeddings/oleObject11.bin"/><Relationship Id="rId7" Type="http://schemas.openxmlformats.org/officeDocument/2006/relationships/oleObject" Target="../embeddings/oleObject14.bin"/><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oleObject" Target="../embeddings/oleObject18.bin"/><Relationship Id="rId5" Type="http://schemas.openxmlformats.org/officeDocument/2006/relationships/oleObject" Target="../embeddings/oleObject12.bin"/><Relationship Id="rId10" Type="http://schemas.openxmlformats.org/officeDocument/2006/relationships/oleObject" Target="../embeddings/oleObject17.bin"/><Relationship Id="rId4" Type="http://schemas.openxmlformats.org/officeDocument/2006/relationships/image" Target="../media/image23.wmf"/><Relationship Id="rId9"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1.bin"/><Relationship Id="rId7" Type="http://schemas.openxmlformats.org/officeDocument/2006/relationships/oleObject" Target="../embeddings/oleObject24.bin"/><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oleObject" Target="../embeddings/oleObject28.bin"/><Relationship Id="rId5" Type="http://schemas.openxmlformats.org/officeDocument/2006/relationships/oleObject" Target="../embeddings/oleObject22.bin"/><Relationship Id="rId10" Type="http://schemas.openxmlformats.org/officeDocument/2006/relationships/oleObject" Target="../embeddings/oleObject27.bin"/><Relationship Id="rId4" Type="http://schemas.openxmlformats.org/officeDocument/2006/relationships/image" Target="../media/image23.wmf"/><Relationship Id="rId9"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0.png"/><Relationship Id="rId7" Type="http://schemas.openxmlformats.org/officeDocument/2006/relationships/image" Target="../media/image39.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0.pn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40.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50.png"/><Relationship Id="rId7" Type="http://schemas.openxmlformats.org/officeDocument/2006/relationships/image" Target="../media/image51.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6.png"/><Relationship Id="rId4" Type="http://schemas.openxmlformats.org/officeDocument/2006/relationships/image" Target="../media/image360.png"/><Relationship Id="rId9"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onlinestatbook.com/2/probability/permutations.html" TargetMode="External"/><Relationship Id="rId2" Type="http://schemas.openxmlformats.org/officeDocument/2006/relationships/hyperlink" Target="http://stattrek.com/tutorials/statistics-tutorial.aspx" TargetMode="External"/><Relationship Id="rId1" Type="http://schemas.openxmlformats.org/officeDocument/2006/relationships/slideLayout" Target="../slideLayouts/slideLayout2.xml"/><Relationship Id="rId4" Type="http://schemas.openxmlformats.org/officeDocument/2006/relationships/hyperlink" Target="http://en.wikipedia.org/wiki/Pigeonhole_principl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a:defRPr/>
            </a:pPr>
            <a:r>
              <a:rPr lang="en-US" sz="4000" dirty="0" smtClean="0">
                <a:solidFill>
                  <a:schemeClr val="accent3">
                    <a:lumMod val="50000"/>
                  </a:schemeClr>
                </a:solidFill>
                <a:latin typeface="+mn-lt"/>
              </a:rPr>
              <a:t>Elementary Counting Techniques </a:t>
            </a:r>
            <a:br>
              <a:rPr lang="en-US" sz="4000" dirty="0" smtClean="0">
                <a:solidFill>
                  <a:schemeClr val="accent3">
                    <a:lumMod val="50000"/>
                  </a:schemeClr>
                </a:solidFill>
                <a:latin typeface="+mn-lt"/>
              </a:rPr>
            </a:br>
            <a:r>
              <a:rPr lang="en-US" sz="4000" dirty="0" smtClean="0">
                <a:solidFill>
                  <a:schemeClr val="accent3">
                    <a:lumMod val="50000"/>
                  </a:schemeClr>
                </a:solidFill>
                <a:latin typeface="+mn-lt"/>
              </a:rPr>
              <a:t>&amp; </a:t>
            </a:r>
            <a:r>
              <a:rPr lang="en-US" sz="4000" dirty="0" err="1" smtClean="0">
                <a:solidFill>
                  <a:schemeClr val="accent3">
                    <a:lumMod val="50000"/>
                  </a:schemeClr>
                </a:solidFill>
                <a:latin typeface="+mn-lt"/>
              </a:rPr>
              <a:t>Combinatorics</a:t>
            </a:r>
            <a:endParaRPr lang="en-US" sz="4000" dirty="0" smtClean="0">
              <a:solidFill>
                <a:schemeClr val="accent3">
                  <a:lumMod val="50000"/>
                </a:schemeClr>
              </a:solidFill>
              <a:latin typeface="+mn-lt"/>
            </a:endParaRPr>
          </a:p>
        </p:txBody>
      </p:sp>
      <p:sp>
        <p:nvSpPr>
          <p:cNvPr id="25603" name="Rectangle 3"/>
          <p:cNvSpPr>
            <a:spLocks noGrp="1" noChangeArrowheads="1"/>
          </p:cNvSpPr>
          <p:nvPr>
            <p:ph type="subTitle" idx="1"/>
          </p:nvPr>
        </p:nvSpPr>
        <p:spPr/>
        <p:txBody>
          <a:bodyPr/>
          <a:lstStyle/>
          <a:p>
            <a:pPr>
              <a:defRPr/>
            </a:pPr>
            <a:r>
              <a:rPr lang="cs-CZ" sz="2000" i="1" dirty="0" smtClean="0">
                <a:solidFill>
                  <a:schemeClr val="bg1">
                    <a:lumMod val="50000"/>
                  </a:schemeClr>
                </a:solidFill>
                <a:latin typeface="SapirSansItal"/>
              </a:rPr>
              <a:t>Martina Litschmannová</a:t>
            </a:r>
          </a:p>
          <a:p>
            <a:pPr>
              <a:defRPr/>
            </a:pPr>
            <a:r>
              <a:rPr lang="en-US" sz="2000" i="1" dirty="0" smtClean="0">
                <a:solidFill>
                  <a:schemeClr val="bg1">
                    <a:lumMod val="50000"/>
                  </a:schemeClr>
                </a:solidFill>
                <a:latin typeface="SapirSansItal"/>
                <a:hlinkClick r:id="rId2"/>
              </a:rPr>
              <a:t>m</a:t>
            </a:r>
            <a:r>
              <a:rPr lang="cs-CZ" sz="2000" i="1" dirty="0" err="1" smtClean="0">
                <a:solidFill>
                  <a:schemeClr val="bg1">
                    <a:lumMod val="50000"/>
                  </a:schemeClr>
                </a:solidFill>
                <a:latin typeface="SapirSansItal"/>
                <a:hlinkClick r:id="rId2"/>
              </a:rPr>
              <a:t>artina.litschmannova</a:t>
            </a:r>
            <a:r>
              <a:rPr lang="en-US" sz="2000" i="1" dirty="0" smtClean="0">
                <a:solidFill>
                  <a:schemeClr val="bg1">
                    <a:lumMod val="50000"/>
                  </a:schemeClr>
                </a:solidFill>
                <a:latin typeface="SapirSansItal"/>
                <a:hlinkClick r:id="rId2"/>
              </a:rPr>
              <a:t>@vsb.cz</a:t>
            </a:r>
            <a:endParaRPr lang="en-US" sz="2000" i="1" dirty="0" smtClean="0">
              <a:solidFill>
                <a:schemeClr val="bg1">
                  <a:lumMod val="50000"/>
                </a:schemeClr>
              </a:solidFill>
              <a:latin typeface="SapirSansItal"/>
            </a:endParaRPr>
          </a:p>
          <a:p>
            <a:pPr>
              <a:defRPr/>
            </a:pPr>
            <a:r>
              <a:rPr lang="en-US" sz="2000" i="1" dirty="0" smtClean="0">
                <a:solidFill>
                  <a:schemeClr val="bg1">
                    <a:lumMod val="50000"/>
                  </a:schemeClr>
                </a:solidFill>
                <a:latin typeface="SapirSansItal"/>
              </a:rPr>
              <a:t>EA 538 </a:t>
            </a:r>
            <a:r>
              <a:rPr lang="cs-CZ" sz="2000" i="1" dirty="0" smtClean="0">
                <a:solidFill>
                  <a:schemeClr val="bg1">
                    <a:lumMod val="50000"/>
                  </a:schemeClr>
                </a:solidFill>
                <a:latin typeface="SapirSansItal"/>
              </a:rPr>
              <a:t>(FEI)</a:t>
            </a:r>
            <a:endParaRPr lang="en-US" sz="2000" dirty="0" smtClean="0">
              <a:solidFill>
                <a:schemeClr val="bg1">
                  <a:lumMod val="50000"/>
                </a:schemeClr>
              </a:solidFill>
              <a:latin typeface="Time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chemeClr val="accent3">
                    <a:lumMod val="50000"/>
                  </a:schemeClr>
                </a:solidFill>
              </a:rPr>
              <a:t>Sample </a:t>
            </a:r>
            <a:r>
              <a:rPr lang="cs-CZ" sz="3600" dirty="0" err="1" smtClean="0">
                <a:solidFill>
                  <a:schemeClr val="accent3">
                    <a:lumMod val="50000"/>
                  </a:schemeClr>
                </a:solidFill>
              </a:rPr>
              <a:t>problems</a:t>
            </a:r>
            <a:endParaRPr lang="cs-CZ" sz="3600" dirty="0">
              <a:solidFill>
                <a:schemeClr val="accent3">
                  <a:lumMod val="50000"/>
                </a:schemeClr>
              </a:solidFill>
            </a:endParaRPr>
          </a:p>
        </p:txBody>
      </p:sp>
      <p:sp>
        <p:nvSpPr>
          <p:cNvPr id="3" name="Zástupný symbol pro obsah 2"/>
          <p:cNvSpPr>
            <a:spLocks noGrp="1"/>
          </p:cNvSpPr>
          <p:nvPr>
            <p:ph idx="1"/>
          </p:nvPr>
        </p:nvSpPr>
        <p:spPr>
          <a:xfrm>
            <a:off x="687388" y="1524000"/>
            <a:ext cx="7847012" cy="4713312"/>
          </a:xfrm>
        </p:spPr>
        <p:txBody>
          <a:bodyPr/>
          <a:lstStyle/>
          <a:p>
            <a:pPr marL="457200" indent="-457200">
              <a:buClr>
                <a:schemeClr val="tx1"/>
              </a:buClr>
              <a:buFont typeface="+mj-lt"/>
              <a:buAutoNum type="arabicPeriod" startAt="4"/>
            </a:pPr>
            <a:r>
              <a:rPr lang="en-US" sz="2400" dirty="0" smtClean="0"/>
              <a:t>Set </a:t>
            </a:r>
            <a:r>
              <a:rPr lang="en-US" sz="2400" i="1" dirty="0" smtClean="0"/>
              <a:t>A</a:t>
            </a:r>
            <a:r>
              <a:rPr lang="en-US" sz="2400" dirty="0" smtClean="0"/>
              <a:t> = {1, 2, 3} and Set </a:t>
            </a:r>
            <a:r>
              <a:rPr lang="en-US" sz="2400" i="1" dirty="0" smtClean="0"/>
              <a:t>B</a:t>
            </a:r>
            <a:r>
              <a:rPr lang="en-US" sz="2400" dirty="0" smtClean="0"/>
              <a:t> = {1, 2, 4, 5, 6}. Is Set </a:t>
            </a:r>
            <a:r>
              <a:rPr lang="en-US" sz="2400" i="1" dirty="0" smtClean="0"/>
              <a:t>A</a:t>
            </a:r>
            <a:r>
              <a:rPr lang="en-US" sz="2400" dirty="0" smtClean="0"/>
              <a:t> </a:t>
            </a:r>
            <a:r>
              <a:rPr lang="en-US" sz="2400" dirty="0" err="1" smtClean="0"/>
              <a:t>a</a:t>
            </a:r>
            <a:r>
              <a:rPr lang="en-US" sz="2400" dirty="0" smtClean="0"/>
              <a:t> subset of Set </a:t>
            </a:r>
            <a:r>
              <a:rPr lang="en-US" sz="2400" i="1" dirty="0" smtClean="0"/>
              <a:t>B</a:t>
            </a:r>
            <a:r>
              <a:rPr lang="en-US" sz="2400" dirty="0" smtClean="0"/>
              <a:t>? </a:t>
            </a:r>
            <a:endParaRPr lang="cs-CZ" sz="2400" dirty="0"/>
          </a:p>
          <a:p>
            <a:pPr marL="468000" indent="0">
              <a:buClr>
                <a:schemeClr val="tx1"/>
              </a:buClr>
              <a:buNone/>
            </a:pPr>
            <a:r>
              <a:rPr lang="en-US" sz="2000" dirty="0" smtClean="0"/>
              <a:t>Set </a:t>
            </a:r>
            <a:r>
              <a:rPr lang="en-US" sz="2000" i="1" dirty="0" smtClean="0"/>
              <a:t>A</a:t>
            </a:r>
            <a:r>
              <a:rPr lang="en-US" sz="2000" dirty="0" smtClean="0"/>
              <a:t> would be a subset of Set </a:t>
            </a:r>
            <a:r>
              <a:rPr lang="en-US" sz="2000" i="1" dirty="0" smtClean="0"/>
              <a:t>B</a:t>
            </a:r>
            <a:r>
              <a:rPr lang="en-US" sz="2000" dirty="0" smtClean="0"/>
              <a:t> if every element from Set </a:t>
            </a:r>
            <a:r>
              <a:rPr lang="en-US" sz="2000" i="1" dirty="0" smtClean="0"/>
              <a:t>A</a:t>
            </a:r>
            <a:r>
              <a:rPr lang="en-US" sz="2000" dirty="0" smtClean="0"/>
              <a:t> were also in Set </a:t>
            </a:r>
            <a:r>
              <a:rPr lang="en-US" sz="2000" i="1" dirty="0" smtClean="0"/>
              <a:t>B</a:t>
            </a:r>
            <a:r>
              <a:rPr lang="en-US" sz="2000" dirty="0" smtClean="0"/>
              <a:t>. However, this is not the case. The number 3 is in Set </a:t>
            </a:r>
            <a:r>
              <a:rPr lang="en-US" sz="2000" i="1" dirty="0" smtClean="0"/>
              <a:t>A</a:t>
            </a:r>
            <a:r>
              <a:rPr lang="en-US" sz="2000" dirty="0" smtClean="0"/>
              <a:t>, but not in Set </a:t>
            </a:r>
            <a:r>
              <a:rPr lang="en-US" sz="2000" i="1" dirty="0" smtClean="0"/>
              <a:t>B</a:t>
            </a:r>
            <a:r>
              <a:rPr lang="en-US" sz="2000" dirty="0" smtClean="0"/>
              <a:t>. Therefore, Set </a:t>
            </a:r>
            <a:r>
              <a:rPr lang="en-US" sz="2000" i="1" dirty="0" smtClean="0"/>
              <a:t>A</a:t>
            </a:r>
            <a:r>
              <a:rPr lang="en-US" sz="2000" dirty="0" smtClean="0"/>
              <a:t> is not a subset of Set </a:t>
            </a:r>
            <a:r>
              <a:rPr lang="en-US" sz="2000" i="1" dirty="0" smtClean="0"/>
              <a:t>B</a:t>
            </a:r>
            <a:r>
              <a:rPr lang="en-US" sz="2000" dirty="0" smtClean="0"/>
              <a:t>. </a:t>
            </a:r>
          </a:p>
          <a:p>
            <a:endParaRPr lang="cs-CZ" sz="2400" dirty="0"/>
          </a:p>
        </p:txBody>
      </p:sp>
    </p:spTree>
    <p:extLst>
      <p:ext uri="{BB962C8B-B14F-4D97-AF65-F5344CB8AC3E}">
        <p14:creationId xmlns:p14="http://schemas.microsoft.com/office/powerpoint/2010/main" val="354493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err="1" smtClean="0">
                <a:solidFill>
                  <a:schemeClr val="accent3">
                    <a:lumMod val="50000"/>
                  </a:schemeClr>
                </a:solidFill>
              </a:rPr>
              <a:t>Stats</a:t>
            </a:r>
            <a:r>
              <a:rPr lang="cs-CZ" sz="3600" dirty="0" smtClean="0">
                <a:solidFill>
                  <a:schemeClr val="accent3">
                    <a:lumMod val="50000"/>
                  </a:schemeClr>
                </a:solidFill>
              </a:rPr>
              <a:t> </a:t>
            </a:r>
            <a:r>
              <a:rPr lang="cs-CZ" sz="3600" dirty="0" err="1" smtClean="0">
                <a:solidFill>
                  <a:schemeClr val="accent3">
                    <a:lumMod val="50000"/>
                  </a:schemeClr>
                </a:solidFill>
              </a:rPr>
              <a:t>experiments</a:t>
            </a:r>
            <a:endParaRPr lang="cs-CZ" sz="36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0" indent="0">
              <a:buNone/>
            </a:pPr>
            <a:r>
              <a:rPr lang="cs-CZ" sz="2400" dirty="0" smtClean="0">
                <a:solidFill>
                  <a:srgbClr val="FF0000"/>
                </a:solidFill>
              </a:rPr>
              <a:t>S</a:t>
            </a:r>
            <a:r>
              <a:rPr lang="en-US" sz="2400" dirty="0" err="1" smtClean="0">
                <a:solidFill>
                  <a:srgbClr val="FF0000"/>
                </a:solidFill>
              </a:rPr>
              <a:t>tatistical</a:t>
            </a:r>
            <a:r>
              <a:rPr lang="en-US" sz="2400" dirty="0" smtClean="0">
                <a:solidFill>
                  <a:srgbClr val="FF0000"/>
                </a:solidFill>
              </a:rPr>
              <a:t> experiments </a:t>
            </a:r>
            <a:r>
              <a:rPr lang="en-US" sz="2400" dirty="0" smtClean="0"/>
              <a:t>have three things in common: </a:t>
            </a:r>
            <a:endParaRPr lang="cs-CZ" sz="2400" dirty="0" smtClean="0"/>
          </a:p>
          <a:p>
            <a:pPr marL="0" indent="0">
              <a:buNone/>
            </a:pPr>
            <a:endParaRPr lang="en-US" sz="2400" dirty="0" smtClean="0"/>
          </a:p>
          <a:p>
            <a:pPr>
              <a:buClr>
                <a:schemeClr val="tx1"/>
              </a:buClr>
              <a:buFont typeface="Wingdings" pitchFamily="2" charset="2"/>
              <a:buChar char="ü"/>
            </a:pPr>
            <a:r>
              <a:rPr lang="en-US" sz="2400" dirty="0" smtClean="0"/>
              <a:t>The experiment can have more than one possible outcome.</a:t>
            </a:r>
          </a:p>
          <a:p>
            <a:pPr>
              <a:buClr>
                <a:schemeClr val="tx1"/>
              </a:buClr>
              <a:buFont typeface="Wingdings" pitchFamily="2" charset="2"/>
              <a:buChar char="ü"/>
            </a:pPr>
            <a:r>
              <a:rPr lang="en-US" sz="2400" dirty="0" smtClean="0"/>
              <a:t>Each possible outcome can be specified in advance.</a:t>
            </a:r>
          </a:p>
          <a:p>
            <a:pPr>
              <a:buClr>
                <a:schemeClr val="tx1"/>
              </a:buClr>
              <a:buFont typeface="Wingdings" pitchFamily="2" charset="2"/>
              <a:buChar char="ü"/>
            </a:pPr>
            <a:r>
              <a:rPr lang="en-US" sz="2400" dirty="0" smtClean="0"/>
              <a:t>The outcome of the experiment depends on chance. </a:t>
            </a:r>
          </a:p>
          <a:p>
            <a:pPr>
              <a:defRPr/>
            </a:pPr>
            <a:endParaRPr lang="cs-CZ" sz="2400" dirty="0" smtClean="0"/>
          </a:p>
        </p:txBody>
      </p:sp>
      <p:pic>
        <p:nvPicPr>
          <p:cNvPr id="5" name="Picture 3"/>
          <p:cNvPicPr>
            <a:picLocks noChangeAspect="1" noChangeArrowheads="1"/>
          </p:cNvPicPr>
          <p:nvPr/>
        </p:nvPicPr>
        <p:blipFill>
          <a:blip r:embed="rId2" cstate="print"/>
          <a:srcRect/>
          <a:stretch>
            <a:fillRect/>
          </a:stretch>
        </p:blipFill>
        <p:spPr bwMode="auto">
          <a:xfrm>
            <a:off x="3491880" y="4365104"/>
            <a:ext cx="1728192" cy="1296144"/>
          </a:xfrm>
          <a:prstGeom prst="rect">
            <a:avLst/>
          </a:prstGeom>
          <a:noFill/>
          <a:ln w="9525">
            <a:noFill/>
            <a:miter lim="800000"/>
            <a:headEnd/>
            <a:tailEnd/>
          </a:ln>
        </p:spPr>
      </p:pic>
      <p:sp>
        <p:nvSpPr>
          <p:cNvPr id="4" name="TextovéPole 3"/>
          <p:cNvSpPr txBox="1"/>
          <p:nvPr/>
        </p:nvSpPr>
        <p:spPr>
          <a:xfrm>
            <a:off x="3203848" y="5805264"/>
            <a:ext cx="2304256" cy="400110"/>
          </a:xfrm>
          <a:prstGeom prst="rect">
            <a:avLst/>
          </a:prstGeom>
          <a:noFill/>
        </p:spPr>
        <p:txBody>
          <a:bodyPr wrap="square" rtlCol="0">
            <a:spAutoFit/>
          </a:bodyPr>
          <a:lstStyle/>
          <a:p>
            <a:pPr algn="ctr"/>
            <a:r>
              <a:rPr lang="cs-CZ" sz="2000" dirty="0" err="1" smtClean="0"/>
              <a:t>Rolling</a:t>
            </a:r>
            <a:r>
              <a:rPr lang="cs-CZ" sz="2000" dirty="0" smtClean="0"/>
              <a:t> </a:t>
            </a:r>
            <a:r>
              <a:rPr lang="cs-CZ" sz="2000" dirty="0" err="1" smtClean="0"/>
              <a:t>dice</a:t>
            </a:r>
            <a:endParaRPr lang="cs-CZ" sz="2000" dirty="0"/>
          </a:p>
        </p:txBody>
      </p:sp>
    </p:spTree>
    <p:extLst>
      <p:ext uri="{BB962C8B-B14F-4D97-AF65-F5344CB8AC3E}">
        <p14:creationId xmlns:p14="http://schemas.microsoft.com/office/powerpoint/2010/main" val="622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err="1" smtClean="0">
                <a:solidFill>
                  <a:schemeClr val="accent3">
                    <a:lumMod val="50000"/>
                  </a:schemeClr>
                </a:solidFill>
              </a:rPr>
              <a:t>Stats</a:t>
            </a:r>
            <a:r>
              <a:rPr lang="cs-CZ" sz="3600" dirty="0" smtClean="0">
                <a:solidFill>
                  <a:schemeClr val="accent3">
                    <a:lumMod val="50000"/>
                  </a:schemeClr>
                </a:solidFill>
              </a:rPr>
              <a:t> </a:t>
            </a:r>
            <a:r>
              <a:rPr lang="cs-CZ" sz="3600" dirty="0" err="1" smtClean="0">
                <a:solidFill>
                  <a:schemeClr val="accent3">
                    <a:lumMod val="50000"/>
                  </a:schemeClr>
                </a:solidFill>
              </a:rPr>
              <a:t>experiments</a:t>
            </a:r>
            <a:endParaRPr lang="cs-CZ" sz="36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0" indent="0">
              <a:buNone/>
            </a:pPr>
            <a:r>
              <a:rPr lang="cs-CZ" sz="2400" dirty="0" smtClean="0">
                <a:solidFill>
                  <a:srgbClr val="FF0000"/>
                </a:solidFill>
              </a:rPr>
              <a:t>S</a:t>
            </a:r>
            <a:r>
              <a:rPr lang="en-US" sz="2400" dirty="0" err="1" smtClean="0">
                <a:solidFill>
                  <a:srgbClr val="FF0000"/>
                </a:solidFill>
              </a:rPr>
              <a:t>tatistical</a:t>
            </a:r>
            <a:r>
              <a:rPr lang="en-US" sz="2400" dirty="0" smtClean="0">
                <a:solidFill>
                  <a:srgbClr val="FF0000"/>
                </a:solidFill>
              </a:rPr>
              <a:t> experiments </a:t>
            </a:r>
            <a:r>
              <a:rPr lang="en-US" sz="2400" dirty="0" smtClean="0"/>
              <a:t>have three things in common: </a:t>
            </a:r>
            <a:endParaRPr lang="cs-CZ" sz="2400" dirty="0" smtClean="0"/>
          </a:p>
          <a:p>
            <a:pPr marL="0" indent="0">
              <a:buNone/>
            </a:pPr>
            <a:endParaRPr lang="en-US" sz="2400" dirty="0" smtClean="0"/>
          </a:p>
          <a:p>
            <a:pPr>
              <a:buClr>
                <a:schemeClr val="tx1"/>
              </a:buClr>
              <a:buFont typeface="Wingdings" pitchFamily="2" charset="2"/>
              <a:buChar char="ü"/>
            </a:pPr>
            <a:r>
              <a:rPr lang="en-US" sz="2400" dirty="0" smtClean="0"/>
              <a:t>The experiment can have more than one possible outcome.</a:t>
            </a:r>
          </a:p>
          <a:p>
            <a:pPr>
              <a:buClr>
                <a:schemeClr val="tx1"/>
              </a:buClr>
              <a:buFont typeface="Wingdings" pitchFamily="2" charset="2"/>
              <a:buChar char="ü"/>
            </a:pPr>
            <a:r>
              <a:rPr lang="en-US" sz="2400" dirty="0" smtClean="0"/>
              <a:t>Each possible outcome can be specified in advance.</a:t>
            </a:r>
          </a:p>
          <a:p>
            <a:pPr>
              <a:buClr>
                <a:schemeClr val="tx1"/>
              </a:buClr>
              <a:buFont typeface="Wingdings" pitchFamily="2" charset="2"/>
              <a:buChar char="ü"/>
            </a:pPr>
            <a:r>
              <a:rPr lang="en-US" sz="2400" dirty="0" smtClean="0"/>
              <a:t>The outcome of the experiment depends on chance. </a:t>
            </a:r>
          </a:p>
          <a:p>
            <a:pPr>
              <a:defRPr/>
            </a:pPr>
            <a:endParaRPr lang="cs-CZ" sz="2400" dirty="0" smtClean="0"/>
          </a:p>
        </p:txBody>
      </p:sp>
      <p:pic>
        <p:nvPicPr>
          <p:cNvPr id="6" name="Picture 2"/>
          <p:cNvPicPr>
            <a:picLocks noChangeAspect="1" noChangeArrowheads="1"/>
          </p:cNvPicPr>
          <p:nvPr/>
        </p:nvPicPr>
        <p:blipFill>
          <a:blip r:embed="rId2" cstate="print"/>
          <a:srcRect/>
          <a:stretch>
            <a:fillRect/>
          </a:stretch>
        </p:blipFill>
        <p:spPr bwMode="auto">
          <a:xfrm>
            <a:off x="3563888" y="4365105"/>
            <a:ext cx="1647270" cy="1296144"/>
          </a:xfrm>
          <a:prstGeom prst="rect">
            <a:avLst/>
          </a:prstGeom>
          <a:noFill/>
          <a:ln w="9525">
            <a:noFill/>
            <a:miter lim="800000"/>
            <a:headEnd/>
            <a:tailEnd/>
          </a:ln>
        </p:spPr>
      </p:pic>
      <p:sp>
        <p:nvSpPr>
          <p:cNvPr id="9" name="TextovéPole 8"/>
          <p:cNvSpPr txBox="1"/>
          <p:nvPr/>
        </p:nvSpPr>
        <p:spPr>
          <a:xfrm>
            <a:off x="1691680" y="5869399"/>
            <a:ext cx="5760639" cy="400110"/>
          </a:xfrm>
          <a:prstGeom prst="rect">
            <a:avLst/>
          </a:prstGeom>
          <a:noFill/>
        </p:spPr>
        <p:txBody>
          <a:bodyPr wrap="square" rtlCol="0">
            <a:spAutoFit/>
          </a:bodyPr>
          <a:lstStyle/>
          <a:p>
            <a:pPr algn="ctr"/>
            <a:r>
              <a:rPr lang="cs-CZ" sz="2000" dirty="0" smtClean="0"/>
              <a:t>D</a:t>
            </a:r>
            <a:r>
              <a:rPr lang="en-US" sz="2000" dirty="0" err="1" smtClean="0"/>
              <a:t>etermining</a:t>
            </a:r>
            <a:r>
              <a:rPr lang="en-US" sz="2000" dirty="0" smtClean="0"/>
              <a:t> the amount of cholesterol in the blood</a:t>
            </a:r>
            <a:endParaRPr lang="cs-CZ" sz="2000" dirty="0"/>
          </a:p>
        </p:txBody>
      </p:sp>
    </p:spTree>
    <p:extLst>
      <p:ext uri="{BB962C8B-B14F-4D97-AF65-F5344CB8AC3E}">
        <p14:creationId xmlns:p14="http://schemas.microsoft.com/office/powerpoint/2010/main" val="1801957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err="1" smtClean="0">
                <a:solidFill>
                  <a:schemeClr val="accent3">
                    <a:lumMod val="50000"/>
                  </a:schemeClr>
                </a:solidFill>
              </a:rPr>
              <a:t>Stats</a:t>
            </a:r>
            <a:r>
              <a:rPr lang="cs-CZ" sz="3600" dirty="0" smtClean="0">
                <a:solidFill>
                  <a:schemeClr val="accent3">
                    <a:lumMod val="50000"/>
                  </a:schemeClr>
                </a:solidFill>
              </a:rPr>
              <a:t> </a:t>
            </a:r>
            <a:r>
              <a:rPr lang="cs-CZ" sz="3600" dirty="0" err="1" smtClean="0">
                <a:solidFill>
                  <a:schemeClr val="accent3">
                    <a:lumMod val="50000"/>
                  </a:schemeClr>
                </a:solidFill>
              </a:rPr>
              <a:t>experiments</a:t>
            </a:r>
            <a:endParaRPr lang="cs-CZ" sz="36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0" indent="0">
              <a:buNone/>
            </a:pPr>
            <a:r>
              <a:rPr lang="cs-CZ" sz="2400" dirty="0" smtClean="0">
                <a:solidFill>
                  <a:srgbClr val="FF0000"/>
                </a:solidFill>
              </a:rPr>
              <a:t>S</a:t>
            </a:r>
            <a:r>
              <a:rPr lang="en-US" sz="2400" dirty="0" err="1" smtClean="0">
                <a:solidFill>
                  <a:srgbClr val="FF0000"/>
                </a:solidFill>
              </a:rPr>
              <a:t>tatistical</a:t>
            </a:r>
            <a:r>
              <a:rPr lang="en-US" sz="2400" dirty="0" smtClean="0">
                <a:solidFill>
                  <a:srgbClr val="FF0000"/>
                </a:solidFill>
              </a:rPr>
              <a:t> experiments </a:t>
            </a:r>
            <a:r>
              <a:rPr lang="en-US" sz="2400" dirty="0" smtClean="0"/>
              <a:t>have three things in common: </a:t>
            </a:r>
            <a:endParaRPr lang="cs-CZ" sz="2400" dirty="0" smtClean="0"/>
          </a:p>
          <a:p>
            <a:pPr marL="0" indent="0">
              <a:buNone/>
            </a:pPr>
            <a:endParaRPr lang="en-US" sz="2400" dirty="0" smtClean="0"/>
          </a:p>
          <a:p>
            <a:pPr>
              <a:buClr>
                <a:schemeClr val="tx1"/>
              </a:buClr>
              <a:buFont typeface="Wingdings" pitchFamily="2" charset="2"/>
              <a:buChar char="ü"/>
            </a:pPr>
            <a:r>
              <a:rPr lang="en-US" sz="2400" dirty="0" smtClean="0"/>
              <a:t>The experiment can have more than one possible outcome.</a:t>
            </a:r>
          </a:p>
          <a:p>
            <a:pPr>
              <a:buClr>
                <a:schemeClr val="tx1"/>
              </a:buClr>
              <a:buFont typeface="Wingdings" pitchFamily="2" charset="2"/>
              <a:buChar char="ü"/>
            </a:pPr>
            <a:r>
              <a:rPr lang="en-US" sz="2400" dirty="0" smtClean="0"/>
              <a:t>Each possible outcome can be specified in advance.</a:t>
            </a:r>
          </a:p>
          <a:p>
            <a:pPr>
              <a:buClr>
                <a:schemeClr val="tx1"/>
              </a:buClr>
              <a:buFont typeface="Wingdings" pitchFamily="2" charset="2"/>
              <a:buChar char="ü"/>
            </a:pPr>
            <a:r>
              <a:rPr lang="en-US" sz="2400" dirty="0" smtClean="0"/>
              <a:t>The outcome of the experiment depends on chance. </a:t>
            </a:r>
          </a:p>
          <a:p>
            <a:pPr>
              <a:defRPr/>
            </a:pPr>
            <a:endParaRPr lang="cs-CZ" sz="2400" dirty="0" smtClean="0"/>
          </a:p>
        </p:txBody>
      </p:sp>
      <p:pic>
        <p:nvPicPr>
          <p:cNvPr id="7" name="Picture 2"/>
          <p:cNvPicPr>
            <a:picLocks noChangeAspect="1" noChangeArrowheads="1"/>
          </p:cNvPicPr>
          <p:nvPr/>
        </p:nvPicPr>
        <p:blipFill>
          <a:blip r:embed="rId2" cstate="print"/>
          <a:srcRect/>
          <a:stretch>
            <a:fillRect/>
          </a:stretch>
        </p:blipFill>
        <p:spPr bwMode="auto">
          <a:xfrm>
            <a:off x="3287764" y="4242676"/>
            <a:ext cx="2199517" cy="1512168"/>
          </a:xfrm>
          <a:prstGeom prst="rect">
            <a:avLst/>
          </a:prstGeom>
          <a:noFill/>
          <a:ln w="9525">
            <a:noFill/>
            <a:miter lim="800000"/>
            <a:headEnd/>
            <a:tailEnd/>
          </a:ln>
        </p:spPr>
      </p:pic>
      <p:sp>
        <p:nvSpPr>
          <p:cNvPr id="9" name="TextovéPole 8"/>
          <p:cNvSpPr txBox="1"/>
          <p:nvPr/>
        </p:nvSpPr>
        <p:spPr>
          <a:xfrm>
            <a:off x="755576" y="5954899"/>
            <a:ext cx="7632847" cy="400110"/>
          </a:xfrm>
          <a:prstGeom prst="rect">
            <a:avLst/>
          </a:prstGeom>
          <a:noFill/>
        </p:spPr>
        <p:txBody>
          <a:bodyPr wrap="square" rtlCol="0">
            <a:spAutoFit/>
          </a:bodyPr>
          <a:lstStyle/>
          <a:p>
            <a:pPr algn="ctr"/>
            <a:r>
              <a:rPr lang="cs-CZ" sz="2000" dirty="0" smtClean="0"/>
              <a:t>M</a:t>
            </a:r>
            <a:r>
              <a:rPr lang="en-US" sz="2000" dirty="0" err="1" smtClean="0"/>
              <a:t>easurement</a:t>
            </a:r>
            <a:r>
              <a:rPr lang="en-US" sz="2000" dirty="0" smtClean="0"/>
              <a:t> </a:t>
            </a:r>
            <a:r>
              <a:rPr lang="cs-CZ" sz="2000" dirty="0" err="1" smtClean="0"/>
              <a:t>of</a:t>
            </a:r>
            <a:r>
              <a:rPr lang="cs-CZ" sz="2000" dirty="0" smtClean="0"/>
              <a:t> </a:t>
            </a:r>
            <a:r>
              <a:rPr lang="cs-CZ" sz="2000" dirty="0" err="1" smtClean="0"/>
              <a:t>tasks</a:t>
            </a:r>
            <a:r>
              <a:rPr lang="cs-CZ" sz="2000" dirty="0" smtClean="0"/>
              <a:t> </a:t>
            </a:r>
            <a:r>
              <a:rPr lang="cs-CZ" sz="2000" dirty="0" err="1" smtClean="0"/>
              <a:t>number</a:t>
            </a:r>
            <a:r>
              <a:rPr lang="cs-CZ" sz="2000" dirty="0" smtClean="0"/>
              <a:t>, </a:t>
            </a:r>
            <a:r>
              <a:rPr lang="en-US" sz="2000" dirty="0" smtClean="0"/>
              <a:t>which they require for a certain period</a:t>
            </a:r>
            <a:endParaRPr lang="cs-CZ" sz="2000" dirty="0"/>
          </a:p>
        </p:txBody>
      </p:sp>
    </p:spTree>
    <p:extLst>
      <p:ext uri="{BB962C8B-B14F-4D97-AF65-F5344CB8AC3E}">
        <p14:creationId xmlns:p14="http://schemas.microsoft.com/office/powerpoint/2010/main" val="1801957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err="1" smtClean="0">
                <a:solidFill>
                  <a:schemeClr val="accent3">
                    <a:lumMod val="50000"/>
                  </a:schemeClr>
                </a:solidFill>
              </a:rPr>
              <a:t>Stats</a:t>
            </a:r>
            <a:r>
              <a:rPr lang="cs-CZ" sz="3600" dirty="0" smtClean="0">
                <a:solidFill>
                  <a:schemeClr val="accent3">
                    <a:lumMod val="50000"/>
                  </a:schemeClr>
                </a:solidFill>
              </a:rPr>
              <a:t> </a:t>
            </a:r>
            <a:r>
              <a:rPr lang="cs-CZ" sz="3600" dirty="0" err="1" smtClean="0">
                <a:solidFill>
                  <a:schemeClr val="accent3">
                    <a:lumMod val="50000"/>
                  </a:schemeClr>
                </a:solidFill>
              </a:rPr>
              <a:t>experiments</a:t>
            </a:r>
            <a:endParaRPr lang="cs-CZ" sz="3600" dirty="0" smtClean="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7388" y="1524000"/>
                <a:ext cx="7847012" cy="4713288"/>
              </a:xfrm>
            </p:spPr>
            <p:txBody>
              <a:bodyPr/>
              <a:lstStyle/>
              <a:p>
                <a:pPr marL="0" indent="0">
                  <a:buNone/>
                </a:pPr>
                <a:r>
                  <a:rPr lang="cs-CZ" sz="2400" dirty="0" smtClean="0">
                    <a:solidFill>
                      <a:srgbClr val="FF0000"/>
                    </a:solidFill>
                  </a:rPr>
                  <a:t>S</a:t>
                </a:r>
                <a:r>
                  <a:rPr lang="en-US" sz="2400" dirty="0" smtClean="0">
                    <a:solidFill>
                      <a:srgbClr val="FF0000"/>
                    </a:solidFill>
                  </a:rPr>
                  <a:t>ample space</a:t>
                </a:r>
                <a:r>
                  <a:rPr lang="cs-CZ" sz="2400" dirty="0" smtClean="0">
                    <a:solidFill>
                      <a:srgbClr val="FF0000"/>
                    </a:solidFill>
                  </a:rPr>
                  <a:t> </a:t>
                </a:r>
                <a14:m>
                  <m:oMath xmlns:m="http://schemas.openxmlformats.org/officeDocument/2006/math">
                    <m:r>
                      <a:rPr lang="el-GR" sz="2400" b="0" i="1" dirty="0" smtClean="0">
                        <a:solidFill>
                          <a:srgbClr val="FF0000"/>
                        </a:solidFill>
                        <a:latin typeface="Cambria Math"/>
                        <a:ea typeface="Cambria Math"/>
                        <a:sym typeface="Mathematica1"/>
                      </a:rPr>
                      <m:t>𝛺</m:t>
                    </m:r>
                  </m:oMath>
                </a14:m>
                <a:r>
                  <a:rPr lang="cs-CZ" sz="2400" dirty="0" smtClean="0">
                    <a:solidFill>
                      <a:srgbClr val="FF0000"/>
                    </a:solidFill>
                  </a:rPr>
                  <a:t> </a:t>
                </a:r>
                <a:r>
                  <a:rPr lang="en-US" sz="2400" dirty="0" smtClean="0"/>
                  <a:t>is a set of elements that represents all possible outcomes of a statistical experiment. </a:t>
                </a:r>
                <a:endParaRPr lang="cs-CZ" sz="2400" dirty="0" smtClean="0"/>
              </a:p>
              <a:p>
                <a:pPr>
                  <a:buClr>
                    <a:schemeClr val="tx1"/>
                  </a:buClr>
                  <a:buFont typeface="Wingdings" pitchFamily="2" charset="2"/>
                  <a:buChar char="ü"/>
                </a:pPr>
                <a:r>
                  <a:rPr lang="en-US" sz="2400" dirty="0" smtClean="0"/>
                  <a:t>A </a:t>
                </a:r>
                <a:r>
                  <a:rPr lang="en-US" sz="2400" b="1" dirty="0" smtClean="0"/>
                  <a:t>sample point</a:t>
                </a:r>
                <a:r>
                  <a:rPr lang="en-US" sz="2400" dirty="0" smtClean="0"/>
                  <a:t> is an element of a sample space. </a:t>
                </a:r>
                <a:endParaRPr lang="cs-CZ" sz="2400" dirty="0" smtClean="0"/>
              </a:p>
              <a:p>
                <a:pPr>
                  <a:buClr>
                    <a:schemeClr val="tx1"/>
                  </a:buClr>
                  <a:buFont typeface="Wingdings" pitchFamily="2" charset="2"/>
                  <a:buChar char="ü"/>
                </a:pPr>
                <a:r>
                  <a:rPr lang="en-US" sz="2400" dirty="0" smtClean="0"/>
                  <a:t>An </a:t>
                </a:r>
                <a:r>
                  <a:rPr lang="en-US" sz="2400" b="1" dirty="0" smtClean="0"/>
                  <a:t>event</a:t>
                </a:r>
                <a:r>
                  <a:rPr lang="en-US" sz="2400" dirty="0" smtClean="0"/>
                  <a:t> is a subset of a sample space - one or more sample points. </a:t>
                </a:r>
                <a:endParaRPr lang="cs-CZ" sz="24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7388" y="1524000"/>
                <a:ext cx="7847012" cy="4713288"/>
              </a:xfrm>
              <a:blipFill rotWithShape="1">
                <a:blip r:embed="rId2"/>
                <a:stretch>
                  <a:fillRect l="-1243" t="-1035"/>
                </a:stretch>
              </a:blipFill>
            </p:spPr>
            <p:txBody>
              <a:bodyPr/>
              <a:lstStyle/>
              <a:p>
                <a:r>
                  <a:rPr lang="en-US">
                    <a:noFill/>
                  </a:rPr>
                  <a:t> </a:t>
                </a:r>
              </a:p>
            </p:txBody>
          </p:sp>
        </mc:Fallback>
      </mc:AlternateContent>
    </p:spTree>
    <p:extLst>
      <p:ext uri="{BB962C8B-B14F-4D97-AF65-F5344CB8AC3E}">
        <p14:creationId xmlns:p14="http://schemas.microsoft.com/office/powerpoint/2010/main" val="15963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err="1" smtClean="0">
                <a:solidFill>
                  <a:schemeClr val="accent3">
                    <a:lumMod val="50000"/>
                  </a:schemeClr>
                </a:solidFill>
              </a:rPr>
              <a:t>Stats</a:t>
            </a:r>
            <a:r>
              <a:rPr lang="cs-CZ" sz="3600" dirty="0" smtClean="0">
                <a:solidFill>
                  <a:schemeClr val="accent3">
                    <a:lumMod val="50000"/>
                  </a:schemeClr>
                </a:solidFill>
              </a:rPr>
              <a:t> </a:t>
            </a:r>
            <a:r>
              <a:rPr lang="cs-CZ" sz="3600" dirty="0" err="1" smtClean="0">
                <a:solidFill>
                  <a:schemeClr val="accent3">
                    <a:lumMod val="50000"/>
                  </a:schemeClr>
                </a:solidFill>
              </a:rPr>
              <a:t>experiments</a:t>
            </a:r>
            <a:endParaRPr lang="cs-CZ" sz="36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0" indent="0">
              <a:buNone/>
            </a:pPr>
            <a:r>
              <a:rPr lang="en-US" sz="2400" b="1" dirty="0" smtClean="0">
                <a:effectLst>
                  <a:outerShdw blurRad="38100" dist="38100" dir="2700000" algn="tl">
                    <a:srgbClr val="000000">
                      <a:alpha val="43137"/>
                    </a:srgbClr>
                  </a:outerShdw>
                </a:effectLst>
              </a:rPr>
              <a:t>Types of events</a:t>
            </a:r>
          </a:p>
          <a:p>
            <a:pPr>
              <a:buClr>
                <a:schemeClr val="tx1"/>
              </a:buClr>
              <a:buFont typeface="Wingdings" pitchFamily="2" charset="2"/>
              <a:buChar char="ü"/>
            </a:pPr>
            <a:r>
              <a:rPr lang="en-US" sz="2400" dirty="0" smtClean="0"/>
              <a:t>Two events are </a:t>
            </a:r>
            <a:r>
              <a:rPr lang="en-US" sz="2400" dirty="0" smtClean="0">
                <a:solidFill>
                  <a:srgbClr val="FF0000"/>
                </a:solidFill>
              </a:rPr>
              <a:t>mutually exclusive </a:t>
            </a:r>
            <a:r>
              <a:rPr lang="cs-CZ" sz="2400" dirty="0" smtClean="0">
                <a:solidFill>
                  <a:srgbClr val="FF0000"/>
                </a:solidFill>
              </a:rPr>
              <a:t>(</a:t>
            </a:r>
            <a:r>
              <a:rPr lang="cs-CZ" sz="2400" dirty="0" err="1" smtClean="0">
                <a:solidFill>
                  <a:srgbClr val="FF0000"/>
                </a:solidFill>
              </a:rPr>
              <a:t>disjoint</a:t>
            </a:r>
            <a:r>
              <a:rPr lang="cs-CZ" sz="2400" dirty="0" smtClean="0">
                <a:solidFill>
                  <a:srgbClr val="FF0000"/>
                </a:solidFill>
              </a:rPr>
              <a:t>) </a:t>
            </a:r>
            <a:r>
              <a:rPr lang="en-US" sz="2400" dirty="0" smtClean="0"/>
              <a:t>if they have no sample points in common.</a:t>
            </a:r>
            <a:endParaRPr lang="cs-CZ" sz="2400" dirty="0" smtClean="0"/>
          </a:p>
          <a:p>
            <a:pPr>
              <a:buClr>
                <a:schemeClr val="tx1"/>
              </a:buClr>
              <a:buFont typeface="Wingdings" pitchFamily="2" charset="2"/>
              <a:buChar char="ü"/>
            </a:pPr>
            <a:endParaRPr lang="cs-CZ" sz="2400" dirty="0"/>
          </a:p>
          <a:p>
            <a:pPr marL="0" indent="0">
              <a:buClr>
                <a:schemeClr val="tx1"/>
              </a:buClr>
              <a:buNone/>
            </a:pPr>
            <a:endParaRPr lang="cs-CZ" sz="2400" dirty="0"/>
          </a:p>
          <a:p>
            <a:pPr marL="0" indent="0">
              <a:buClr>
                <a:schemeClr val="tx1"/>
              </a:buClr>
              <a:buNone/>
            </a:pPr>
            <a:endParaRPr lang="cs-CZ" sz="2400" dirty="0" smtClean="0"/>
          </a:p>
          <a:p>
            <a:pPr marL="0" indent="0">
              <a:buClr>
                <a:schemeClr val="tx1"/>
              </a:buClr>
              <a:buNone/>
            </a:pPr>
            <a:endParaRPr lang="cs-CZ" sz="2400" dirty="0" smtClean="0"/>
          </a:p>
          <a:p>
            <a:pPr marL="0" indent="0">
              <a:buClr>
                <a:schemeClr val="tx1"/>
              </a:buClr>
              <a:buNone/>
            </a:pPr>
            <a:endParaRPr lang="en-US" sz="2400" dirty="0" smtClean="0"/>
          </a:p>
          <a:p>
            <a:pPr>
              <a:buClr>
                <a:schemeClr val="tx1"/>
              </a:buClr>
              <a:buFont typeface="Wingdings" pitchFamily="2" charset="2"/>
              <a:buChar char="ü"/>
            </a:pPr>
            <a:r>
              <a:rPr lang="en-US" sz="2400" dirty="0" smtClean="0"/>
              <a:t>Two events are </a:t>
            </a:r>
            <a:r>
              <a:rPr lang="en-US" sz="2400" dirty="0" smtClean="0">
                <a:solidFill>
                  <a:srgbClr val="FF0000"/>
                </a:solidFill>
              </a:rPr>
              <a:t>independent</a:t>
            </a:r>
            <a:r>
              <a:rPr lang="en-US" sz="2400" dirty="0" smtClean="0"/>
              <a:t> when the occurrence of one does not affect the probability of the occurrence of the other. </a:t>
            </a:r>
            <a:endParaRPr lang="en-US" sz="2400" dirty="0"/>
          </a:p>
        </p:txBody>
      </p:sp>
      <p:pic>
        <p:nvPicPr>
          <p:cNvPr id="132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16" t="34931" r="25642" b="35795"/>
          <a:stretch/>
        </p:blipFill>
        <p:spPr bwMode="auto">
          <a:xfrm>
            <a:off x="3041610" y="2924944"/>
            <a:ext cx="3288182" cy="189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99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smtClean="0">
                <a:solidFill>
                  <a:schemeClr val="accent3">
                    <a:lumMod val="50000"/>
                  </a:schemeClr>
                </a:solidFill>
              </a:rPr>
              <a:t>Sample </a:t>
            </a:r>
            <a:r>
              <a:rPr lang="cs-CZ" sz="3600" dirty="0" err="1" smtClean="0">
                <a:solidFill>
                  <a:schemeClr val="accent3">
                    <a:lumMod val="50000"/>
                  </a:schemeClr>
                </a:solidFill>
              </a:rPr>
              <a:t>problems</a:t>
            </a:r>
            <a:endParaRPr lang="cs-CZ" sz="3600" dirty="0" smtClean="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7388" y="1524000"/>
                <a:ext cx="7847012" cy="4713288"/>
              </a:xfrm>
            </p:spPr>
            <p:txBody>
              <a:bodyPr/>
              <a:lstStyle/>
              <a:p>
                <a:pPr marL="457200" indent="-457200">
                  <a:buClr>
                    <a:schemeClr val="tx1"/>
                  </a:buClr>
                  <a:buFont typeface="+mj-lt"/>
                  <a:buAutoNum type="arabicPeriod"/>
                </a:pPr>
                <a:r>
                  <a:rPr lang="en-US" sz="2400" dirty="0" smtClean="0"/>
                  <a:t>Suppose I roll a die. Is that a statistical experiment? </a:t>
                </a:r>
                <a:endParaRPr lang="cs-CZ" sz="2400" dirty="0" smtClean="0"/>
              </a:p>
              <a:p>
                <a:pPr marL="0" indent="0">
                  <a:buClr>
                    <a:schemeClr val="tx1"/>
                  </a:buClr>
                  <a:buNone/>
                </a:pPr>
                <a:endParaRPr lang="cs-CZ" sz="2000" dirty="0" smtClean="0"/>
              </a:p>
              <a:p>
                <a:pPr marL="468000" indent="0">
                  <a:buClr>
                    <a:schemeClr val="tx1"/>
                  </a:buClr>
                  <a:buNone/>
                </a:pPr>
                <a:r>
                  <a:rPr lang="en-US" sz="2000" dirty="0" smtClean="0"/>
                  <a:t>Yes. Like a coin toss, rolling dice is a statistical experiment. There is more than one possible outcome. We can specify each possible outcome in advance. And there is an element of chance. </a:t>
                </a:r>
                <a:r>
                  <a:rPr lang="en-US" sz="2400" dirty="0" smtClean="0"/>
                  <a:t/>
                </a:r>
                <a:br>
                  <a:rPr lang="en-US" sz="2400" dirty="0" smtClean="0"/>
                </a:br>
                <a:endParaRPr lang="cs-CZ" sz="2400" dirty="0"/>
              </a:p>
              <a:p>
                <a:pPr marL="457200" indent="-457200">
                  <a:buClr>
                    <a:schemeClr val="tx1"/>
                  </a:buClr>
                  <a:buFont typeface="+mj-lt"/>
                  <a:buAutoNum type="arabicPeriod" startAt="2"/>
                </a:pPr>
                <a:r>
                  <a:rPr lang="en-US" sz="2400" dirty="0" smtClean="0"/>
                  <a:t>When you roll a single die, what is the sample space</a:t>
                </a:r>
                <a:r>
                  <a:rPr lang="cs-CZ" sz="2400" dirty="0" smtClean="0"/>
                  <a:t>?</a:t>
                </a:r>
                <a:r>
                  <a:rPr lang="en-US" sz="2400" dirty="0" smtClean="0"/>
                  <a:t> </a:t>
                </a:r>
                <a:endParaRPr lang="cs-CZ" sz="2400" dirty="0"/>
              </a:p>
              <a:p>
                <a:pPr marL="0" indent="0">
                  <a:buClr>
                    <a:schemeClr val="tx1"/>
                  </a:buClr>
                  <a:buNone/>
                </a:pPr>
                <a:endParaRPr lang="cs-CZ" sz="2400" dirty="0" smtClean="0"/>
              </a:p>
              <a:p>
                <a:pPr marL="468000" indent="0">
                  <a:buClr>
                    <a:schemeClr val="tx1"/>
                  </a:buClr>
                  <a:buNone/>
                </a:pPr>
                <a:r>
                  <a:rPr lang="en-US" sz="2000" dirty="0" smtClean="0"/>
                  <a:t>The sample space is all of the possible outcomes -</a:t>
                </a:r>
                <a:r>
                  <a:rPr lang="cs-CZ" sz="2000" dirty="0" smtClean="0"/>
                  <a:t> </a:t>
                </a:r>
                <a14:m>
                  <m:oMath xmlns:m="http://schemas.openxmlformats.org/officeDocument/2006/math">
                    <m:r>
                      <m:rPr>
                        <m:sty m:val="p"/>
                      </m:rPr>
                      <a:rPr lang="el-GR" sz="2000" i="1" smtClean="0">
                        <a:latin typeface="Cambria Math"/>
                        <a:ea typeface="Cambria Math"/>
                      </a:rPr>
                      <m:t>Ω</m:t>
                    </m:r>
                    <m:r>
                      <a:rPr lang="cs-CZ" sz="2000" b="0" i="1" smtClean="0">
                        <a:latin typeface="Cambria Math"/>
                        <a:ea typeface="Cambria Math"/>
                      </a:rPr>
                      <m:t>= </m:t>
                    </m:r>
                    <m:d>
                      <m:dPr>
                        <m:begChr m:val="{"/>
                        <m:endChr m:val="}"/>
                        <m:ctrlPr>
                          <a:rPr lang="cs-CZ" sz="2000" b="0" i="1" smtClean="0">
                            <a:latin typeface="Cambria Math" panose="02040503050406030204" pitchFamily="18" charset="0"/>
                            <a:ea typeface="Cambria Math"/>
                          </a:rPr>
                        </m:ctrlPr>
                      </m:dPr>
                      <m:e>
                        <m:r>
                          <a:rPr lang="cs-CZ" sz="2000" b="0" i="1" smtClean="0">
                            <a:latin typeface="Cambria Math"/>
                            <a:ea typeface="Cambria Math"/>
                          </a:rPr>
                          <m:t>1, 2, 3, 4, 5, 6</m:t>
                        </m:r>
                      </m:e>
                    </m:d>
                  </m:oMath>
                </a14:m>
                <a:r>
                  <a:rPr lang="cs-CZ" sz="2000" dirty="0" smtClean="0"/>
                  <a:t>.</a:t>
                </a:r>
                <a:r>
                  <a:rPr lang="en-US" sz="2000" dirty="0" smtClean="0"/>
                  <a:t/>
                </a:r>
                <a:br>
                  <a:rPr lang="en-US" sz="2000" dirty="0" smtClean="0"/>
                </a:br>
                <a:r>
                  <a:rPr lang="en-US" sz="2400" dirty="0" smtClean="0"/>
                  <a:t/>
                </a:r>
                <a:br>
                  <a:rPr lang="en-US" sz="2400" dirty="0" smtClean="0"/>
                </a:br>
                <a:endParaRPr lang="en-US"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7388" y="1524000"/>
                <a:ext cx="7847012" cy="4713288"/>
              </a:xfrm>
              <a:blipFill rotWithShape="1">
                <a:blip r:embed="rId2"/>
                <a:stretch>
                  <a:fillRect l="-1243" t="-1164"/>
                </a:stretch>
              </a:blipFill>
            </p:spPr>
            <p:txBody>
              <a:bodyPr/>
              <a:lstStyle/>
              <a:p>
                <a:r>
                  <a:rPr lang="cs-CZ">
                    <a:noFill/>
                  </a:rPr>
                  <a:t> </a:t>
                </a:r>
              </a:p>
            </p:txBody>
          </p:sp>
        </mc:Fallback>
      </mc:AlternateContent>
    </p:spTree>
    <p:extLst>
      <p:ext uri="{BB962C8B-B14F-4D97-AF65-F5344CB8AC3E}">
        <p14:creationId xmlns:p14="http://schemas.microsoft.com/office/powerpoint/2010/main" val="21213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smtClean="0">
                <a:solidFill>
                  <a:schemeClr val="accent3">
                    <a:lumMod val="50000"/>
                  </a:schemeClr>
                </a:solidFill>
              </a:rPr>
              <a:t>Sample </a:t>
            </a:r>
            <a:r>
              <a:rPr lang="cs-CZ" sz="3600" dirty="0" err="1" smtClean="0">
                <a:solidFill>
                  <a:schemeClr val="accent3">
                    <a:lumMod val="50000"/>
                  </a:schemeClr>
                </a:solidFill>
              </a:rPr>
              <a:t>problems</a:t>
            </a:r>
            <a:endParaRPr lang="cs-CZ" sz="3600" dirty="0" smtClean="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7388" y="1524000"/>
                <a:ext cx="7847012" cy="4713288"/>
              </a:xfrm>
            </p:spPr>
            <p:txBody>
              <a:bodyPr/>
              <a:lstStyle/>
              <a:p>
                <a:pPr marL="457200" indent="-457200">
                  <a:spcBef>
                    <a:spcPts val="3000"/>
                  </a:spcBef>
                  <a:buClr>
                    <a:schemeClr val="tx1"/>
                  </a:buClr>
                  <a:buFont typeface="+mj-lt"/>
                  <a:buAutoNum type="arabicPeriod" startAt="3"/>
                </a:pPr>
                <a:r>
                  <a:rPr lang="en-US" sz="2400" dirty="0" smtClean="0"/>
                  <a:t>Which of the following are sample points when you roll a die - 3, 6, and 9? </a:t>
                </a:r>
                <a:endParaRPr lang="cs-CZ" sz="2400" dirty="0"/>
              </a:p>
              <a:p>
                <a:pPr marL="468000" indent="0">
                  <a:spcBef>
                    <a:spcPts val="3000"/>
                  </a:spcBef>
                  <a:buClr>
                    <a:schemeClr val="tx1"/>
                  </a:buClr>
                  <a:buNone/>
                </a:pPr>
                <a:r>
                  <a:rPr lang="en-US" sz="2000" dirty="0" smtClean="0"/>
                  <a:t>The number 9 is not a sample point, since it is outside the sample </a:t>
                </a:r>
                <a:r>
                  <a:rPr lang="cs-CZ" sz="2000" dirty="0" smtClean="0"/>
                  <a:t>  </a:t>
                </a:r>
              </a:p>
              <a:p>
                <a:pPr marL="0" indent="0">
                  <a:spcBef>
                    <a:spcPts val="0"/>
                  </a:spcBef>
                  <a:buClr>
                    <a:schemeClr val="tx1"/>
                  </a:buClr>
                  <a:buNone/>
                </a:pPr>
                <a:r>
                  <a:rPr lang="cs-CZ" sz="2000" dirty="0"/>
                  <a:t> </a:t>
                </a:r>
                <a:r>
                  <a:rPr lang="cs-CZ" sz="2000" dirty="0" smtClean="0"/>
                  <a:t>        </a:t>
                </a:r>
                <a:r>
                  <a:rPr lang="en-US" sz="2000" dirty="0" smtClean="0"/>
                  <a:t>space</a:t>
                </a:r>
                <a:r>
                  <a:rPr lang="cs-CZ" sz="2000" dirty="0" smtClean="0"/>
                  <a:t>.</a:t>
                </a:r>
                <a:r>
                  <a:rPr lang="en-US" sz="2000" dirty="0" smtClean="0"/>
                  <a:t> The numbers 3 and 6 are sample points, because they are in </a:t>
                </a:r>
                <a:r>
                  <a:rPr lang="cs-CZ" sz="2000" dirty="0" smtClean="0"/>
                  <a:t> </a:t>
                </a:r>
              </a:p>
              <a:p>
                <a:pPr marL="0" indent="0">
                  <a:spcBef>
                    <a:spcPts val="0"/>
                  </a:spcBef>
                  <a:buClr>
                    <a:schemeClr val="tx1"/>
                  </a:buClr>
                  <a:buNone/>
                </a:pPr>
                <a:r>
                  <a:rPr lang="cs-CZ" sz="2000" dirty="0"/>
                  <a:t> </a:t>
                </a:r>
                <a:r>
                  <a:rPr lang="cs-CZ" sz="2000" dirty="0" smtClean="0"/>
                  <a:t>        </a:t>
                </a:r>
                <a:r>
                  <a:rPr lang="en-US" sz="2000" dirty="0" smtClean="0"/>
                  <a:t>the sample space. </a:t>
                </a:r>
                <a:br>
                  <a:rPr lang="en-US" sz="2000" dirty="0" smtClean="0"/>
                </a:br>
                <a:endParaRPr lang="cs-CZ" sz="2000" dirty="0"/>
              </a:p>
              <a:p>
                <a:pPr marL="457200" indent="-457200">
                  <a:buClr>
                    <a:schemeClr val="tx1"/>
                  </a:buClr>
                  <a:buFont typeface="+mj-lt"/>
                  <a:buAutoNum type="arabicPeriod" startAt="4"/>
                </a:pPr>
                <a:r>
                  <a:rPr lang="en-US" sz="2400" dirty="0" smtClean="0"/>
                  <a:t>Which of the following sets represent an event when you roll a die? </a:t>
                </a:r>
                <a:endParaRPr lang="cs-CZ" sz="2400" dirty="0" smtClean="0"/>
              </a:p>
              <a:p>
                <a:pPr marL="0" indent="0">
                  <a:buClr>
                    <a:schemeClr val="tx1"/>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𝐴</m:t>
                      </m:r>
                      <m:r>
                        <a:rPr lang="cs-CZ" sz="2400" b="0" i="1" smtClean="0">
                          <a:latin typeface="Cambria Math"/>
                        </a:rPr>
                        <m:t>=</m:t>
                      </m:r>
                      <m:d>
                        <m:dPr>
                          <m:begChr m:val="{"/>
                          <m:endChr m:val="}"/>
                          <m:ctrlPr>
                            <a:rPr lang="cs-CZ" sz="2400" b="0" i="1" smtClean="0">
                              <a:latin typeface="Cambria Math" panose="02040503050406030204" pitchFamily="18" charset="0"/>
                            </a:rPr>
                          </m:ctrlPr>
                        </m:dPr>
                        <m:e>
                          <m:r>
                            <a:rPr lang="cs-CZ" sz="2400" b="0" i="1" smtClean="0">
                              <a:latin typeface="Cambria Math"/>
                            </a:rPr>
                            <m:t>1</m:t>
                          </m:r>
                        </m:e>
                      </m:d>
                      <m:r>
                        <a:rPr lang="cs-CZ" sz="2400" b="0" i="1" smtClean="0">
                          <a:latin typeface="Cambria Math"/>
                        </a:rPr>
                        <m:t>, </m:t>
                      </m:r>
                      <m:r>
                        <a:rPr lang="cs-CZ" sz="2400" b="0" i="1" smtClean="0">
                          <a:latin typeface="Cambria Math"/>
                        </a:rPr>
                        <m:t>𝐵</m:t>
                      </m:r>
                      <m:r>
                        <a:rPr lang="cs-CZ" sz="2400" b="0" i="1" smtClean="0">
                          <a:latin typeface="Cambria Math"/>
                        </a:rPr>
                        <m:t>=</m:t>
                      </m:r>
                      <m:d>
                        <m:dPr>
                          <m:begChr m:val="{"/>
                          <m:endChr m:val="}"/>
                          <m:ctrlPr>
                            <a:rPr lang="cs-CZ" sz="2400" b="0" i="1" smtClean="0">
                              <a:latin typeface="Cambria Math" panose="02040503050406030204" pitchFamily="18" charset="0"/>
                            </a:rPr>
                          </m:ctrlPr>
                        </m:dPr>
                        <m:e>
                          <m:r>
                            <a:rPr lang="cs-CZ" sz="2400" b="0" i="1" smtClean="0">
                              <a:latin typeface="Cambria Math"/>
                            </a:rPr>
                            <m:t>2,4</m:t>
                          </m:r>
                        </m:e>
                      </m:d>
                      <m:r>
                        <a:rPr lang="cs-CZ" sz="2400" b="0" i="1" smtClean="0">
                          <a:latin typeface="Cambria Math"/>
                        </a:rPr>
                        <m:t>, </m:t>
                      </m:r>
                      <m:r>
                        <a:rPr lang="cs-CZ" sz="2400" b="0" i="1" smtClean="0">
                          <a:latin typeface="Cambria Math"/>
                        </a:rPr>
                        <m:t>𝐶</m:t>
                      </m:r>
                      <m:r>
                        <a:rPr lang="cs-CZ" sz="2400" b="0" i="1" smtClean="0">
                          <a:latin typeface="Cambria Math"/>
                        </a:rPr>
                        <m:t>=</m:t>
                      </m:r>
                      <m:d>
                        <m:dPr>
                          <m:begChr m:val="{"/>
                          <m:endChr m:val="}"/>
                          <m:ctrlPr>
                            <a:rPr lang="cs-CZ" sz="2400" b="0" i="1" smtClean="0">
                              <a:latin typeface="Cambria Math" panose="02040503050406030204" pitchFamily="18" charset="0"/>
                            </a:rPr>
                          </m:ctrlPr>
                        </m:dPr>
                        <m:e>
                          <m:r>
                            <a:rPr lang="cs-CZ" sz="2400" b="0" i="1" smtClean="0">
                              <a:latin typeface="Cambria Math"/>
                            </a:rPr>
                            <m:t>2,4,6</m:t>
                          </m:r>
                        </m:e>
                      </m:d>
                    </m:oMath>
                  </m:oMathPara>
                </a14:m>
                <a:endParaRPr lang="cs-CZ" sz="2400" b="0" dirty="0" smtClean="0"/>
              </a:p>
              <a:p>
                <a:pPr marL="468000" indent="0">
                  <a:buClr>
                    <a:schemeClr val="tx1"/>
                  </a:buClr>
                  <a:buNone/>
                </a:pPr>
                <a:endParaRPr lang="cs-CZ" sz="2000" dirty="0" smtClean="0"/>
              </a:p>
              <a:p>
                <a:pPr marL="468000" indent="0">
                  <a:buClr>
                    <a:schemeClr val="tx1"/>
                  </a:buClr>
                  <a:buNone/>
                </a:pPr>
                <a:r>
                  <a:rPr lang="en-US" sz="2000" dirty="0" smtClean="0"/>
                  <a:t>Each of the sets shown above is a subset of the sample space, so </a:t>
                </a:r>
                <a:endParaRPr lang="cs-CZ" sz="2000" dirty="0" smtClean="0"/>
              </a:p>
              <a:p>
                <a:pPr marL="0" indent="0">
                  <a:buClr>
                    <a:schemeClr val="tx1"/>
                  </a:buClr>
                  <a:buNone/>
                </a:pPr>
                <a:r>
                  <a:rPr lang="cs-CZ" sz="2000" dirty="0"/>
                  <a:t> </a:t>
                </a:r>
                <a:r>
                  <a:rPr lang="cs-CZ" sz="2000" dirty="0" smtClean="0"/>
                  <a:t>        </a:t>
                </a:r>
                <a:r>
                  <a:rPr lang="en-US" sz="2000" dirty="0" smtClean="0"/>
                  <a:t>each represents an event. </a:t>
                </a:r>
                <a:br>
                  <a:rPr lang="en-US" sz="2000" dirty="0" smtClean="0"/>
                </a:br>
                <a:endParaRPr lang="en-US"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7388" y="1524000"/>
                <a:ext cx="7847012" cy="4713288"/>
              </a:xfrm>
              <a:blipFill rotWithShape="1">
                <a:blip r:embed="rId2"/>
                <a:stretch>
                  <a:fillRect l="-1243" t="-1164" r="-466" b="-1940"/>
                </a:stretch>
              </a:blipFill>
            </p:spPr>
            <p:txBody>
              <a:bodyPr/>
              <a:lstStyle/>
              <a:p>
                <a:r>
                  <a:rPr lang="cs-CZ">
                    <a:noFill/>
                  </a:rPr>
                  <a:t> </a:t>
                </a:r>
              </a:p>
            </p:txBody>
          </p:sp>
        </mc:Fallback>
      </mc:AlternateContent>
    </p:spTree>
    <p:extLst>
      <p:ext uri="{BB962C8B-B14F-4D97-AF65-F5344CB8AC3E}">
        <p14:creationId xmlns:p14="http://schemas.microsoft.com/office/powerpoint/2010/main" val="9906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smtClean="0">
                <a:solidFill>
                  <a:schemeClr val="accent3">
                    <a:lumMod val="50000"/>
                  </a:schemeClr>
                </a:solidFill>
              </a:rPr>
              <a:t>Sample </a:t>
            </a:r>
            <a:r>
              <a:rPr lang="cs-CZ" sz="3600" dirty="0" err="1" smtClean="0">
                <a:solidFill>
                  <a:schemeClr val="accent3">
                    <a:lumMod val="50000"/>
                  </a:schemeClr>
                </a:solidFill>
              </a:rPr>
              <a:t>problems</a:t>
            </a:r>
            <a:endParaRPr lang="cs-CZ" sz="3600" dirty="0" smtClean="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7388" y="1524000"/>
                <a:ext cx="7847012" cy="4713288"/>
              </a:xfrm>
            </p:spPr>
            <p:txBody>
              <a:bodyPr/>
              <a:lstStyle/>
              <a:p>
                <a:pPr marL="457200" indent="-457200">
                  <a:buClr>
                    <a:schemeClr val="tx1"/>
                  </a:buClr>
                  <a:buFont typeface="+mj-lt"/>
                  <a:buAutoNum type="arabicPeriod" startAt="5"/>
                </a:pPr>
                <a:r>
                  <a:rPr lang="en-US" sz="2400" dirty="0" smtClean="0"/>
                  <a:t>Consider the events listed below. Which are mutually exclusive? </a:t>
                </a:r>
                <a:br>
                  <a:rPr lang="en-US" sz="2400" dirty="0" smtClean="0"/>
                </a:br>
                <a:r>
                  <a:rPr lang="en-US" sz="2400" dirty="0" smtClean="0"/>
                  <a:t>A.   {1}</a:t>
                </a:r>
                <a:br>
                  <a:rPr lang="en-US" sz="2400" dirty="0" smtClean="0"/>
                </a:br>
                <a:r>
                  <a:rPr lang="en-US" sz="2400" dirty="0" smtClean="0"/>
                  <a:t>B.   {2, 4}</a:t>
                </a:r>
                <a:br>
                  <a:rPr lang="en-US" sz="2400" dirty="0" smtClean="0"/>
                </a:br>
                <a:r>
                  <a:rPr lang="en-US" sz="2400" dirty="0" smtClean="0"/>
                  <a:t>C.   {2, 4, 6} </a:t>
                </a:r>
                <a:endParaRPr lang="cs-CZ" sz="2400" dirty="0"/>
              </a:p>
              <a:p>
                <a:pPr marL="0" indent="0">
                  <a:buClr>
                    <a:schemeClr val="tx1"/>
                  </a:buClr>
                  <a:buNone/>
                </a:pPr>
                <a:endParaRPr lang="cs-CZ" sz="2400" dirty="0" smtClean="0"/>
              </a:p>
              <a:p>
                <a:pPr marL="468000" indent="0">
                  <a:buClr>
                    <a:schemeClr val="tx1"/>
                  </a:buClr>
                  <a:buNone/>
                </a:pPr>
                <a:r>
                  <a:rPr lang="en-US" sz="2000" dirty="0" smtClean="0"/>
                  <a:t>Two events are mutually exclusive, if they have no sample points in common. </a:t>
                </a:r>
                <a:endParaRPr lang="cs-CZ" sz="2000" dirty="0" smtClean="0"/>
              </a:p>
              <a:p>
                <a:pPr marL="468000" indent="0">
                  <a:buClr>
                    <a:schemeClr val="tx1"/>
                  </a:buClr>
                  <a:buNone/>
                </a:pPr>
                <a:r>
                  <a:rPr lang="cs-CZ" sz="2000" b="0" dirty="0"/>
                  <a:t> </a:t>
                </a:r>
                <a:r>
                  <a:rPr lang="cs-CZ" sz="2000" b="0" dirty="0" smtClean="0"/>
                  <a:t>                                              </a:t>
                </a:r>
                <a14:m>
                  <m:oMath xmlns:m="http://schemas.openxmlformats.org/officeDocument/2006/math">
                    <m:r>
                      <a:rPr lang="cs-CZ" sz="2000" b="0" i="1" smtClean="0">
                        <a:latin typeface="Cambria Math"/>
                      </a:rPr>
                      <m:t>𝐴</m:t>
                    </m:r>
                    <m:r>
                      <a:rPr lang="cs-CZ" sz="2000" b="0" i="1" smtClean="0">
                        <a:latin typeface="Cambria Math"/>
                        <a:ea typeface="Cambria Math"/>
                      </a:rPr>
                      <m:t>∩</m:t>
                    </m:r>
                    <m:r>
                      <a:rPr lang="cs-CZ" sz="2000" b="0" i="1" smtClean="0">
                        <a:latin typeface="Cambria Math"/>
                        <a:ea typeface="Cambria Math"/>
                      </a:rPr>
                      <m:t>𝐵</m:t>
                    </m:r>
                    <m:r>
                      <a:rPr lang="cs-CZ" sz="2000" b="0" i="1" smtClean="0">
                        <a:latin typeface="Cambria Math"/>
                        <a:ea typeface="Cambria Math"/>
                      </a:rPr>
                      <m:t>=</m:t>
                    </m:r>
                  </m:oMath>
                </a14:m>
                <a:r>
                  <a:rPr lang="cs-CZ" sz="2000" b="0" i="0" dirty="0" smtClean="0">
                    <a:latin typeface="+mj-lt"/>
                    <a:ea typeface="Cambria Math"/>
                  </a:rPr>
                  <a:t> {</a:t>
                </a:r>
                <a14:m>
                  <m:oMath xmlns:m="http://schemas.openxmlformats.org/officeDocument/2006/math">
                    <m:r>
                      <a:rPr lang="cs-CZ" sz="2000" b="0" i="1" dirty="0" smtClean="0">
                        <a:latin typeface="Cambria Math"/>
                        <a:ea typeface="Cambria Math"/>
                        <a:sym typeface="Mathematica1"/>
                      </a:rPr>
                      <m:t>∅</m:t>
                    </m:r>
                  </m:oMath>
                </a14:m>
                <a:r>
                  <a:rPr lang="cs-CZ" sz="2000" b="0" i="0" dirty="0" smtClean="0">
                    <a:latin typeface="+mj-lt"/>
                    <a:ea typeface="Cambria Math"/>
                    <a:sym typeface="Mathematica1"/>
                  </a:rPr>
                  <a:t>}   </a:t>
                </a:r>
                <a:endParaRPr lang="cs-CZ" sz="2000" dirty="0" smtClean="0"/>
              </a:p>
              <a:p>
                <a:pPr marL="0" indent="0">
                  <a:buClr>
                    <a:schemeClr val="tx1"/>
                  </a:buClr>
                  <a:buNone/>
                </a:pPr>
                <a14:m>
                  <m:oMathPara xmlns:m="http://schemas.openxmlformats.org/officeDocument/2006/math">
                    <m:oMathParaPr>
                      <m:jc m:val="centerGroup"/>
                    </m:oMathParaPr>
                    <m:oMath xmlns:m="http://schemas.openxmlformats.org/officeDocument/2006/math">
                      <m:r>
                        <a:rPr lang="cs-CZ" sz="2000" b="0" i="1" smtClean="0">
                          <a:latin typeface="Cambria Math"/>
                        </a:rPr>
                        <m:t>𝐴</m:t>
                      </m:r>
                      <m:r>
                        <a:rPr lang="cs-CZ" sz="2000" b="0" i="1" smtClean="0">
                          <a:latin typeface="Cambria Math"/>
                          <a:ea typeface="Cambria Math"/>
                        </a:rPr>
                        <m:t>∩</m:t>
                      </m:r>
                      <m:r>
                        <a:rPr lang="cs-CZ" sz="2000" b="0" i="1" smtClean="0">
                          <a:latin typeface="Cambria Math"/>
                          <a:ea typeface="Cambria Math"/>
                        </a:rPr>
                        <m:t>𝐶</m:t>
                      </m:r>
                      <m:r>
                        <a:rPr lang="cs-CZ" sz="2000" b="0" i="1" smtClean="0">
                          <a:latin typeface="Cambria Math"/>
                          <a:ea typeface="Cambria Math"/>
                        </a:rPr>
                        <m:t>=</m:t>
                      </m:r>
                      <m:d>
                        <m:dPr>
                          <m:begChr m:val="{"/>
                          <m:endChr m:val="}"/>
                          <m:ctrlPr>
                            <a:rPr lang="cs-CZ" sz="2000" b="0" i="1" smtClean="0">
                              <a:latin typeface="Cambria Math" panose="02040503050406030204" pitchFamily="18" charset="0"/>
                              <a:ea typeface="Cambria Math"/>
                            </a:rPr>
                          </m:ctrlPr>
                        </m:dPr>
                        <m:e>
                          <m:r>
                            <a:rPr lang="cs-CZ" sz="2000" b="0" i="1" smtClean="0">
                              <a:latin typeface="Cambria Math"/>
                              <a:ea typeface="Cambria Math"/>
                              <a:sym typeface="Mathematica1"/>
                            </a:rPr>
                            <m:t>∅</m:t>
                          </m:r>
                        </m:e>
                      </m:d>
                    </m:oMath>
                  </m:oMathPara>
                </a14:m>
                <a:endParaRPr lang="cs-CZ" sz="2000" dirty="0" smtClean="0"/>
              </a:p>
              <a:p>
                <a:pPr marL="0" indent="0">
                  <a:buClr>
                    <a:schemeClr val="tx1"/>
                  </a:buClr>
                  <a:buNone/>
                </a:pPr>
                <a14:m>
                  <m:oMathPara xmlns:m="http://schemas.openxmlformats.org/officeDocument/2006/math">
                    <m:oMathParaPr>
                      <m:jc m:val="centerGroup"/>
                    </m:oMathParaPr>
                    <m:oMath xmlns:m="http://schemas.openxmlformats.org/officeDocument/2006/math">
                      <m:r>
                        <a:rPr lang="cs-CZ" sz="2000" b="0" i="1" smtClean="0">
                          <a:latin typeface="Cambria Math"/>
                        </a:rPr>
                        <m:t>𝐵</m:t>
                      </m:r>
                      <m:r>
                        <a:rPr lang="cs-CZ" sz="2000" b="0" i="1" smtClean="0">
                          <a:latin typeface="Cambria Math"/>
                          <a:ea typeface="Cambria Math"/>
                        </a:rPr>
                        <m:t>∩</m:t>
                      </m:r>
                      <m:r>
                        <a:rPr lang="cs-CZ" sz="2000" b="0" i="1" smtClean="0">
                          <a:latin typeface="Cambria Math"/>
                          <a:ea typeface="Cambria Math"/>
                        </a:rPr>
                        <m:t>𝐶</m:t>
                      </m:r>
                      <m:r>
                        <a:rPr lang="cs-CZ" sz="2000" b="0" i="1" smtClean="0">
                          <a:latin typeface="Cambria Math"/>
                          <a:ea typeface="Cambria Math"/>
                        </a:rPr>
                        <m:t>≠</m:t>
                      </m:r>
                      <m:d>
                        <m:dPr>
                          <m:begChr m:val="{"/>
                          <m:endChr m:val="}"/>
                          <m:ctrlPr>
                            <a:rPr lang="cs-CZ" sz="2000" b="0" i="1" smtClean="0">
                              <a:latin typeface="Cambria Math" panose="02040503050406030204" pitchFamily="18" charset="0"/>
                              <a:ea typeface="Cambria Math"/>
                            </a:rPr>
                          </m:ctrlPr>
                        </m:dPr>
                        <m:e>
                          <m:r>
                            <a:rPr lang="cs-CZ" sz="2000" b="0" i="1" smtClean="0">
                              <a:latin typeface="Cambria Math"/>
                              <a:ea typeface="Cambria Math"/>
                              <a:sym typeface="Mathematica1"/>
                            </a:rPr>
                            <m:t>∅</m:t>
                          </m:r>
                        </m:e>
                      </m:d>
                    </m:oMath>
                  </m:oMathPara>
                </a14:m>
                <a:r>
                  <a:rPr lang="en-US" sz="2400" dirty="0" smtClean="0"/>
                  <a:t/>
                </a:r>
                <a:br>
                  <a:rPr lang="en-US" sz="2400" dirty="0" smtClean="0"/>
                </a:br>
                <a:endParaRPr lang="en-US"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7388" y="1524000"/>
                <a:ext cx="7847012" cy="4713288"/>
              </a:xfrm>
              <a:blipFill rotWithShape="1">
                <a:blip r:embed="rId2"/>
                <a:stretch>
                  <a:fillRect l="-1243" t="-1164"/>
                </a:stretch>
              </a:blipFill>
            </p:spPr>
            <p:txBody>
              <a:bodyPr/>
              <a:lstStyle/>
              <a:p>
                <a:r>
                  <a:rPr lang="en-US">
                    <a:noFill/>
                  </a:rPr>
                  <a:t> </a:t>
                </a:r>
              </a:p>
            </p:txBody>
          </p:sp>
        </mc:Fallback>
      </mc:AlternateContent>
    </p:spTree>
    <p:extLst>
      <p:ext uri="{BB962C8B-B14F-4D97-AF65-F5344CB8AC3E}">
        <p14:creationId xmlns:p14="http://schemas.microsoft.com/office/powerpoint/2010/main" val="23457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smtClean="0">
                <a:solidFill>
                  <a:schemeClr val="accent3">
                    <a:lumMod val="50000"/>
                  </a:schemeClr>
                </a:solidFill>
              </a:rPr>
              <a:t>Sample </a:t>
            </a:r>
            <a:r>
              <a:rPr lang="cs-CZ" sz="3600" dirty="0" err="1" smtClean="0">
                <a:solidFill>
                  <a:schemeClr val="accent3">
                    <a:lumMod val="50000"/>
                  </a:schemeClr>
                </a:solidFill>
              </a:rPr>
              <a:t>problems</a:t>
            </a:r>
            <a:endParaRPr lang="cs-CZ" sz="36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457200" indent="-457200">
              <a:buClr>
                <a:schemeClr val="tx1"/>
              </a:buClr>
              <a:buFont typeface="+mj-lt"/>
              <a:buAutoNum type="arabicPeriod" startAt="6"/>
            </a:pPr>
            <a:r>
              <a:rPr lang="en-US" sz="2400" dirty="0" smtClean="0"/>
              <a:t>Suppose you roll a die two times. Is each roll of the die an independent event? </a:t>
            </a:r>
            <a:endParaRPr lang="cs-CZ" sz="2400" dirty="0"/>
          </a:p>
          <a:p>
            <a:pPr marL="0" indent="0">
              <a:buClr>
                <a:schemeClr val="tx1"/>
              </a:buClr>
              <a:buNone/>
            </a:pPr>
            <a:endParaRPr lang="cs-CZ" sz="2400" dirty="0" smtClean="0"/>
          </a:p>
          <a:p>
            <a:pPr marL="468000" indent="0">
              <a:buClr>
                <a:schemeClr val="tx1"/>
              </a:buClr>
              <a:buNone/>
            </a:pPr>
            <a:r>
              <a:rPr lang="en-US" sz="2000" dirty="0" smtClean="0"/>
              <a:t>Yes. Two events are independent when the occurrence of one has no effect on the probability of the occurrence of the other. Neither roll of the die affects the outcome of the other roll; so each roll of the die is independent. </a:t>
            </a:r>
            <a:endParaRPr lang="en-US" sz="2000" dirty="0"/>
          </a:p>
        </p:txBody>
      </p:sp>
    </p:spTree>
    <p:extLst>
      <p:ext uri="{BB962C8B-B14F-4D97-AF65-F5344CB8AC3E}">
        <p14:creationId xmlns:p14="http://schemas.microsoft.com/office/powerpoint/2010/main" val="16114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650" y="404813"/>
            <a:ext cx="7770813" cy="685800"/>
          </a:xfrm>
        </p:spPr>
        <p:txBody>
          <a:bodyPr/>
          <a:lstStyle/>
          <a:p>
            <a:pPr>
              <a:defRPr/>
            </a:pPr>
            <a:r>
              <a:rPr lang="en-US" sz="4000" dirty="0" smtClean="0">
                <a:solidFill>
                  <a:schemeClr val="accent3">
                    <a:lumMod val="50000"/>
                  </a:schemeClr>
                </a:solidFill>
                <a:latin typeface="+mn-lt"/>
              </a:rPr>
              <a:t>Consider:</a:t>
            </a:r>
          </a:p>
        </p:txBody>
      </p:sp>
      <p:sp>
        <p:nvSpPr>
          <p:cNvPr id="4099" name="Rectangle 3"/>
          <p:cNvSpPr>
            <a:spLocks noGrp="1" noChangeArrowheads="1"/>
          </p:cNvSpPr>
          <p:nvPr>
            <p:ph type="body" idx="1"/>
          </p:nvPr>
        </p:nvSpPr>
        <p:spPr>
          <a:xfrm>
            <a:off x="684213" y="1751013"/>
            <a:ext cx="7847012" cy="4114800"/>
          </a:xfrm>
        </p:spPr>
        <p:txBody>
          <a:bodyPr/>
          <a:lstStyle/>
          <a:p>
            <a:pPr>
              <a:buClr>
                <a:schemeClr val="tx1"/>
              </a:buClr>
              <a:buFont typeface="Wingdings" pitchFamily="2" charset="2"/>
              <a:buChar char="Ø"/>
              <a:defRPr/>
            </a:pPr>
            <a:r>
              <a:rPr lang="en-US" sz="2400" dirty="0" smtClean="0">
                <a:latin typeface="Times" pitchFamily="18" charset="0"/>
                <a:cs typeface="Times" pitchFamily="18" charset="0"/>
              </a:rPr>
              <a:t> How many license plates are possible with 3 letters followed by 4 digits?</a:t>
            </a:r>
          </a:p>
          <a:p>
            <a:pPr marL="0" indent="0">
              <a:buClr>
                <a:schemeClr val="tx1"/>
              </a:buClr>
              <a:buFont typeface="Monotype Sorts" pitchFamily="2" charset="2"/>
              <a:buNone/>
              <a:defRPr/>
            </a:pPr>
            <a:endParaRPr lang="en-US" sz="2400" dirty="0" smtClean="0">
              <a:latin typeface="Times" pitchFamily="18" charset="0"/>
              <a:cs typeface="Times" pitchFamily="18" charset="0"/>
            </a:endParaRPr>
          </a:p>
          <a:p>
            <a:pPr>
              <a:buClr>
                <a:schemeClr val="tx1"/>
              </a:buClr>
              <a:buFont typeface="Wingdings" pitchFamily="2" charset="2"/>
              <a:buChar char="Ø"/>
              <a:defRPr/>
            </a:pPr>
            <a:r>
              <a:rPr lang="en-US" sz="2400" dirty="0" smtClean="0">
                <a:latin typeface="Times" pitchFamily="18" charset="0"/>
                <a:cs typeface="Times" pitchFamily="18" charset="0"/>
              </a:rPr>
              <a:t> How many license plates are possible with 3 letters followed by 4 digits if no letter repeated?</a:t>
            </a:r>
          </a:p>
          <a:p>
            <a:pPr marL="0" indent="0">
              <a:buClr>
                <a:schemeClr val="tx1"/>
              </a:buClr>
              <a:buFont typeface="Monotype Sorts" pitchFamily="2" charset="2"/>
              <a:buNone/>
              <a:defRPr/>
            </a:pPr>
            <a:endParaRPr lang="en-US" sz="2400" dirty="0" smtClean="0">
              <a:latin typeface="Times" pitchFamily="18" charset="0"/>
              <a:cs typeface="Times" pitchFamily="18" charset="0"/>
            </a:endParaRPr>
          </a:p>
          <a:p>
            <a:pPr>
              <a:buClr>
                <a:schemeClr val="tx1"/>
              </a:buClr>
              <a:buFont typeface="Wingdings" pitchFamily="2" charset="2"/>
              <a:buChar char="Ø"/>
              <a:defRPr/>
            </a:pPr>
            <a:r>
              <a:rPr lang="en-US" sz="2400" dirty="0" smtClean="0">
                <a:latin typeface="Times" pitchFamily="18" charset="0"/>
                <a:cs typeface="Times" pitchFamily="18" charset="0"/>
              </a:rPr>
              <a:t> How many different ways can we chose from 4 colors and paint 6 rooms?</a:t>
            </a:r>
          </a:p>
        </p:txBody>
      </p:sp>
      <p:sp>
        <p:nvSpPr>
          <p:cNvPr id="4101" name="AutoShape 2055" descr="data:image/jpeg;base64,/9j/4AAQSkZJRgABAQAAAQABAAD/2wCEAAkGBhIODxUQEA8SEBAUEBAQEBAPEA8PEBAQFBUVFBUQFRQXGyYfFxkjGRISHy8gIycpLCwtFR4xNTAqNSYrLCkBCQoKDgwOGg8PGiokHiIsKS80NC8pNCw1LC8sLCw1LywtLSw1LCksKSwpLCw0LCksLCwsLCwsLCkpLCk0KSkpLf/AABEIAQMAwgMBIgACEQEDEQH/xAAcAAEAAQUBAQAAAAAAAAAAAAAABgEDBAUHAgj/xABCEAACAQICBwMIBwcDBQAAAAAAAQIDEQQhBQYSMUFRYRNxgQciMlKRobHBFCNCYnKCkjNDc8LR4fBjorIVFiRTk//EABsBAQACAwEBAAAAAAAAAAAAAAAEBQIDBgEH/8QAMhEAAgIABAMGBAUFAAAAAAAAAAECAwQREjEFIVETMkFhcaEi0eHwFIGRscEVIzM0Uv/aAAwDAQACEQMRAD8A7iAAAAAAAAAAAAAAADV6T1mw2FdqtaKn/wCuN6lT9MbteJH8T5S4L9lhqk+tSUKS9i2map3Qh3mSqsHfdzhBv76k0BzyflKr8MPSXfOpL5IU/KVXXpYek10nUj8UzV+Lq6kr+kYv/j3XzOhghuF8pVJ/taFSHWDjVj8n7iQaN1iw2JypVoyl6jvCp+iVmboWwn3WRLcJfT34NffU2QANhGAAAAAAAAAAAAAAAAAAAAAABodZNa4YONl59Z5Rgnx6njais2ZQhKclGKzbNhpbTNLCU+0rT2VujFZzm/VjHi/8ZzzTeulfFXjBuhS9WD+skvvzXwjbvZp8djqmIqOrWm5zeX3Yr1IrgiwU9+LlPlDkjscDwiulKdvOXsvmUUbbioBBL0FCpQAFGr/LoVB6NzfaG10xGGtGUu3pepUb20vu1N/g7+B0LQ2nqOMhtUpZq23TllUg/vL5rJnHy7hMXOjUVSlNwnHdJe9NcU+TJtOLlDlLmilxvB6rk5VfDL2Z2wGj1X1njjoWdoV4pdpT4Nbu0hzi/dufBveFvGSks0cbZXKqThNZNAAGRrAAAAAAAAAAAAABhaX0nHC0ZVZ7orJcZSe6K8QDWa16yxwkNmL+tavz2I+t38kcxq1pVJOpNtyfN3suX9T1j8dPE1pVJu72tp8nLgu5I8FPjL9T0LY7Dg+CVce2lu9vT6lAVKEA6AAAAFC08VHcrya3qEZTa79lOxbnj1HfGou+nIzVc3zSZpliKovKUkn6mSCxSxsJ5Rmr8nk/Yy+eNNbm2MlJZpgoVKHhkXsHjJ0KkatOWzOLvF8OsWuKayaOu6E0vHGUI1oZXylG93Ca9KD7verPiccJFqRpr6NiVTk/qqzUHyjU3Ql4+i+9cibhLtEtL2ZR8YwSur7WK+KPuvodQABcnFAAAAAAAAAAAAA5p5RdO7dbsIvzaW9etVl/RNLxZ0LSONVCjOrLdCEp99le3yOHyrSrVtqTvJylUk+cm7/Fmm6eiLZNwVHbWqJkUqezG3t7+J6KlDn28+Z9AiklkgUKg8Mjy30bbaSSTbbbsopLe27KxNtX/J4pRVTHXbeaw0ZWjFf6ko+lLonsr7x58n2r6m/plRXSco4ZPdl5s63fe8V0TfFE9LbC4ZJa57nJ8V4nKU3TU8kt31+ho8RqZhZx2ezlBcFTqTgl3K9vcRXTfkqdnLC123v7OvbPopxXxXidGBYZHPKTR84aUwNXD1HSr05U6kd8ZL2NPiuqGC0pKDtJuUeubXczumteqtLSNB05pRqJN0atvOpy+cXxXzscFx2Bnh6s6NWOzUhJwnHk114rinyZGurTWTLTB4mcHnB5MkUJqSTTunuZU1Gh8VZ7D3Pd0l/c25TWQ0SyOzw9yugpIB/5bf3gGBvOvataU+lYWnVfp22an8SPmy9rV/E2hA/Jpjs61Bv1a0V/sn8KZPDoaZ64KR86xtHYXyrWyfs9gADaRAAAAAAAAACKeUrG9ngdhPOpUhD8qvN/8V7TmGj1dyfcvn8yf+VDC1aqoRpUp1EnVlJwjKSi7RSu9y4kEoYepSTUqMm22/NlBteF7kLFxlKOUUXfCbK67FKbS3MllCzLGpelGcPxwkl7bWKwxUJejOL7mrlRKElujroXVz7sk/zLh7w+GlWqQpQylUnGnF8tp2cvBXfgeCRag4PtMbtvdRpSn+eb2I/7e0MqYa5qJrxl3Y0Ss6L38Do+EwsaNONOCtCEYwiuUYqy+BeAOiPnQAAAOW+WDQijOli4q239TVtxkk5Ql7FNeCOpEU8p2HU9GVH6k6M1/wDSMfhJmE1nFm6iWViOKU3Zprg7klbvnzSftzI0kSDCu9OH4be9lRiVszsuGvJyRcKFShDLg32otfYx9NevGrTf6dv400dVOQaqytj8P/Ft7YTR18ucE/7f5nF8cjliU+sV+7AAJpRgAAAAAAAAAtVsLCfpwjL8UVL4l0AGrras4ae+jFfgcofBmpxnk6wtXg1+JQn8Vf3kqAyPU2iAy8k1K/m15U1/p7cX7Nu3uJDqxqnDRyns1qlZ1Ni8quxdKN7RWyll5z3m6q1VBbUmopb22kkYE9YKK3OUvwwk17TDRFPPI2u+xx0OTy6ZmyBhUNL0puylsvgppx97yM0zNIAAAIl5UMUoaNnHjUqUoLr56m/dBktOQeVHWFYjELD03enQvtNbpVnlL9Ky73Iwm8om+iOqa8iEo3+HjaEV91e/P5mowOG259FnLu5G7ZTYiXPSdrw2tqLm/EoUKlCMWbNxqdT2tIUFynOXspz/ALHXDmvk4we3i5VLZU6LX5qjSXuhM6UXODWVfqcTxqerE5dEl/P8gAEwpgAAAAAAAAAAAAeatRRi5PJJXZ6NbpuraEY+tLPuWfxsAazESliJ7UvRXow4R69/UyKWCS4FKBlRmAY9TCK24uYHGOnJU5O8HlFv7L4LuPcpmBjM0wCSAxtHYjtKMJPe4596yfvTItr3r0sFF0KDUsS1m8mqCf2nzlyXi+CfjeRlGLk8kWfKBrx9Fi8Nh5f+RJWnNfuYv+dr2b+RyelSc5WWbf8Al2evOqz3uU5NtttttvNyb+Zt8NhlTVlm+L5/2K/EX6eS3Oj4dw/tOb7v7laFBU47K8XzfM9hlCr3OqSUVkgUBttV9BPHYhQa+qhadd8NnhT75NW7lIzhBzkoo0X3RprdktkTnUDRfYYRTkrTrPtXfeoWtTX6Vf8AMyTFErZLcVOghFRioo+d22O2bnLdsAAyNYAAAAAAAAAAAANPrE7KEuG1Je1J/wArNwYelcH21GUbpO21FvcpLNN9P6gGip4kvLEkbp6R4XWTadmnmst6L60h1AN3LEmLicTka2WP6mp0zp1UqblfO1kub4IHqWZt9O67LAYKFKk08VUjKUeKpQlKTVRrm1uXju38t25VZ3bc5ybbbbbk3m22/iY+Lx0qknUqScpNq7ebb3JJeCSXQ3mjMF2cby9OSz+6vV/qQcRdoXmXnDsF20svBb/IvYXCqnG29v0nz6dxdKnkqG23mzsYxUFpjsCgKdEm22kkldtvJJLi2+B6keNpc2XcNhp1qkaVOO3UnLZhHm+bfBJXbfBI69q7oKGBoKlHzpelVnazqVHvl3bklwSRq9TNVfocO1qpPEzWfFUob+yT57m3xfRIk5c4ajs1m92cVxPH/iZ6Id1e/n8gACWU4AAAAAAAAAAAAAAALOLjenJfdfwLxrtKV2nGG5O7b524AEWoaHo2qbVNOrCpV5q8J2nFtcc3JJ9GQyderSqOm7Ts8nCUZqzzSb523pnQNPaRjQpNvPLgaDRGCWw6tWyveTXfnYA0dOtUnJRtGO1KMdqc4qMbu13ZvLMjGsOLU68owm5wg3CM9ym1k5pcE3e3Sx2bBaLhKF5QSvnayyRzHyq6Jhg5Qr0YW7Sbpyiso9pbaU+l0pX7jGWxsrfM0Gr+C7Wq60vQpPYprhKrxl4EjuY+Bw6pUYU1wir9ZPOT9rL9yhtnrk2fQcJSqKlHx8RcpcFLmskNlJSsrs6FqRqg6VsViI2qtXpU5fuYv7cl67X6VlvbMLUPVTtHHGV4+anfDwa9JrdXa5er7eR0ItcLh9Pxy3OT4rxHW3TW+Xi+vl6AAE854AAAAAAAAAAAAAAAAAAGFpegp0nd7LitqMrXtLu433eJmmt0xVyUOfnPuW7/ADoAafR2PjNdnNK9rNPc+vVFMVoJNxdN+Yppyp71bp42LGNwV1eOUlua4Gu/7iqUfNmvHgwCVYqsqce5HJvKRju3nhqPrYntPywi037aiJhLS0sSrLdxfDuILrctrStCHCnhZz/VNr+VGq15QbJWDhrvhHzRe2hc8gocj6DmVubXVjQv03FRpP8AZpdpW/hppbH5m0u7aNSdC8l+FtSrVeMqsaf5YRT+NRkjDVqdiTK3id7pw7cd3y/X6E1hFJJJJJKySySXJFQC7OGAAAAAAAAAAAAAAAAAAAAABHdK4j6+S5KK91/mSIgenMdsYqT+zKVk+qSj8gDaqVzFxODjLeimHr3RdlUAMaOHUVkc31jd9Mvpg4W/XM6TVqHL9PYlPTM80tnC007tK2cpfzI0Yj/Gydw7/Zh6mZcXMd4+mv3sP1xPdOsp+gpT/BCc/wDimUyg34Hau6C3kv1LlzqHk2jbA3516z96XyObUtF4ifo4TEy7sPWS98TqOoWDqUcDGNWnKnPtKstia2ZJObabXcTsJCUZtteBR8XvrnSoxkm8+vkyRAAsjmAAAAAAAAAAAAAAAAAAAAAC1iq2xCUuSb8eHvOf6finB3/x8yZaw1tmius4r4v5EJ0zPaVubS9uQBscIrQj+FfArUqHpZIxa0wC3iK9kSnR+r1B0abrYelUqKGcqlKnOS2ntuN5K9rshUsWo1IuUduKnFyje20k7tXIjrL5QsRpCckqjpUFKUVRpSaWTt58lnJ+7oYt5GcIuT5HccPSoQezTjSi/VgqcX7EZdj5nw+ImpJQUpT3pQWfe3wXVk20HrxjsLZT2KsPUq1W5JdJJO3taNTvhHk2S4YC+xZwjmdjBG9A690MXJU5Xo1XkoTacZvlCayb6Oz6EkNsZKSzRFsqnVLTNZMAAyNYAAAAAAAAAAAAAAAAAAAABqtZcNKphpbCblFqokt72d6XWzZzz6aqlanG++afgvO+R1e5GtYNAYaMZYmNGMa6cbTi5Rzk7NuKdm7N70AauUsjAxVWx7lVZrdI1vN78gDWaQ0mqUJ1pejCLl323LxeXicv0Q6k6mxC21UlnfNJt3cviSzX7EdnhIxX260Iv8KTlb2xRqNT8OryqcVHZ7rvh4I0Xy0xbRYYCpWWqLJLRpRpR2Ifml9qcub/AKFbnm5S5UnX55ckernW9QtPyxmGtUe1VpNU5ye+cWrwm+rV0+sWciuTjyUzfb119nsqTfftTt8WSsNJqeXUquKQU6NT3R0sC4LM5UAAAAAAAAAAAAAAAAFGAGy3KYkyzOYB6lVNPrFWvRtznH3XfyMypUvuzNbi4Oo7SVkr2zuARmtI12KwlWrFypQc1GVpKNtrNXyXHwN1pHR0k8mjBp6QeHjsWzu2+rf9rAGpqapPSGHqKrBwa2eyVROG1LPa35rhZ8/EiWA0RLA1JUp7Svu2lZ5Pd1J1iNZZr0Ymg0tpCeIyqJO3oySSlF80/luNdkNcWiThr+xsUzFuUuY6xFsp5Pn9l+PA9fSY+sn0Tu/YVbrknk0dXHEVzWpNF250zyaaP7LDyrSydeScf4ULqL8W5vusQfQmgZ4iac4SVK+as059Oi9/xOnYKEkkrWSSSSySS3JImYepx+JlLxHGRmuzg8+pvo1C4pGDSTMmDJhSl8HmLPQAAAAAAAAAAAAAKMqACxURqdK4rsqcpcotm9sWauFjNWauARPB6bUo5NNc07lvGaXhBXlOMVzk0ja4nUbCTe12Wy3vdOdSnfwi0eKOo+FpvaVGLl6071Je2TbAItPTiqfsoVK3WEGofqlZFhaLq1ZbU4qHKKe00ur5nQI6KityRX/p65AEIhq8uKL0dW4cY3Jj9BXIfQgCLU9XKK/dRffFMzKGh4Q9GnCP4YxXwRv1hCqwwBraWFsZlKmZKoFxUQC1BF6KPSpntQAKI9oJFQAAAAAAAAAAAAAAAAAAAAAAUsVABSw2SoAKbI2SoAKWKgAAAAAAAAAAAAAAAAAAAAAAAAAAAAAAAAAAAAAAAAAAAAAAAAAAAAAAAH//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4102" name="Picture 2057" descr="http://www.propagacenainternetu.cz/wp-content/uploads/otaz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1022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058"/>
          <p:cNvPicPr>
            <a:picLocks noChangeAspect="1" noChangeArrowheads="1"/>
          </p:cNvPicPr>
          <p:nvPr/>
        </p:nvPicPr>
        <p:blipFill>
          <a:blip r:embed="rId3">
            <a:extLst>
              <a:ext uri="{28A0092B-C50C-407E-A947-70E740481C1C}">
                <a14:useLocalDpi xmlns:a14="http://schemas.microsoft.com/office/drawing/2010/main" val="0"/>
              </a:ext>
            </a:extLst>
          </a:blip>
          <a:srcRect b="74695"/>
          <a:stretch>
            <a:fillRect/>
          </a:stretch>
        </p:blipFill>
        <p:spPr bwMode="auto">
          <a:xfrm>
            <a:off x="6084888" y="2309813"/>
            <a:ext cx="2114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3" y="2349500"/>
            <a:ext cx="7770812" cy="990600"/>
          </a:xfrm>
        </p:spPr>
        <p:txBody>
          <a:bodyPr/>
          <a:lstStyle/>
          <a:p>
            <a:pPr>
              <a:defRPr/>
            </a:pPr>
            <a:r>
              <a:rPr lang="en-US" sz="4000" dirty="0" err="1" smtClean="0">
                <a:solidFill>
                  <a:schemeClr val="accent3">
                    <a:lumMod val="50000"/>
                  </a:schemeClr>
                </a:solidFill>
              </a:rPr>
              <a:t>Combinatorics</a:t>
            </a:r>
            <a:endParaRPr lang="cs-CZ" sz="40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en-US" sz="4000" dirty="0" err="1" smtClean="0">
                <a:solidFill>
                  <a:schemeClr val="accent3">
                    <a:lumMod val="50000"/>
                  </a:schemeClr>
                </a:solidFill>
              </a:rPr>
              <a:t>Combinatorics</a:t>
            </a:r>
            <a:endParaRPr lang="cs-CZ" sz="4000" dirty="0" smtClean="0">
              <a:solidFill>
                <a:schemeClr val="accent3">
                  <a:lumMod val="50000"/>
                </a:schemeClr>
              </a:solidFill>
            </a:endParaRPr>
          </a:p>
        </p:txBody>
      </p:sp>
      <p:sp>
        <p:nvSpPr>
          <p:cNvPr id="10243" name="Zástupný symbol pro obsah 2"/>
          <p:cNvSpPr>
            <a:spLocks noGrp="1"/>
          </p:cNvSpPr>
          <p:nvPr>
            <p:ph idx="1"/>
          </p:nvPr>
        </p:nvSpPr>
        <p:spPr/>
        <p:txBody>
          <a:bodyPr/>
          <a:lstStyle/>
          <a:p>
            <a:pPr marL="0" indent="0">
              <a:buFont typeface="Monotype Sorts" pitchFamily="2" charset="2"/>
              <a:buNone/>
            </a:pPr>
            <a:r>
              <a:rPr lang="en-US" sz="2400" dirty="0" smtClean="0">
                <a:latin typeface="Times"/>
              </a:rPr>
              <a:t>is the branch of discrete mathematics concerned with determining the size of finite sets without actually enumerating each element.</a:t>
            </a:r>
          </a:p>
          <a:p>
            <a:pPr marL="0" indent="0">
              <a:buFont typeface="Monotype Sorts" pitchFamily="2" charset="2"/>
              <a:buNone/>
            </a:pPr>
            <a:endParaRPr lang="cs-CZ"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4000" dirty="0" err="1" smtClean="0">
                <a:solidFill>
                  <a:schemeClr val="accent3">
                    <a:lumMod val="50000"/>
                  </a:schemeClr>
                </a:solidFill>
              </a:rPr>
              <a:t>Product</a:t>
            </a:r>
            <a:r>
              <a:rPr lang="cs-CZ" sz="4000" dirty="0" smtClean="0">
                <a:solidFill>
                  <a:schemeClr val="accent3">
                    <a:lumMod val="50000"/>
                  </a:schemeClr>
                </a:solidFill>
              </a:rPr>
              <a:t> rule</a:t>
            </a:r>
          </a:p>
        </p:txBody>
      </p:sp>
      <p:sp>
        <p:nvSpPr>
          <p:cNvPr id="10243" name="Zástupný symbol pro obsah 2"/>
          <p:cNvSpPr>
            <a:spLocks noGrp="1"/>
          </p:cNvSpPr>
          <p:nvPr>
            <p:ph idx="1"/>
          </p:nvPr>
        </p:nvSpPr>
        <p:spPr>
          <a:xfrm>
            <a:off x="687388" y="1524000"/>
            <a:ext cx="7847012" cy="1184920"/>
          </a:xfrm>
        </p:spPr>
        <p:txBody>
          <a:bodyPr/>
          <a:lstStyle/>
          <a:p>
            <a:pPr marL="0" indent="0">
              <a:buNone/>
            </a:pPr>
            <a:r>
              <a:rPr lang="en-US" sz="2400" dirty="0" smtClean="0"/>
              <a:t>occurs when two or more </a:t>
            </a:r>
            <a:r>
              <a:rPr lang="en-US" sz="2400" dirty="0" smtClean="0">
                <a:solidFill>
                  <a:srgbClr val="FC223C"/>
                </a:solidFill>
              </a:rPr>
              <a:t>independent</a:t>
            </a:r>
            <a:r>
              <a:rPr lang="en-US" sz="2400" dirty="0" smtClean="0"/>
              <a:t> events are grouped together. The first rule of counting helps us determine how many ways an event multiple can occur. </a:t>
            </a:r>
            <a:endParaRPr lang="cs-CZ" sz="2400" dirty="0" smtClean="0"/>
          </a:p>
        </p:txBody>
      </p:sp>
      <p:sp>
        <p:nvSpPr>
          <p:cNvPr id="4" name="Zástupný symbol pro obsah 2"/>
          <p:cNvSpPr txBox="1">
            <a:spLocks/>
          </p:cNvSpPr>
          <p:nvPr/>
        </p:nvSpPr>
        <p:spPr bwMode="auto">
          <a:xfrm>
            <a:off x="611560" y="2879232"/>
            <a:ext cx="7847012" cy="2061936"/>
          </a:xfrm>
          <a:prstGeom prst="rect">
            <a:avLst/>
          </a:prstGeom>
          <a:solidFill>
            <a:schemeClr val="accent6">
              <a:lumMod val="20000"/>
              <a:lumOff val="80000"/>
            </a:schemeClr>
          </a:solidFill>
          <a:ln>
            <a:solidFill>
              <a:schemeClr val="tx1"/>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buNone/>
            </a:pPr>
            <a:r>
              <a:rPr lang="en-US" sz="2400" dirty="0" smtClean="0"/>
              <a:t>Suppose we have </a:t>
            </a:r>
            <a:r>
              <a:rPr lang="en-US" sz="2400" i="1" dirty="0" smtClean="0"/>
              <a:t>k</a:t>
            </a:r>
            <a:r>
              <a:rPr lang="en-US" sz="2400" dirty="0" smtClean="0"/>
              <a:t> independent events. Event 1 can be performed in </a:t>
            </a:r>
            <a:r>
              <a:rPr lang="en-US" sz="2400" i="1" dirty="0" smtClean="0"/>
              <a:t>n</a:t>
            </a:r>
            <a:r>
              <a:rPr lang="en-US" sz="2400" i="1" baseline="-25000" dirty="0" smtClean="0"/>
              <a:t>1</a:t>
            </a:r>
            <a:r>
              <a:rPr lang="en-US" sz="2400" dirty="0" smtClean="0"/>
              <a:t> ways; Event 2, in </a:t>
            </a:r>
            <a:r>
              <a:rPr lang="en-US" sz="2400" i="1" dirty="0" smtClean="0"/>
              <a:t>n</a:t>
            </a:r>
            <a:r>
              <a:rPr lang="en-US" sz="2400" i="1" baseline="-25000" dirty="0" smtClean="0"/>
              <a:t>2</a:t>
            </a:r>
            <a:r>
              <a:rPr lang="en-US" sz="2400" dirty="0" smtClean="0"/>
              <a:t> ways; and so on up to Event k</a:t>
            </a:r>
            <a:r>
              <a:rPr lang="cs-CZ" sz="2400" dirty="0" smtClean="0"/>
              <a:t>, </a:t>
            </a:r>
            <a:r>
              <a:rPr lang="en-US" sz="2400" dirty="0" smtClean="0"/>
              <a:t>which can be performed in </a:t>
            </a:r>
            <a:r>
              <a:rPr lang="en-US" sz="2400" i="1" dirty="0" err="1" smtClean="0"/>
              <a:t>n</a:t>
            </a:r>
            <a:r>
              <a:rPr lang="en-US" sz="2400" i="1" baseline="-25000" dirty="0" err="1" smtClean="0"/>
              <a:t>k</a:t>
            </a:r>
            <a:r>
              <a:rPr lang="en-US" sz="2400" dirty="0" smtClean="0"/>
              <a:t> ways. The number of ways that these events can be performed together is equal to </a:t>
            </a:r>
            <a:r>
              <a:rPr lang="en-US" sz="2400" i="1" dirty="0" smtClean="0"/>
              <a:t>n</a:t>
            </a:r>
            <a:r>
              <a:rPr lang="en-US" sz="2400" i="1" baseline="-25000" dirty="0" smtClean="0"/>
              <a:t>1</a:t>
            </a:r>
            <a:r>
              <a:rPr lang="en-US" sz="2400" i="1" dirty="0" smtClean="0"/>
              <a:t>n</a:t>
            </a:r>
            <a:r>
              <a:rPr lang="en-US" sz="2400" i="1" baseline="-25000" dirty="0" smtClean="0"/>
              <a:t>2</a:t>
            </a:r>
            <a:r>
              <a:rPr lang="en-US" sz="2400" i="1" dirty="0" smtClean="0"/>
              <a:t> </a:t>
            </a:r>
            <a:r>
              <a:rPr lang="en-US" sz="2400" b="1" i="1" dirty="0" smtClean="0"/>
              <a:t>. . . </a:t>
            </a:r>
            <a:r>
              <a:rPr lang="en-US" sz="2400" i="1" dirty="0" err="1" smtClean="0"/>
              <a:t>n</a:t>
            </a:r>
            <a:r>
              <a:rPr lang="en-US" sz="2400" i="1" baseline="-25000" dirty="0" err="1" smtClean="0"/>
              <a:t>k</a:t>
            </a:r>
            <a:r>
              <a:rPr lang="en-US" sz="2400" i="1" dirty="0" smtClean="0"/>
              <a:t> </a:t>
            </a:r>
            <a:r>
              <a:rPr lang="en-US" sz="2400" dirty="0" smtClean="0"/>
              <a:t>ways. </a:t>
            </a:r>
            <a:endParaRPr lang="cs-CZ" sz="2400" kern="0" dirty="0" smtClean="0"/>
          </a:p>
        </p:txBody>
      </p:sp>
    </p:spTree>
    <p:extLst>
      <p:ext uri="{BB962C8B-B14F-4D97-AF65-F5344CB8AC3E}">
        <p14:creationId xmlns:p14="http://schemas.microsoft.com/office/powerpoint/2010/main" val="6473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457200" indent="-457200" algn="l">
              <a:buFont typeface="+mj-lt"/>
              <a:buAutoNum type="arabicPeriod"/>
            </a:pPr>
            <a:r>
              <a:rPr lang="en-US" sz="2400" dirty="0" smtClean="0">
                <a:solidFill>
                  <a:schemeClr val="accent3">
                    <a:lumMod val="50000"/>
                  </a:schemeClr>
                </a:solidFill>
              </a:rPr>
              <a:t>How many sample points are in the sample space when a coin is flipped 4 times?</a:t>
            </a:r>
            <a:endParaRPr lang="cs-CZ" sz="2400" dirty="0" smtClean="0">
              <a:solidFill>
                <a:schemeClr val="accent3">
                  <a:lumMod val="50000"/>
                </a:schemeClr>
              </a:solidFill>
            </a:endParaRPr>
          </a:p>
        </p:txBody>
      </p:sp>
      <p:sp>
        <p:nvSpPr>
          <p:cNvPr id="10243" name="Zástupný symbol pro obsah 2"/>
          <p:cNvSpPr>
            <a:spLocks noGrp="1"/>
          </p:cNvSpPr>
          <p:nvPr>
            <p:ph idx="1"/>
          </p:nvPr>
        </p:nvSpPr>
        <p:spPr>
          <a:xfrm>
            <a:off x="648494" y="1628799"/>
            <a:ext cx="7847012" cy="4023873"/>
          </a:xfrm>
        </p:spPr>
        <p:txBody>
          <a:bodyPr/>
          <a:lstStyle/>
          <a:p>
            <a:pPr>
              <a:buClr>
                <a:schemeClr val="tx1"/>
              </a:buClr>
              <a:buFont typeface="Arial" pitchFamily="34" charset="0"/>
              <a:buChar char="•"/>
            </a:pPr>
            <a:r>
              <a:rPr lang="cs-CZ" sz="2000" dirty="0" err="1" smtClean="0"/>
              <a:t>Coin</a:t>
            </a:r>
            <a:r>
              <a:rPr lang="cs-CZ" sz="2000" dirty="0" smtClean="0"/>
              <a:t> </a:t>
            </a:r>
            <a:r>
              <a:rPr lang="cs-CZ" sz="2000" dirty="0" err="1" smtClean="0"/>
              <a:t>flipp</a:t>
            </a:r>
            <a:r>
              <a:rPr lang="cs-CZ" sz="2000" dirty="0" smtClean="0"/>
              <a:t> – 2 </a:t>
            </a:r>
            <a:r>
              <a:rPr lang="cs-CZ" sz="2000" dirty="0" err="1" smtClean="0"/>
              <a:t>outcomes</a:t>
            </a:r>
            <a:r>
              <a:rPr lang="cs-CZ" sz="2000" dirty="0" smtClean="0"/>
              <a:t> (</a:t>
            </a:r>
            <a:r>
              <a:rPr lang="cs-CZ" sz="2000" dirty="0" err="1" smtClean="0"/>
              <a:t>head</a:t>
            </a:r>
            <a:r>
              <a:rPr lang="cs-CZ" sz="2000" dirty="0" smtClean="0"/>
              <a:t> </a:t>
            </a:r>
            <a:r>
              <a:rPr lang="cs-CZ" sz="2000" dirty="0" err="1" smtClean="0"/>
              <a:t>or</a:t>
            </a:r>
            <a:r>
              <a:rPr lang="cs-CZ" sz="2000" dirty="0" smtClean="0"/>
              <a:t> </a:t>
            </a:r>
            <a:r>
              <a:rPr lang="cs-CZ" sz="2000" dirty="0" err="1" smtClean="0"/>
              <a:t>tails</a:t>
            </a:r>
            <a:r>
              <a:rPr lang="cs-CZ" sz="2000" dirty="0" smtClean="0"/>
              <a:t>) </a:t>
            </a:r>
          </a:p>
          <a:p>
            <a:pPr marL="457200" indent="-457200">
              <a:buAutoNum type="arabicPeriod"/>
            </a:pPr>
            <a:endParaRPr lang="cs-CZ" sz="2000" dirty="0" smtClean="0"/>
          </a:p>
        </p:txBody>
      </p:sp>
      <p:cxnSp>
        <p:nvCxnSpPr>
          <p:cNvPr id="5" name="Přímá spojnice 4"/>
          <p:cNvCxnSpPr/>
          <p:nvPr/>
        </p:nvCxnSpPr>
        <p:spPr bwMode="auto">
          <a:xfrm>
            <a:off x="755576" y="141277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7284" name="Picture 4" descr="http://www.e-item.cz/clanek_obrazek/2751/3343_nah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237" y="1667089"/>
            <a:ext cx="1819275"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043608" y="2486179"/>
            <a:ext cx="1224136" cy="400110"/>
          </a:xfrm>
          <a:prstGeom prst="rect">
            <a:avLst/>
          </a:prstGeom>
          <a:noFill/>
          <a:ln>
            <a:solidFill>
              <a:schemeClr val="tx1"/>
            </a:solidFill>
          </a:ln>
        </p:spPr>
        <p:txBody>
          <a:bodyPr wrap="square" rtlCol="0">
            <a:spAutoFit/>
          </a:bodyPr>
          <a:lstStyle/>
          <a:p>
            <a:pPr algn="ctr"/>
            <a:r>
              <a:rPr lang="cs-CZ" sz="2000" dirty="0" err="1" smtClean="0"/>
              <a:t>Flipp</a:t>
            </a:r>
            <a:r>
              <a:rPr lang="cs-CZ" sz="2000" dirty="0" smtClean="0"/>
              <a:t> 1</a:t>
            </a:r>
            <a:endParaRPr lang="cs-CZ" sz="2000" dirty="0"/>
          </a:p>
        </p:txBody>
      </p:sp>
      <p:sp>
        <p:nvSpPr>
          <p:cNvPr id="11" name="TextovéPole 10"/>
          <p:cNvSpPr txBox="1"/>
          <p:nvPr/>
        </p:nvSpPr>
        <p:spPr>
          <a:xfrm>
            <a:off x="2339752" y="2492942"/>
            <a:ext cx="1224136" cy="400110"/>
          </a:xfrm>
          <a:prstGeom prst="rect">
            <a:avLst/>
          </a:prstGeom>
          <a:noFill/>
          <a:ln>
            <a:solidFill>
              <a:schemeClr val="tx1"/>
            </a:solidFill>
          </a:ln>
        </p:spPr>
        <p:txBody>
          <a:bodyPr wrap="square" rtlCol="0">
            <a:spAutoFit/>
          </a:bodyPr>
          <a:lstStyle/>
          <a:p>
            <a:pPr algn="ctr"/>
            <a:r>
              <a:rPr lang="cs-CZ" sz="2000" dirty="0" err="1" smtClean="0"/>
              <a:t>Flipp</a:t>
            </a:r>
            <a:r>
              <a:rPr lang="cs-CZ" sz="2000" dirty="0" smtClean="0"/>
              <a:t> 2</a:t>
            </a:r>
            <a:endParaRPr lang="cs-CZ" sz="2000" dirty="0"/>
          </a:p>
        </p:txBody>
      </p:sp>
      <p:sp>
        <p:nvSpPr>
          <p:cNvPr id="12" name="TextovéPole 11"/>
          <p:cNvSpPr txBox="1"/>
          <p:nvPr/>
        </p:nvSpPr>
        <p:spPr>
          <a:xfrm>
            <a:off x="3646981" y="2490767"/>
            <a:ext cx="1224136" cy="400110"/>
          </a:xfrm>
          <a:prstGeom prst="rect">
            <a:avLst/>
          </a:prstGeom>
          <a:noFill/>
          <a:ln>
            <a:solidFill>
              <a:schemeClr val="tx1"/>
            </a:solidFill>
          </a:ln>
        </p:spPr>
        <p:txBody>
          <a:bodyPr wrap="square" rtlCol="0">
            <a:spAutoFit/>
          </a:bodyPr>
          <a:lstStyle/>
          <a:p>
            <a:pPr algn="ctr"/>
            <a:r>
              <a:rPr lang="cs-CZ" sz="2000" dirty="0" err="1" smtClean="0"/>
              <a:t>Flipp</a:t>
            </a:r>
            <a:r>
              <a:rPr lang="cs-CZ" sz="2000" dirty="0" smtClean="0"/>
              <a:t> 3</a:t>
            </a:r>
            <a:endParaRPr lang="cs-CZ" sz="2000" dirty="0"/>
          </a:p>
        </p:txBody>
      </p:sp>
      <p:sp>
        <p:nvSpPr>
          <p:cNvPr id="13" name="TextovéPole 12"/>
          <p:cNvSpPr txBox="1"/>
          <p:nvPr/>
        </p:nvSpPr>
        <p:spPr>
          <a:xfrm>
            <a:off x="4932040" y="2490767"/>
            <a:ext cx="1224136" cy="400110"/>
          </a:xfrm>
          <a:prstGeom prst="rect">
            <a:avLst/>
          </a:prstGeom>
          <a:noFill/>
          <a:ln>
            <a:solidFill>
              <a:schemeClr val="tx1"/>
            </a:solidFill>
          </a:ln>
        </p:spPr>
        <p:txBody>
          <a:bodyPr wrap="square" rtlCol="0">
            <a:spAutoFit/>
          </a:bodyPr>
          <a:lstStyle/>
          <a:p>
            <a:pPr algn="ctr"/>
            <a:r>
              <a:rPr lang="cs-CZ" sz="2000" dirty="0" err="1" smtClean="0"/>
              <a:t>Flipp</a:t>
            </a:r>
            <a:r>
              <a:rPr lang="cs-CZ" sz="2000" dirty="0" smtClean="0"/>
              <a:t> 4</a:t>
            </a:r>
            <a:endParaRPr lang="cs-CZ" sz="2000" dirty="0"/>
          </a:p>
        </p:txBody>
      </p:sp>
      <p:cxnSp>
        <p:nvCxnSpPr>
          <p:cNvPr id="10" name="Přímá spojnice se šipkou 9"/>
          <p:cNvCxnSpPr/>
          <p:nvPr/>
        </p:nvCxnSpPr>
        <p:spPr bwMode="auto">
          <a:xfrm flipV="1">
            <a:off x="1655676" y="305579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V="1">
            <a:off x="2931096" y="305579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4250851" y="3002876"/>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se šipkou 17"/>
          <p:cNvCxnSpPr/>
          <p:nvPr/>
        </p:nvCxnSpPr>
        <p:spPr bwMode="auto">
          <a:xfrm flipV="1">
            <a:off x="5535910" y="3002876"/>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p:cNvSpPr txBox="1"/>
          <p:nvPr/>
        </p:nvSpPr>
        <p:spPr>
          <a:xfrm>
            <a:off x="1403648" y="3731060"/>
            <a:ext cx="504056" cy="400110"/>
          </a:xfrm>
          <a:prstGeom prst="rect">
            <a:avLst/>
          </a:prstGeom>
          <a:noFill/>
        </p:spPr>
        <p:txBody>
          <a:bodyPr wrap="square" rtlCol="0">
            <a:spAutoFit/>
          </a:bodyPr>
          <a:lstStyle/>
          <a:p>
            <a:pPr algn="ctr"/>
            <a:r>
              <a:rPr lang="cs-CZ" sz="2000" dirty="0" smtClean="0"/>
              <a:t>2</a:t>
            </a:r>
            <a:endParaRPr lang="cs-CZ" sz="2000" dirty="0"/>
          </a:p>
        </p:txBody>
      </p:sp>
      <p:sp>
        <p:nvSpPr>
          <p:cNvPr id="20" name="TextovéPole 19"/>
          <p:cNvSpPr txBox="1"/>
          <p:nvPr/>
        </p:nvSpPr>
        <p:spPr>
          <a:xfrm>
            <a:off x="2679068" y="3763169"/>
            <a:ext cx="504056" cy="400110"/>
          </a:xfrm>
          <a:prstGeom prst="rect">
            <a:avLst/>
          </a:prstGeom>
          <a:noFill/>
        </p:spPr>
        <p:txBody>
          <a:bodyPr wrap="square" rtlCol="0">
            <a:spAutoFit/>
          </a:bodyPr>
          <a:lstStyle/>
          <a:p>
            <a:pPr algn="ctr"/>
            <a:r>
              <a:rPr lang="cs-CZ" sz="2000" dirty="0" smtClean="0"/>
              <a:t>2</a:t>
            </a:r>
            <a:endParaRPr lang="cs-CZ" sz="2000" dirty="0"/>
          </a:p>
        </p:txBody>
      </p:sp>
      <p:sp>
        <p:nvSpPr>
          <p:cNvPr id="21" name="TextovéPole 20"/>
          <p:cNvSpPr txBox="1"/>
          <p:nvPr/>
        </p:nvSpPr>
        <p:spPr>
          <a:xfrm>
            <a:off x="3998823" y="3795278"/>
            <a:ext cx="504056" cy="400110"/>
          </a:xfrm>
          <a:prstGeom prst="rect">
            <a:avLst/>
          </a:prstGeom>
          <a:noFill/>
        </p:spPr>
        <p:txBody>
          <a:bodyPr wrap="square" rtlCol="0">
            <a:spAutoFit/>
          </a:bodyPr>
          <a:lstStyle/>
          <a:p>
            <a:pPr algn="ctr"/>
            <a:r>
              <a:rPr lang="cs-CZ" sz="2000" dirty="0" smtClean="0"/>
              <a:t>2</a:t>
            </a:r>
            <a:endParaRPr lang="cs-CZ" sz="2000" dirty="0"/>
          </a:p>
        </p:txBody>
      </p:sp>
      <p:sp>
        <p:nvSpPr>
          <p:cNvPr id="22" name="TextovéPole 21"/>
          <p:cNvSpPr txBox="1"/>
          <p:nvPr/>
        </p:nvSpPr>
        <p:spPr>
          <a:xfrm>
            <a:off x="5283882" y="3795278"/>
            <a:ext cx="504056" cy="400110"/>
          </a:xfrm>
          <a:prstGeom prst="rect">
            <a:avLst/>
          </a:prstGeom>
          <a:noFill/>
        </p:spPr>
        <p:txBody>
          <a:bodyPr wrap="square" rtlCol="0">
            <a:spAutoFit/>
          </a:bodyPr>
          <a:lstStyle/>
          <a:p>
            <a:pPr algn="ctr"/>
            <a:r>
              <a:rPr lang="cs-CZ" sz="2000" dirty="0" smtClean="0"/>
              <a:t>2</a:t>
            </a:r>
            <a:endParaRPr lang="cs-CZ" sz="2000" dirty="0"/>
          </a:p>
        </p:txBody>
      </p:sp>
      <mc:AlternateContent xmlns:mc="http://schemas.openxmlformats.org/markup-compatibility/2006" xmlns:a14="http://schemas.microsoft.com/office/drawing/2010/main">
        <mc:Choice Requires="a14">
          <p:sp>
            <p:nvSpPr>
              <p:cNvPr id="23" name="TextovéPole 22"/>
              <p:cNvSpPr txBox="1"/>
              <p:nvPr/>
            </p:nvSpPr>
            <p:spPr>
              <a:xfrm>
                <a:off x="2015716" y="3731060"/>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2015716" y="3731060"/>
                <a:ext cx="504056"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3394953" y="3763169"/>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3394953" y="3763169"/>
                <a:ext cx="504056"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4680012" y="3795278"/>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4680012" y="3795278"/>
                <a:ext cx="504056"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2141730" y="4797152"/>
                <a:ext cx="28443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a:rPr>
                        <m:t>=</m:t>
                      </m:r>
                      <m:r>
                        <a:rPr lang="cs-CZ" b="1" i="1" smtClean="0">
                          <a:latin typeface="Cambria Math"/>
                        </a:rPr>
                        <m:t>𝟏𝟔</m:t>
                      </m:r>
                    </m:oMath>
                  </m:oMathPara>
                </a14:m>
                <a:endParaRPr lang="cs-CZ"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2141730" y="4797152"/>
                <a:ext cx="2844316" cy="461665"/>
              </a:xfrm>
              <a:prstGeom prst="rect">
                <a:avLst/>
              </a:prstGeom>
              <a:blipFill rotWithShape="1">
                <a:blip r:embed="rId6"/>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90536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p:bldP spid="20" grpId="0"/>
      <p:bldP spid="21" grpId="0"/>
      <p:bldP spid="22" grpId="0"/>
      <p:bldP spid="23" grpId="0"/>
      <p:bldP spid="24" grpId="0"/>
      <p:bldP spid="25"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457200" indent="-457200" algn="l">
              <a:buFont typeface="+mj-lt"/>
              <a:buAutoNum type="arabicPeriod" startAt="2"/>
            </a:pPr>
            <a:r>
              <a:rPr lang="en-US" sz="2400" dirty="0" smtClean="0">
                <a:solidFill>
                  <a:schemeClr val="accent3">
                    <a:lumMod val="50000"/>
                  </a:schemeClr>
                </a:solidFill>
              </a:rPr>
              <a:t>A business man has 4 dress shirts and 7 ties. How many different shirt/tie outfits can he create?</a:t>
            </a:r>
            <a:endParaRPr lang="cs-CZ" sz="2400" dirty="0" smtClean="0">
              <a:solidFill>
                <a:schemeClr val="accent3">
                  <a:lumMod val="50000"/>
                </a:schemeClr>
              </a:solidFill>
            </a:endParaRPr>
          </a:p>
        </p:txBody>
      </p:sp>
      <p:cxnSp>
        <p:nvCxnSpPr>
          <p:cNvPr id="5" name="Přímá spojnice 4"/>
          <p:cNvCxnSpPr/>
          <p:nvPr/>
        </p:nvCxnSpPr>
        <p:spPr bwMode="auto">
          <a:xfrm>
            <a:off x="755576" y="141277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TextovéPole 10"/>
          <p:cNvSpPr txBox="1"/>
          <p:nvPr/>
        </p:nvSpPr>
        <p:spPr>
          <a:xfrm>
            <a:off x="992489" y="2128136"/>
            <a:ext cx="1584176" cy="400110"/>
          </a:xfrm>
          <a:prstGeom prst="rect">
            <a:avLst/>
          </a:prstGeom>
          <a:noFill/>
          <a:ln>
            <a:solidFill>
              <a:schemeClr val="tx1"/>
            </a:solidFill>
          </a:ln>
        </p:spPr>
        <p:txBody>
          <a:bodyPr wrap="square" rtlCol="0">
            <a:spAutoFit/>
          </a:bodyPr>
          <a:lstStyle/>
          <a:p>
            <a:pPr algn="ctr"/>
            <a:r>
              <a:rPr lang="cs-CZ" sz="2000" dirty="0" err="1" smtClean="0"/>
              <a:t>Dress</a:t>
            </a:r>
            <a:r>
              <a:rPr lang="cs-CZ" sz="2000" dirty="0" smtClean="0"/>
              <a:t> </a:t>
            </a:r>
            <a:r>
              <a:rPr lang="cs-CZ" sz="2000" dirty="0" err="1" smtClean="0"/>
              <a:t>shirts</a:t>
            </a:r>
            <a:endParaRPr lang="cs-CZ" sz="2000" dirty="0"/>
          </a:p>
        </p:txBody>
      </p:sp>
      <p:sp>
        <p:nvSpPr>
          <p:cNvPr id="12" name="TextovéPole 11"/>
          <p:cNvSpPr txBox="1"/>
          <p:nvPr/>
        </p:nvSpPr>
        <p:spPr>
          <a:xfrm>
            <a:off x="2903588" y="2128136"/>
            <a:ext cx="1224136" cy="400110"/>
          </a:xfrm>
          <a:prstGeom prst="rect">
            <a:avLst/>
          </a:prstGeom>
          <a:noFill/>
          <a:ln>
            <a:solidFill>
              <a:schemeClr val="tx1"/>
            </a:solidFill>
          </a:ln>
        </p:spPr>
        <p:txBody>
          <a:bodyPr wrap="square" rtlCol="0">
            <a:spAutoFit/>
          </a:bodyPr>
          <a:lstStyle/>
          <a:p>
            <a:pPr algn="ctr"/>
            <a:r>
              <a:rPr lang="cs-CZ" sz="2000" dirty="0" err="1" smtClean="0"/>
              <a:t>Ties</a:t>
            </a:r>
            <a:endParaRPr lang="cs-CZ" sz="2000" dirty="0"/>
          </a:p>
        </p:txBody>
      </p:sp>
      <p:cxnSp>
        <p:nvCxnSpPr>
          <p:cNvPr id="16" name="Přímá spojnice se šipkou 15"/>
          <p:cNvCxnSpPr/>
          <p:nvPr/>
        </p:nvCxnSpPr>
        <p:spPr bwMode="auto">
          <a:xfrm flipV="1">
            <a:off x="1784577" y="2671742"/>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3515656" y="2671742"/>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ovéPole 19"/>
          <p:cNvSpPr txBox="1"/>
          <p:nvPr/>
        </p:nvSpPr>
        <p:spPr>
          <a:xfrm>
            <a:off x="1532549" y="3355894"/>
            <a:ext cx="504056" cy="400110"/>
          </a:xfrm>
          <a:prstGeom prst="rect">
            <a:avLst/>
          </a:prstGeom>
          <a:noFill/>
        </p:spPr>
        <p:txBody>
          <a:bodyPr wrap="square" rtlCol="0">
            <a:spAutoFit/>
          </a:bodyPr>
          <a:lstStyle/>
          <a:p>
            <a:pPr algn="ctr"/>
            <a:r>
              <a:rPr lang="cs-CZ" sz="2000" dirty="0" smtClean="0"/>
              <a:t>4</a:t>
            </a:r>
            <a:endParaRPr lang="cs-CZ" sz="2000" dirty="0"/>
          </a:p>
        </p:txBody>
      </p:sp>
      <p:sp>
        <p:nvSpPr>
          <p:cNvPr id="21" name="TextovéPole 20"/>
          <p:cNvSpPr txBox="1"/>
          <p:nvPr/>
        </p:nvSpPr>
        <p:spPr>
          <a:xfrm>
            <a:off x="3263628" y="3395168"/>
            <a:ext cx="504056" cy="400110"/>
          </a:xfrm>
          <a:prstGeom prst="rect">
            <a:avLst/>
          </a:prstGeom>
          <a:noFill/>
        </p:spPr>
        <p:txBody>
          <a:bodyPr wrap="square" rtlCol="0">
            <a:spAutoFit/>
          </a:bodyPr>
          <a:lstStyle/>
          <a:p>
            <a:pPr algn="ctr"/>
            <a:r>
              <a:rPr lang="cs-CZ" sz="2000" dirty="0" smtClean="0"/>
              <a:t>7</a:t>
            </a:r>
            <a:endParaRPr lang="cs-CZ" sz="2000" dirty="0"/>
          </a:p>
        </p:txBody>
      </p:sp>
      <mc:AlternateContent xmlns:mc="http://schemas.openxmlformats.org/markup-compatibility/2006" xmlns:a14="http://schemas.microsoft.com/office/drawing/2010/main">
        <mc:Choice Requires="a14">
          <p:sp>
            <p:nvSpPr>
              <p:cNvPr id="24" name="TextovéPole 23"/>
              <p:cNvSpPr txBox="1"/>
              <p:nvPr/>
            </p:nvSpPr>
            <p:spPr>
              <a:xfrm>
                <a:off x="2324637" y="3395168"/>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2324637" y="3395168"/>
                <a:ext cx="504056"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1154507" y="3964555"/>
                <a:ext cx="28443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a:rPr>
                        <m:t>=</m:t>
                      </m:r>
                      <m:r>
                        <a:rPr lang="cs-CZ" b="1" i="1" smtClean="0">
                          <a:latin typeface="Cambria Math"/>
                        </a:rPr>
                        <m:t>𝟐𝟖</m:t>
                      </m:r>
                    </m:oMath>
                  </m:oMathPara>
                </a14:m>
                <a:endParaRPr lang="cs-CZ"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1154507" y="3964555"/>
                <a:ext cx="2844316" cy="461665"/>
              </a:xfrm>
              <a:prstGeom prst="rect">
                <a:avLst/>
              </a:prstGeom>
              <a:blipFill rotWithShape="1">
                <a:blip r:embed="rId3"/>
                <a:stretch>
                  <a:fillRect/>
                </a:stretch>
              </a:blipFill>
            </p:spPr>
            <p:txBody>
              <a:bodyPr/>
              <a:lstStyle/>
              <a:p>
                <a:r>
                  <a:rPr lang="cs-CZ">
                    <a:noFill/>
                  </a:rPr>
                  <a:t> </a:t>
                </a:r>
              </a:p>
            </p:txBody>
          </p:sp>
        </mc:Fallback>
      </mc:AlternateContent>
      <p:pic>
        <p:nvPicPr>
          <p:cNvPr id="119810" name="Picture 2" descr="https://encrypted-tbn1.gstatic.com/images?q=tbn:ANd9GcQ8iyTsmSJsOTTfrUTzq-NrlY0CKbj9H2pGHmzFKvtQMATgA4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050" y="1652153"/>
            <a:ext cx="2543235" cy="254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p:bldP spid="21" grpId="0"/>
      <p:bldP spid="2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457200" indent="-457200" algn="l">
              <a:buFont typeface="+mj-lt"/>
              <a:buAutoNum type="arabicPeriod" startAt="3"/>
            </a:pPr>
            <a:r>
              <a:rPr lang="en-US" sz="2400" dirty="0" smtClean="0">
                <a:solidFill>
                  <a:schemeClr val="accent3">
                    <a:lumMod val="50000"/>
                  </a:schemeClr>
                </a:solidFill>
              </a:rPr>
              <a:t>How many different ways can we chose from 4 colors and paint 3 rooms?</a:t>
            </a:r>
            <a:endParaRPr kumimoji="0" lang="en-US" sz="2400" dirty="0" smtClean="0">
              <a:solidFill>
                <a:schemeClr val="accent3">
                  <a:lumMod val="50000"/>
                </a:schemeClr>
              </a:solidFill>
              <a:latin typeface="Times"/>
            </a:endParaRPr>
          </a:p>
        </p:txBody>
      </p:sp>
      <p:cxnSp>
        <p:nvCxnSpPr>
          <p:cNvPr id="5" name="Přímá spojnice 4"/>
          <p:cNvCxnSpPr/>
          <p:nvPr/>
        </p:nvCxnSpPr>
        <p:spPr bwMode="auto">
          <a:xfrm>
            <a:off x="755576" y="141277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p:cNvSpPr txBox="1"/>
          <p:nvPr/>
        </p:nvSpPr>
        <p:spPr>
          <a:xfrm>
            <a:off x="1043608" y="2486179"/>
            <a:ext cx="1224136" cy="400110"/>
          </a:xfrm>
          <a:prstGeom prst="rect">
            <a:avLst/>
          </a:prstGeom>
          <a:noFill/>
          <a:ln>
            <a:solidFill>
              <a:schemeClr val="tx1"/>
            </a:solidFill>
          </a:ln>
        </p:spPr>
        <p:txBody>
          <a:bodyPr wrap="square" rtlCol="0">
            <a:spAutoFit/>
          </a:bodyPr>
          <a:lstStyle/>
          <a:p>
            <a:pPr algn="ctr"/>
            <a:r>
              <a:rPr lang="cs-CZ" sz="2000" dirty="0" err="1" smtClean="0"/>
              <a:t>Room</a:t>
            </a:r>
            <a:r>
              <a:rPr lang="cs-CZ" sz="2000" dirty="0" smtClean="0"/>
              <a:t> 1</a:t>
            </a:r>
            <a:endParaRPr lang="cs-CZ" sz="2000" dirty="0"/>
          </a:p>
        </p:txBody>
      </p:sp>
      <p:sp>
        <p:nvSpPr>
          <p:cNvPr id="11" name="TextovéPole 10"/>
          <p:cNvSpPr txBox="1"/>
          <p:nvPr/>
        </p:nvSpPr>
        <p:spPr>
          <a:xfrm>
            <a:off x="2339752" y="2492942"/>
            <a:ext cx="1224136" cy="400110"/>
          </a:xfrm>
          <a:prstGeom prst="rect">
            <a:avLst/>
          </a:prstGeom>
          <a:noFill/>
          <a:ln>
            <a:solidFill>
              <a:schemeClr val="tx1"/>
            </a:solidFill>
          </a:ln>
        </p:spPr>
        <p:txBody>
          <a:bodyPr wrap="square" rtlCol="0">
            <a:spAutoFit/>
          </a:bodyPr>
          <a:lstStyle/>
          <a:p>
            <a:pPr algn="ctr"/>
            <a:r>
              <a:rPr lang="cs-CZ" sz="2000" dirty="0" err="1" smtClean="0"/>
              <a:t>Room</a:t>
            </a:r>
            <a:r>
              <a:rPr lang="cs-CZ" sz="2000" dirty="0" smtClean="0"/>
              <a:t> 2</a:t>
            </a:r>
            <a:endParaRPr lang="cs-CZ" sz="2000" dirty="0"/>
          </a:p>
        </p:txBody>
      </p:sp>
      <p:sp>
        <p:nvSpPr>
          <p:cNvPr id="12" name="TextovéPole 11"/>
          <p:cNvSpPr txBox="1"/>
          <p:nvPr/>
        </p:nvSpPr>
        <p:spPr>
          <a:xfrm>
            <a:off x="3646981" y="2490767"/>
            <a:ext cx="1224136" cy="400110"/>
          </a:xfrm>
          <a:prstGeom prst="rect">
            <a:avLst/>
          </a:prstGeom>
          <a:noFill/>
          <a:ln>
            <a:solidFill>
              <a:schemeClr val="tx1"/>
            </a:solidFill>
          </a:ln>
        </p:spPr>
        <p:txBody>
          <a:bodyPr wrap="square" rtlCol="0">
            <a:spAutoFit/>
          </a:bodyPr>
          <a:lstStyle/>
          <a:p>
            <a:pPr algn="ctr"/>
            <a:r>
              <a:rPr lang="cs-CZ" sz="2000" dirty="0" err="1" smtClean="0"/>
              <a:t>Room</a:t>
            </a:r>
            <a:r>
              <a:rPr lang="cs-CZ" sz="2000" dirty="0" smtClean="0"/>
              <a:t> 3</a:t>
            </a:r>
            <a:endParaRPr lang="cs-CZ" sz="2000" dirty="0"/>
          </a:p>
        </p:txBody>
      </p:sp>
      <p:cxnSp>
        <p:nvCxnSpPr>
          <p:cNvPr id="10" name="Přímá spojnice se šipkou 9"/>
          <p:cNvCxnSpPr/>
          <p:nvPr/>
        </p:nvCxnSpPr>
        <p:spPr bwMode="auto">
          <a:xfrm flipV="1">
            <a:off x="1655676" y="305579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V="1">
            <a:off x="2931096" y="305579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4250851" y="3002876"/>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p:cNvSpPr txBox="1"/>
          <p:nvPr/>
        </p:nvSpPr>
        <p:spPr>
          <a:xfrm>
            <a:off x="1403648" y="3731060"/>
            <a:ext cx="504056" cy="400110"/>
          </a:xfrm>
          <a:prstGeom prst="rect">
            <a:avLst/>
          </a:prstGeom>
          <a:noFill/>
        </p:spPr>
        <p:txBody>
          <a:bodyPr wrap="square" rtlCol="0">
            <a:spAutoFit/>
          </a:bodyPr>
          <a:lstStyle/>
          <a:p>
            <a:pPr algn="ctr"/>
            <a:r>
              <a:rPr lang="cs-CZ" sz="2000" dirty="0" smtClean="0"/>
              <a:t>4</a:t>
            </a:r>
            <a:endParaRPr lang="cs-CZ" sz="2000" dirty="0"/>
          </a:p>
        </p:txBody>
      </p:sp>
      <p:sp>
        <p:nvSpPr>
          <p:cNvPr id="20" name="TextovéPole 19"/>
          <p:cNvSpPr txBox="1"/>
          <p:nvPr/>
        </p:nvSpPr>
        <p:spPr>
          <a:xfrm>
            <a:off x="2679068" y="3763169"/>
            <a:ext cx="504056" cy="400110"/>
          </a:xfrm>
          <a:prstGeom prst="rect">
            <a:avLst/>
          </a:prstGeom>
          <a:noFill/>
        </p:spPr>
        <p:txBody>
          <a:bodyPr wrap="square" rtlCol="0">
            <a:spAutoFit/>
          </a:bodyPr>
          <a:lstStyle/>
          <a:p>
            <a:pPr algn="ctr"/>
            <a:r>
              <a:rPr lang="cs-CZ" sz="2000" dirty="0" smtClean="0"/>
              <a:t>4</a:t>
            </a:r>
            <a:endParaRPr lang="cs-CZ" sz="2000" dirty="0"/>
          </a:p>
        </p:txBody>
      </p:sp>
      <p:sp>
        <p:nvSpPr>
          <p:cNvPr id="21" name="TextovéPole 20"/>
          <p:cNvSpPr txBox="1"/>
          <p:nvPr/>
        </p:nvSpPr>
        <p:spPr>
          <a:xfrm>
            <a:off x="3998823" y="3795278"/>
            <a:ext cx="504056" cy="400110"/>
          </a:xfrm>
          <a:prstGeom prst="rect">
            <a:avLst/>
          </a:prstGeom>
          <a:noFill/>
        </p:spPr>
        <p:txBody>
          <a:bodyPr wrap="square" rtlCol="0">
            <a:spAutoFit/>
          </a:bodyPr>
          <a:lstStyle/>
          <a:p>
            <a:pPr algn="ctr"/>
            <a:r>
              <a:rPr lang="cs-CZ" sz="2000" dirty="0" smtClean="0"/>
              <a:t>4</a:t>
            </a:r>
            <a:endParaRPr lang="cs-CZ" sz="2000" dirty="0"/>
          </a:p>
        </p:txBody>
      </p:sp>
      <mc:AlternateContent xmlns:mc="http://schemas.openxmlformats.org/markup-compatibility/2006" xmlns:a14="http://schemas.microsoft.com/office/drawing/2010/main">
        <mc:Choice Requires="a14">
          <p:sp>
            <p:nvSpPr>
              <p:cNvPr id="23" name="TextovéPole 22"/>
              <p:cNvSpPr txBox="1"/>
              <p:nvPr/>
            </p:nvSpPr>
            <p:spPr>
              <a:xfrm>
                <a:off x="2015716" y="3731060"/>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2015716" y="3731060"/>
                <a:ext cx="504056"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3394953" y="3763169"/>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3394953" y="3763169"/>
                <a:ext cx="504056"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2141730" y="4797152"/>
                <a:ext cx="28443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a:rPr>
                        <m:t>=</m:t>
                      </m:r>
                      <m:r>
                        <a:rPr lang="cs-CZ" b="1" i="1" smtClean="0">
                          <a:latin typeface="Cambria Math"/>
                        </a:rPr>
                        <m:t>𝟔𝟒</m:t>
                      </m:r>
                    </m:oMath>
                  </m:oMathPara>
                </a14:m>
                <a:endParaRPr lang="cs-CZ"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2141730" y="4797152"/>
                <a:ext cx="2844316" cy="461665"/>
              </a:xfrm>
              <a:prstGeom prst="rect">
                <a:avLst/>
              </a:prstGeom>
              <a:blipFill rotWithShape="1">
                <a:blip r:embed="rId4"/>
                <a:stretch>
                  <a:fillRect/>
                </a:stretch>
              </a:blipFill>
            </p:spPr>
            <p:txBody>
              <a:bodyPr/>
              <a:lstStyle/>
              <a:p>
                <a:r>
                  <a:rPr lang="cs-CZ">
                    <a:noFill/>
                  </a:rPr>
                  <a:t> </a:t>
                </a:r>
              </a:p>
            </p:txBody>
          </p:sp>
        </mc:Fallback>
      </mc:AlternateContent>
      <p:pic>
        <p:nvPicPr>
          <p:cNvPr id="122882" name="Picture 2" descr="http://www.dj-tjwelles.cz/_data/s_752/shop/big_sablonovaci-pasta-na-zed-75ml-zakladni-barvy.jpg"/>
          <p:cNvPicPr>
            <a:picLocks noChangeAspect="1" noChangeArrowheads="1"/>
          </p:cNvPicPr>
          <p:nvPr/>
        </p:nvPicPr>
        <p:blipFill rotWithShape="1">
          <a:blip r:embed="rId5">
            <a:extLst>
              <a:ext uri="{28A0092B-C50C-407E-A947-70E740481C1C}">
                <a14:useLocalDpi xmlns:a14="http://schemas.microsoft.com/office/drawing/2010/main" val="0"/>
              </a:ext>
            </a:extLst>
          </a:blip>
          <a:srcRect l="40907" r="21271"/>
          <a:stretch/>
        </p:blipFill>
        <p:spPr bwMode="auto">
          <a:xfrm>
            <a:off x="6306771" y="1719958"/>
            <a:ext cx="1531456" cy="1786974"/>
          </a:xfrm>
          <a:prstGeom prst="rect">
            <a:avLst/>
          </a:prstGeom>
          <a:noFill/>
          <a:extLst>
            <a:ext uri="{909E8E84-426E-40DD-AFC4-6F175D3DCCD1}">
              <a14:hiddenFill xmlns:a14="http://schemas.microsoft.com/office/drawing/2010/main">
                <a:solidFill>
                  <a:srgbClr val="FFFFFF"/>
                </a:solidFill>
              </a14:hiddenFill>
            </a:ext>
          </a:extLst>
        </p:spPr>
      </p:pic>
      <p:pic>
        <p:nvPicPr>
          <p:cNvPr id="122884" name="Picture 4" descr="http://www.samolepkynazed.cz/user/shop/orig/54%281%2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3931115"/>
            <a:ext cx="2984774" cy="226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p:bldP spid="20" grpId="0"/>
      <p:bldP spid="21" grpId="0"/>
      <p:bldP spid="23" grpId="0"/>
      <p:bldP spid="2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457200" indent="-457200" algn="l">
              <a:buFont typeface="+mj-lt"/>
              <a:buAutoNum type="arabicPeriod" startAt="4"/>
            </a:pPr>
            <a:r>
              <a:rPr kumimoji="0" lang="en-US" sz="2400" dirty="0" smtClean="0">
                <a:solidFill>
                  <a:schemeClr val="accent3">
                    <a:lumMod val="50000"/>
                  </a:schemeClr>
                </a:solidFill>
                <a:latin typeface="Times"/>
              </a:rPr>
              <a:t>How many different ways can we chose from 4 colors and paint 3 rooms, if no room is to be the same color?</a:t>
            </a:r>
          </a:p>
        </p:txBody>
      </p:sp>
      <p:cxnSp>
        <p:nvCxnSpPr>
          <p:cNvPr id="5" name="Přímá spojnice 4"/>
          <p:cNvCxnSpPr/>
          <p:nvPr/>
        </p:nvCxnSpPr>
        <p:spPr bwMode="auto">
          <a:xfrm>
            <a:off x="755576" y="141277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p:cNvSpPr txBox="1"/>
          <p:nvPr/>
        </p:nvSpPr>
        <p:spPr>
          <a:xfrm>
            <a:off x="1043608" y="2486179"/>
            <a:ext cx="1224136" cy="400110"/>
          </a:xfrm>
          <a:prstGeom prst="rect">
            <a:avLst/>
          </a:prstGeom>
          <a:noFill/>
          <a:ln>
            <a:solidFill>
              <a:schemeClr val="tx1"/>
            </a:solidFill>
          </a:ln>
        </p:spPr>
        <p:txBody>
          <a:bodyPr wrap="square" rtlCol="0">
            <a:spAutoFit/>
          </a:bodyPr>
          <a:lstStyle/>
          <a:p>
            <a:pPr algn="ctr"/>
            <a:r>
              <a:rPr lang="cs-CZ" sz="2000" dirty="0" err="1" smtClean="0"/>
              <a:t>Room</a:t>
            </a:r>
            <a:r>
              <a:rPr lang="cs-CZ" sz="2000" dirty="0" smtClean="0"/>
              <a:t> 1</a:t>
            </a:r>
            <a:endParaRPr lang="cs-CZ" sz="2000" dirty="0"/>
          </a:p>
        </p:txBody>
      </p:sp>
      <p:sp>
        <p:nvSpPr>
          <p:cNvPr id="11" name="TextovéPole 10"/>
          <p:cNvSpPr txBox="1"/>
          <p:nvPr/>
        </p:nvSpPr>
        <p:spPr>
          <a:xfrm>
            <a:off x="2339752" y="2492942"/>
            <a:ext cx="1224136" cy="400110"/>
          </a:xfrm>
          <a:prstGeom prst="rect">
            <a:avLst/>
          </a:prstGeom>
          <a:noFill/>
          <a:ln>
            <a:solidFill>
              <a:schemeClr val="tx1"/>
            </a:solidFill>
          </a:ln>
        </p:spPr>
        <p:txBody>
          <a:bodyPr wrap="square" rtlCol="0">
            <a:spAutoFit/>
          </a:bodyPr>
          <a:lstStyle/>
          <a:p>
            <a:pPr algn="ctr"/>
            <a:r>
              <a:rPr lang="cs-CZ" sz="2000" dirty="0" err="1" smtClean="0"/>
              <a:t>Room</a:t>
            </a:r>
            <a:r>
              <a:rPr lang="cs-CZ" sz="2000" dirty="0" smtClean="0"/>
              <a:t> 2</a:t>
            </a:r>
            <a:endParaRPr lang="cs-CZ" sz="2000" dirty="0"/>
          </a:p>
        </p:txBody>
      </p:sp>
      <p:sp>
        <p:nvSpPr>
          <p:cNvPr id="12" name="TextovéPole 11"/>
          <p:cNvSpPr txBox="1"/>
          <p:nvPr/>
        </p:nvSpPr>
        <p:spPr>
          <a:xfrm>
            <a:off x="3646981" y="2490767"/>
            <a:ext cx="1224136" cy="400110"/>
          </a:xfrm>
          <a:prstGeom prst="rect">
            <a:avLst/>
          </a:prstGeom>
          <a:noFill/>
          <a:ln>
            <a:solidFill>
              <a:schemeClr val="tx1"/>
            </a:solidFill>
          </a:ln>
        </p:spPr>
        <p:txBody>
          <a:bodyPr wrap="square" rtlCol="0">
            <a:spAutoFit/>
          </a:bodyPr>
          <a:lstStyle/>
          <a:p>
            <a:pPr algn="ctr"/>
            <a:r>
              <a:rPr lang="cs-CZ" sz="2000" dirty="0" err="1" smtClean="0"/>
              <a:t>Room</a:t>
            </a:r>
            <a:r>
              <a:rPr lang="cs-CZ" sz="2000" dirty="0" smtClean="0"/>
              <a:t> 3</a:t>
            </a:r>
            <a:endParaRPr lang="cs-CZ" sz="2000" dirty="0"/>
          </a:p>
        </p:txBody>
      </p:sp>
      <p:cxnSp>
        <p:nvCxnSpPr>
          <p:cNvPr id="10" name="Přímá spojnice se šipkou 9"/>
          <p:cNvCxnSpPr/>
          <p:nvPr/>
        </p:nvCxnSpPr>
        <p:spPr bwMode="auto">
          <a:xfrm flipV="1">
            <a:off x="1655676" y="305579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V="1">
            <a:off x="2931096" y="305579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4250851" y="3002876"/>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p:cNvSpPr txBox="1"/>
          <p:nvPr/>
        </p:nvSpPr>
        <p:spPr>
          <a:xfrm>
            <a:off x="1403648" y="3731060"/>
            <a:ext cx="504056" cy="400110"/>
          </a:xfrm>
          <a:prstGeom prst="rect">
            <a:avLst/>
          </a:prstGeom>
          <a:noFill/>
        </p:spPr>
        <p:txBody>
          <a:bodyPr wrap="square" rtlCol="0">
            <a:spAutoFit/>
          </a:bodyPr>
          <a:lstStyle/>
          <a:p>
            <a:pPr algn="ctr"/>
            <a:r>
              <a:rPr lang="cs-CZ" sz="2000" dirty="0" smtClean="0"/>
              <a:t>4</a:t>
            </a:r>
            <a:endParaRPr lang="cs-CZ" sz="2000" dirty="0"/>
          </a:p>
        </p:txBody>
      </p:sp>
      <p:sp>
        <p:nvSpPr>
          <p:cNvPr id="20" name="TextovéPole 19"/>
          <p:cNvSpPr txBox="1"/>
          <p:nvPr/>
        </p:nvSpPr>
        <p:spPr>
          <a:xfrm>
            <a:off x="2679068" y="3763169"/>
            <a:ext cx="504056" cy="400110"/>
          </a:xfrm>
          <a:prstGeom prst="rect">
            <a:avLst/>
          </a:prstGeom>
          <a:noFill/>
        </p:spPr>
        <p:txBody>
          <a:bodyPr wrap="square" rtlCol="0">
            <a:spAutoFit/>
          </a:bodyPr>
          <a:lstStyle/>
          <a:p>
            <a:pPr algn="ctr"/>
            <a:r>
              <a:rPr lang="cs-CZ" sz="2000" dirty="0" smtClean="0"/>
              <a:t>3</a:t>
            </a:r>
            <a:endParaRPr lang="cs-CZ" sz="2000" dirty="0"/>
          </a:p>
        </p:txBody>
      </p:sp>
      <p:sp>
        <p:nvSpPr>
          <p:cNvPr id="21" name="TextovéPole 20"/>
          <p:cNvSpPr txBox="1"/>
          <p:nvPr/>
        </p:nvSpPr>
        <p:spPr>
          <a:xfrm>
            <a:off x="3998823" y="3795278"/>
            <a:ext cx="504056" cy="400110"/>
          </a:xfrm>
          <a:prstGeom prst="rect">
            <a:avLst/>
          </a:prstGeom>
          <a:noFill/>
        </p:spPr>
        <p:txBody>
          <a:bodyPr wrap="square" rtlCol="0">
            <a:spAutoFit/>
          </a:bodyPr>
          <a:lstStyle/>
          <a:p>
            <a:pPr algn="ctr"/>
            <a:r>
              <a:rPr lang="cs-CZ" sz="2000" dirty="0" smtClean="0"/>
              <a:t>2</a:t>
            </a:r>
            <a:endParaRPr lang="cs-CZ" sz="2000" dirty="0"/>
          </a:p>
        </p:txBody>
      </p:sp>
      <mc:AlternateContent xmlns:mc="http://schemas.openxmlformats.org/markup-compatibility/2006" xmlns:a14="http://schemas.microsoft.com/office/drawing/2010/main">
        <mc:Choice Requires="a14">
          <p:sp>
            <p:nvSpPr>
              <p:cNvPr id="23" name="TextovéPole 22"/>
              <p:cNvSpPr txBox="1"/>
              <p:nvPr/>
            </p:nvSpPr>
            <p:spPr>
              <a:xfrm>
                <a:off x="2015716" y="3731060"/>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2015716" y="3731060"/>
                <a:ext cx="504056"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3394953" y="3763169"/>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3394953" y="3763169"/>
                <a:ext cx="504056"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2141730" y="4797152"/>
                <a:ext cx="28443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a:rPr>
                        <m:t>=</m:t>
                      </m:r>
                      <m:r>
                        <a:rPr lang="cs-CZ" b="1" i="1" smtClean="0">
                          <a:latin typeface="Cambria Math"/>
                        </a:rPr>
                        <m:t>𝟐𝟒</m:t>
                      </m:r>
                    </m:oMath>
                  </m:oMathPara>
                </a14:m>
                <a:endParaRPr lang="cs-CZ"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2141730" y="4797152"/>
                <a:ext cx="2844316" cy="461665"/>
              </a:xfrm>
              <a:prstGeom prst="rect">
                <a:avLst/>
              </a:prstGeom>
              <a:blipFill rotWithShape="1">
                <a:blip r:embed="rId4"/>
                <a:stretch>
                  <a:fillRect/>
                </a:stretch>
              </a:blipFill>
            </p:spPr>
            <p:txBody>
              <a:bodyPr/>
              <a:lstStyle/>
              <a:p>
                <a:r>
                  <a:rPr lang="cs-CZ">
                    <a:noFill/>
                  </a:rPr>
                  <a:t> </a:t>
                </a:r>
              </a:p>
            </p:txBody>
          </p:sp>
        </mc:Fallback>
      </mc:AlternateContent>
      <p:pic>
        <p:nvPicPr>
          <p:cNvPr id="122882" name="Picture 2" descr="http://www.dj-tjwelles.cz/_data/s_752/shop/big_sablonovaci-pasta-na-zed-75ml-zakladni-barvy.jpg"/>
          <p:cNvPicPr>
            <a:picLocks noChangeAspect="1" noChangeArrowheads="1"/>
          </p:cNvPicPr>
          <p:nvPr/>
        </p:nvPicPr>
        <p:blipFill rotWithShape="1">
          <a:blip r:embed="rId5">
            <a:extLst>
              <a:ext uri="{28A0092B-C50C-407E-A947-70E740481C1C}">
                <a14:useLocalDpi xmlns:a14="http://schemas.microsoft.com/office/drawing/2010/main" val="0"/>
              </a:ext>
            </a:extLst>
          </a:blip>
          <a:srcRect l="40907" r="21271"/>
          <a:stretch/>
        </p:blipFill>
        <p:spPr bwMode="auto">
          <a:xfrm>
            <a:off x="6306771" y="1719958"/>
            <a:ext cx="1531456" cy="1786974"/>
          </a:xfrm>
          <a:prstGeom prst="rect">
            <a:avLst/>
          </a:prstGeom>
          <a:noFill/>
          <a:extLst>
            <a:ext uri="{909E8E84-426E-40DD-AFC4-6F175D3DCCD1}">
              <a14:hiddenFill xmlns:a14="http://schemas.microsoft.com/office/drawing/2010/main">
                <a:solidFill>
                  <a:srgbClr val="FFFFFF"/>
                </a:solidFill>
              </a14:hiddenFill>
            </a:ext>
          </a:extLst>
        </p:spPr>
      </p:pic>
      <p:pic>
        <p:nvPicPr>
          <p:cNvPr id="122884" name="Picture 4" descr="http://www.samolepkynazed.cz/user/shop/orig/54%281%2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3931115"/>
            <a:ext cx="2984774" cy="226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3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p:bldP spid="20" grpId="0"/>
      <p:bldP spid="21" grpId="0"/>
      <p:bldP spid="23" grpId="0"/>
      <p:bldP spid="2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7388" y="228600"/>
            <a:ext cx="7770812" cy="536104"/>
          </a:xfrm>
        </p:spPr>
        <p:txBody>
          <a:bodyPr/>
          <a:lstStyle/>
          <a:p>
            <a:pPr marL="457200" indent="-457200">
              <a:buFont typeface="+mj-lt"/>
              <a:buAutoNum type="arabicPeriod" startAt="5"/>
            </a:pPr>
            <a:r>
              <a:rPr kumimoji="0" lang="en-US" sz="2400" dirty="0" smtClean="0">
                <a:solidFill>
                  <a:schemeClr val="accent3">
                    <a:lumMod val="50000"/>
                  </a:schemeClr>
                </a:solidFill>
                <a:latin typeface="Times"/>
              </a:rPr>
              <a:t>How many different orders may </a:t>
            </a:r>
            <a:r>
              <a:rPr kumimoji="0" lang="cs-CZ" sz="2400" dirty="0" smtClean="0">
                <a:solidFill>
                  <a:schemeClr val="accent3">
                    <a:lumMod val="50000"/>
                  </a:schemeClr>
                </a:solidFill>
                <a:latin typeface="Times"/>
              </a:rPr>
              <a:t>8</a:t>
            </a:r>
            <a:r>
              <a:rPr kumimoji="0" lang="en-US" sz="2400" dirty="0" smtClean="0">
                <a:solidFill>
                  <a:schemeClr val="accent3">
                    <a:lumMod val="50000"/>
                  </a:schemeClr>
                </a:solidFill>
                <a:latin typeface="Times"/>
              </a:rPr>
              <a:t> people be arranged in?</a:t>
            </a:r>
          </a:p>
        </p:txBody>
      </p:sp>
      <p:cxnSp>
        <p:nvCxnSpPr>
          <p:cNvPr id="5" name="Přímá spojnice 4"/>
          <p:cNvCxnSpPr/>
          <p:nvPr/>
        </p:nvCxnSpPr>
        <p:spPr bwMode="auto">
          <a:xfrm>
            <a:off x="755576" y="980728"/>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p:cNvSpPr txBox="1"/>
          <p:nvPr/>
        </p:nvSpPr>
        <p:spPr>
          <a:xfrm>
            <a:off x="700222" y="3595318"/>
            <a:ext cx="864096"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1</a:t>
            </a:r>
            <a:endParaRPr lang="cs-CZ" sz="2000" dirty="0"/>
          </a:p>
        </p:txBody>
      </p:sp>
      <p:sp>
        <p:nvSpPr>
          <p:cNvPr id="11" name="TextovéPole 10"/>
          <p:cNvSpPr txBox="1"/>
          <p:nvPr/>
        </p:nvSpPr>
        <p:spPr>
          <a:xfrm>
            <a:off x="1754700" y="3602081"/>
            <a:ext cx="843372"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2</a:t>
            </a:r>
            <a:endParaRPr lang="cs-CZ" sz="2000" dirty="0"/>
          </a:p>
        </p:txBody>
      </p:sp>
      <p:sp>
        <p:nvSpPr>
          <p:cNvPr id="12" name="TextovéPole 11"/>
          <p:cNvSpPr txBox="1"/>
          <p:nvPr/>
        </p:nvSpPr>
        <p:spPr>
          <a:xfrm>
            <a:off x="2776860" y="3602429"/>
            <a:ext cx="778763"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3</a:t>
            </a:r>
            <a:endParaRPr lang="cs-CZ" sz="2000" dirty="0"/>
          </a:p>
        </p:txBody>
      </p:sp>
      <p:cxnSp>
        <p:nvCxnSpPr>
          <p:cNvPr id="10" name="Přímá spojnice se šipkou 9"/>
          <p:cNvCxnSpPr/>
          <p:nvPr/>
        </p:nvCxnSpPr>
        <p:spPr bwMode="auto">
          <a:xfrm flipV="1">
            <a:off x="1132270" y="4112015"/>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V="1">
            <a:off x="2176386" y="4141850"/>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3170060" y="4141850"/>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p:cNvSpPr txBox="1"/>
          <p:nvPr/>
        </p:nvSpPr>
        <p:spPr>
          <a:xfrm>
            <a:off x="880242" y="4825924"/>
            <a:ext cx="504056" cy="400110"/>
          </a:xfrm>
          <a:prstGeom prst="rect">
            <a:avLst/>
          </a:prstGeom>
          <a:noFill/>
        </p:spPr>
        <p:txBody>
          <a:bodyPr wrap="square" rtlCol="0">
            <a:spAutoFit/>
          </a:bodyPr>
          <a:lstStyle/>
          <a:p>
            <a:pPr algn="ctr"/>
            <a:r>
              <a:rPr lang="cs-CZ" sz="2000" dirty="0" smtClean="0"/>
              <a:t>8</a:t>
            </a:r>
            <a:endParaRPr lang="cs-CZ" sz="2000" dirty="0"/>
          </a:p>
        </p:txBody>
      </p:sp>
      <p:sp>
        <p:nvSpPr>
          <p:cNvPr id="20" name="TextovéPole 19"/>
          <p:cNvSpPr txBox="1"/>
          <p:nvPr/>
        </p:nvSpPr>
        <p:spPr>
          <a:xfrm>
            <a:off x="1924358" y="4848166"/>
            <a:ext cx="504056" cy="400110"/>
          </a:xfrm>
          <a:prstGeom prst="rect">
            <a:avLst/>
          </a:prstGeom>
          <a:noFill/>
        </p:spPr>
        <p:txBody>
          <a:bodyPr wrap="square" rtlCol="0">
            <a:spAutoFit/>
          </a:bodyPr>
          <a:lstStyle/>
          <a:p>
            <a:pPr algn="ctr"/>
            <a:r>
              <a:rPr lang="cs-CZ" sz="2000" dirty="0" smtClean="0"/>
              <a:t>7</a:t>
            </a:r>
            <a:endParaRPr lang="cs-CZ" sz="2000" dirty="0"/>
          </a:p>
        </p:txBody>
      </p:sp>
      <p:sp>
        <p:nvSpPr>
          <p:cNvPr id="21" name="TextovéPole 20"/>
          <p:cNvSpPr txBox="1"/>
          <p:nvPr/>
        </p:nvSpPr>
        <p:spPr>
          <a:xfrm>
            <a:off x="2938282" y="4856762"/>
            <a:ext cx="504056" cy="400110"/>
          </a:xfrm>
          <a:prstGeom prst="rect">
            <a:avLst/>
          </a:prstGeom>
          <a:noFill/>
        </p:spPr>
        <p:txBody>
          <a:bodyPr wrap="square" rtlCol="0">
            <a:spAutoFit/>
          </a:bodyPr>
          <a:lstStyle/>
          <a:p>
            <a:pPr algn="ctr"/>
            <a:r>
              <a:rPr lang="cs-CZ" sz="2000" dirty="0" smtClean="0"/>
              <a:t>6</a:t>
            </a:r>
            <a:endParaRPr lang="cs-CZ" sz="2000" dirty="0"/>
          </a:p>
        </p:txBody>
      </p:sp>
      <mc:AlternateContent xmlns:mc="http://schemas.openxmlformats.org/markup-compatibility/2006" xmlns:a14="http://schemas.microsoft.com/office/drawing/2010/main">
        <mc:Choice Requires="a14">
          <p:sp>
            <p:nvSpPr>
              <p:cNvPr id="23" name="TextovéPole 22"/>
              <p:cNvSpPr txBox="1"/>
              <p:nvPr/>
            </p:nvSpPr>
            <p:spPr>
              <a:xfrm>
                <a:off x="1421634" y="4825924"/>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1421634" y="4825924"/>
                <a:ext cx="504056"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2428414" y="4856762"/>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2428414" y="4856762"/>
                <a:ext cx="504056"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3305116" y="5906290"/>
                <a:ext cx="28443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a:rPr>
                        <m:t>=</m:t>
                      </m:r>
                      <m:r>
                        <a:rPr lang="cs-CZ" b="1" i="1" smtClean="0">
                          <a:latin typeface="Cambria Math"/>
                        </a:rPr>
                        <m:t>𝟖</m:t>
                      </m:r>
                      <m:r>
                        <a:rPr lang="cs-CZ" b="1" i="1" smtClean="0">
                          <a:latin typeface="Cambria Math"/>
                        </a:rPr>
                        <m:t>!=</m:t>
                      </m:r>
                      <m:r>
                        <a:rPr lang="cs-CZ" b="1" i="1" smtClean="0">
                          <a:latin typeface="Cambria Math"/>
                        </a:rPr>
                        <m:t>𝟑𝟔𝟐</m:t>
                      </m:r>
                      <m:r>
                        <a:rPr lang="cs-CZ" b="1" i="1" smtClean="0">
                          <a:latin typeface="Cambria Math"/>
                        </a:rPr>
                        <m:t> </m:t>
                      </m:r>
                      <m:r>
                        <a:rPr lang="cs-CZ" b="1" i="1" smtClean="0">
                          <a:latin typeface="Cambria Math"/>
                        </a:rPr>
                        <m:t>𝟖𝟖𝟎</m:t>
                      </m:r>
                    </m:oMath>
                  </m:oMathPara>
                </a14:m>
                <a:endParaRPr lang="cs-CZ"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3305116" y="5906290"/>
                <a:ext cx="2844316" cy="461665"/>
              </a:xfrm>
              <a:prstGeom prst="rect">
                <a:avLst/>
              </a:prstGeom>
              <a:blipFill rotWithShape="1">
                <a:blip r:embed="rId4"/>
                <a:stretch>
                  <a:fillRect/>
                </a:stretch>
              </a:blipFill>
            </p:spPr>
            <p:txBody>
              <a:bodyPr/>
              <a:lstStyle/>
              <a:p>
                <a:r>
                  <a:rPr lang="cs-CZ">
                    <a:noFill/>
                  </a:rPr>
                  <a:t> </a:t>
                </a:r>
              </a:p>
            </p:txBody>
          </p:sp>
        </mc:Fallback>
      </mc:AlternateContent>
      <p:pic>
        <p:nvPicPr>
          <p:cNvPr id="126978" name="Picture 2" descr="http://fotka.pixmac.cz/4/lide-v-rade-2025-a-2011-ao-pixmac-fotka-79384751.jpg"/>
          <p:cNvPicPr>
            <a:picLocks noChangeAspect="1" noChangeArrowheads="1"/>
          </p:cNvPicPr>
          <p:nvPr/>
        </p:nvPicPr>
        <p:blipFill rotWithShape="1">
          <a:blip r:embed="rId5">
            <a:extLst>
              <a:ext uri="{28A0092B-C50C-407E-A947-70E740481C1C}">
                <a14:useLocalDpi xmlns:a14="http://schemas.microsoft.com/office/drawing/2010/main" val="0"/>
              </a:ext>
            </a:extLst>
          </a:blip>
          <a:srcRect t="15331" b="14096"/>
          <a:stretch/>
        </p:blipFill>
        <p:spPr bwMode="auto">
          <a:xfrm>
            <a:off x="2116688" y="1143850"/>
            <a:ext cx="4828907" cy="2342966"/>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p:cNvSpPr txBox="1"/>
          <p:nvPr/>
        </p:nvSpPr>
        <p:spPr>
          <a:xfrm>
            <a:off x="3715404" y="3595318"/>
            <a:ext cx="864096"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4</a:t>
            </a:r>
            <a:endParaRPr lang="cs-CZ" sz="2000" dirty="0"/>
          </a:p>
        </p:txBody>
      </p:sp>
      <p:cxnSp>
        <p:nvCxnSpPr>
          <p:cNvPr id="27" name="Přímá spojnice se šipkou 26"/>
          <p:cNvCxnSpPr/>
          <p:nvPr/>
        </p:nvCxnSpPr>
        <p:spPr bwMode="auto">
          <a:xfrm flipV="1">
            <a:off x="4109344" y="4149391"/>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ovéPole 29"/>
          <p:cNvSpPr txBox="1"/>
          <p:nvPr/>
        </p:nvSpPr>
        <p:spPr>
          <a:xfrm>
            <a:off x="3857316" y="4874628"/>
            <a:ext cx="504056" cy="400110"/>
          </a:xfrm>
          <a:prstGeom prst="rect">
            <a:avLst/>
          </a:prstGeom>
          <a:noFill/>
        </p:spPr>
        <p:txBody>
          <a:bodyPr wrap="square" rtlCol="0">
            <a:spAutoFit/>
          </a:bodyPr>
          <a:lstStyle/>
          <a:p>
            <a:pPr algn="ctr"/>
            <a:r>
              <a:rPr lang="cs-CZ" sz="2000" dirty="0" smtClean="0"/>
              <a:t>5</a:t>
            </a:r>
            <a:endParaRPr lang="cs-CZ" sz="2000" dirty="0"/>
          </a:p>
        </p:txBody>
      </p:sp>
      <mc:AlternateContent xmlns:mc="http://schemas.openxmlformats.org/markup-compatibility/2006" xmlns:a14="http://schemas.microsoft.com/office/drawing/2010/main">
        <mc:Choice Requires="a14">
          <p:sp>
            <p:nvSpPr>
              <p:cNvPr id="33" name="TextovéPole 32"/>
              <p:cNvSpPr txBox="1"/>
              <p:nvPr/>
            </p:nvSpPr>
            <p:spPr>
              <a:xfrm>
                <a:off x="3353260" y="4856762"/>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33" name="TextovéPole 32"/>
              <p:cNvSpPr txBox="1">
                <a:spLocks noRot="1" noChangeAspect="1" noMove="1" noResize="1" noEditPoints="1" noAdjustHandles="1" noChangeArrowheads="1" noChangeShapeType="1" noTextEdit="1"/>
              </p:cNvSpPr>
              <p:nvPr/>
            </p:nvSpPr>
            <p:spPr>
              <a:xfrm>
                <a:off x="3353260" y="4856762"/>
                <a:ext cx="504056" cy="400110"/>
              </a:xfrm>
              <a:prstGeom prst="rect">
                <a:avLst/>
              </a:prstGeom>
              <a:blipFill rotWithShape="1">
                <a:blip r:embed="rId6"/>
                <a:stretch>
                  <a:fillRect/>
                </a:stretch>
              </a:blipFill>
            </p:spPr>
            <p:txBody>
              <a:bodyPr/>
              <a:lstStyle/>
              <a:p>
                <a:r>
                  <a:rPr lang="en-US">
                    <a:noFill/>
                  </a:rPr>
                  <a:t> </a:t>
                </a:r>
              </a:p>
            </p:txBody>
          </p:sp>
        </mc:Fallback>
      </mc:AlternateContent>
      <p:sp>
        <p:nvSpPr>
          <p:cNvPr id="36" name="TextovéPole 35"/>
          <p:cNvSpPr txBox="1"/>
          <p:nvPr/>
        </p:nvSpPr>
        <p:spPr>
          <a:xfrm>
            <a:off x="4727274" y="3595318"/>
            <a:ext cx="864096"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5</a:t>
            </a:r>
            <a:endParaRPr lang="cs-CZ" sz="2000" dirty="0"/>
          </a:p>
        </p:txBody>
      </p:sp>
      <p:sp>
        <p:nvSpPr>
          <p:cNvPr id="37" name="TextovéPole 36"/>
          <p:cNvSpPr txBox="1"/>
          <p:nvPr/>
        </p:nvSpPr>
        <p:spPr>
          <a:xfrm>
            <a:off x="5781752" y="3602081"/>
            <a:ext cx="843372"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6</a:t>
            </a:r>
            <a:endParaRPr lang="cs-CZ" sz="2000" dirty="0"/>
          </a:p>
        </p:txBody>
      </p:sp>
      <p:sp>
        <p:nvSpPr>
          <p:cNvPr id="38" name="TextovéPole 37"/>
          <p:cNvSpPr txBox="1"/>
          <p:nvPr/>
        </p:nvSpPr>
        <p:spPr>
          <a:xfrm>
            <a:off x="6803912" y="3602429"/>
            <a:ext cx="778763"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7</a:t>
            </a:r>
            <a:endParaRPr lang="cs-CZ" sz="2000" dirty="0"/>
          </a:p>
        </p:txBody>
      </p:sp>
      <p:cxnSp>
        <p:nvCxnSpPr>
          <p:cNvPr id="39" name="Přímá spojnice se šipkou 38"/>
          <p:cNvCxnSpPr/>
          <p:nvPr/>
        </p:nvCxnSpPr>
        <p:spPr bwMode="auto">
          <a:xfrm flipV="1">
            <a:off x="5159322" y="4141293"/>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Přímá spojnice se šipkou 39"/>
          <p:cNvCxnSpPr/>
          <p:nvPr/>
        </p:nvCxnSpPr>
        <p:spPr bwMode="auto">
          <a:xfrm flipV="1">
            <a:off x="6203438" y="417112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Přímá spojnice se šipkou 40"/>
          <p:cNvCxnSpPr/>
          <p:nvPr/>
        </p:nvCxnSpPr>
        <p:spPr bwMode="auto">
          <a:xfrm flipV="1">
            <a:off x="7197112" y="4171128"/>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41"/>
          <p:cNvSpPr txBox="1"/>
          <p:nvPr/>
        </p:nvSpPr>
        <p:spPr>
          <a:xfrm>
            <a:off x="4907294" y="4855202"/>
            <a:ext cx="504056" cy="400110"/>
          </a:xfrm>
          <a:prstGeom prst="rect">
            <a:avLst/>
          </a:prstGeom>
          <a:noFill/>
        </p:spPr>
        <p:txBody>
          <a:bodyPr wrap="square" rtlCol="0">
            <a:spAutoFit/>
          </a:bodyPr>
          <a:lstStyle/>
          <a:p>
            <a:pPr algn="ctr"/>
            <a:r>
              <a:rPr lang="cs-CZ" sz="2000" dirty="0" smtClean="0"/>
              <a:t>4</a:t>
            </a:r>
            <a:endParaRPr lang="cs-CZ" sz="2000" dirty="0"/>
          </a:p>
        </p:txBody>
      </p:sp>
      <p:sp>
        <p:nvSpPr>
          <p:cNvPr id="43" name="TextovéPole 42"/>
          <p:cNvSpPr txBox="1"/>
          <p:nvPr/>
        </p:nvSpPr>
        <p:spPr>
          <a:xfrm>
            <a:off x="5951410" y="4877444"/>
            <a:ext cx="504056" cy="400110"/>
          </a:xfrm>
          <a:prstGeom prst="rect">
            <a:avLst/>
          </a:prstGeom>
          <a:noFill/>
        </p:spPr>
        <p:txBody>
          <a:bodyPr wrap="square" rtlCol="0">
            <a:spAutoFit/>
          </a:bodyPr>
          <a:lstStyle/>
          <a:p>
            <a:pPr algn="ctr"/>
            <a:r>
              <a:rPr lang="cs-CZ" sz="2000" dirty="0" smtClean="0"/>
              <a:t>3</a:t>
            </a:r>
            <a:endParaRPr lang="cs-CZ" sz="2000" dirty="0"/>
          </a:p>
        </p:txBody>
      </p:sp>
      <p:sp>
        <p:nvSpPr>
          <p:cNvPr id="44" name="TextovéPole 43"/>
          <p:cNvSpPr txBox="1"/>
          <p:nvPr/>
        </p:nvSpPr>
        <p:spPr>
          <a:xfrm>
            <a:off x="6965334" y="4886040"/>
            <a:ext cx="504056" cy="400110"/>
          </a:xfrm>
          <a:prstGeom prst="rect">
            <a:avLst/>
          </a:prstGeom>
          <a:noFill/>
        </p:spPr>
        <p:txBody>
          <a:bodyPr wrap="square" rtlCol="0">
            <a:spAutoFit/>
          </a:bodyPr>
          <a:lstStyle/>
          <a:p>
            <a:pPr algn="ctr"/>
            <a:r>
              <a:rPr lang="cs-CZ" sz="2000" dirty="0" smtClean="0"/>
              <a:t>2</a:t>
            </a:r>
            <a:endParaRPr lang="cs-CZ" sz="2000" dirty="0"/>
          </a:p>
        </p:txBody>
      </p:sp>
      <mc:AlternateContent xmlns:mc="http://schemas.openxmlformats.org/markup-compatibility/2006" xmlns:a14="http://schemas.microsoft.com/office/drawing/2010/main">
        <mc:Choice Requires="a14">
          <p:sp>
            <p:nvSpPr>
              <p:cNvPr id="45" name="TextovéPole 44"/>
              <p:cNvSpPr txBox="1"/>
              <p:nvPr/>
            </p:nvSpPr>
            <p:spPr>
              <a:xfrm>
                <a:off x="5448686" y="4855202"/>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45" name="TextovéPole 44"/>
              <p:cNvSpPr txBox="1">
                <a:spLocks noRot="1" noChangeAspect="1" noMove="1" noResize="1" noEditPoints="1" noAdjustHandles="1" noChangeArrowheads="1" noChangeShapeType="1" noTextEdit="1"/>
              </p:cNvSpPr>
              <p:nvPr/>
            </p:nvSpPr>
            <p:spPr>
              <a:xfrm>
                <a:off x="5448686" y="4855202"/>
                <a:ext cx="504056"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ovéPole 45"/>
              <p:cNvSpPr txBox="1"/>
              <p:nvPr/>
            </p:nvSpPr>
            <p:spPr>
              <a:xfrm>
                <a:off x="6455466" y="4886040"/>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46" name="TextovéPole 45"/>
              <p:cNvSpPr txBox="1">
                <a:spLocks noRot="1" noChangeAspect="1" noMove="1" noResize="1" noEditPoints="1" noAdjustHandles="1" noChangeArrowheads="1" noChangeShapeType="1" noTextEdit="1"/>
              </p:cNvSpPr>
              <p:nvPr/>
            </p:nvSpPr>
            <p:spPr>
              <a:xfrm>
                <a:off x="6455466" y="4886040"/>
                <a:ext cx="504056" cy="400110"/>
              </a:xfrm>
              <a:prstGeom prst="rect">
                <a:avLst/>
              </a:prstGeom>
              <a:blipFill rotWithShape="1">
                <a:blip r:embed="rId8"/>
                <a:stretch>
                  <a:fillRect/>
                </a:stretch>
              </a:blipFill>
            </p:spPr>
            <p:txBody>
              <a:bodyPr/>
              <a:lstStyle/>
              <a:p>
                <a:r>
                  <a:rPr lang="en-US">
                    <a:noFill/>
                  </a:rPr>
                  <a:t> </a:t>
                </a:r>
              </a:p>
            </p:txBody>
          </p:sp>
        </mc:Fallback>
      </mc:AlternateContent>
      <p:sp>
        <p:nvSpPr>
          <p:cNvPr id="47" name="TextovéPole 46"/>
          <p:cNvSpPr txBox="1"/>
          <p:nvPr/>
        </p:nvSpPr>
        <p:spPr>
          <a:xfrm>
            <a:off x="7742456" y="3595318"/>
            <a:ext cx="864096" cy="400110"/>
          </a:xfrm>
          <a:prstGeom prst="rect">
            <a:avLst/>
          </a:prstGeom>
          <a:noFill/>
          <a:ln>
            <a:solidFill>
              <a:schemeClr val="tx1"/>
            </a:solidFill>
          </a:ln>
        </p:spPr>
        <p:txBody>
          <a:bodyPr wrap="square" rtlCol="0">
            <a:spAutoFit/>
          </a:bodyPr>
          <a:lstStyle/>
          <a:p>
            <a:pPr algn="ctr"/>
            <a:r>
              <a:rPr lang="cs-CZ" sz="2000" dirty="0" err="1" smtClean="0"/>
              <a:t>Pos</a:t>
            </a:r>
            <a:r>
              <a:rPr lang="cs-CZ" sz="2000" dirty="0" smtClean="0"/>
              <a:t> 8</a:t>
            </a:r>
            <a:endParaRPr lang="cs-CZ" sz="2000" dirty="0"/>
          </a:p>
        </p:txBody>
      </p:sp>
      <p:cxnSp>
        <p:nvCxnSpPr>
          <p:cNvPr id="48" name="Přímá spojnice se šipkou 47"/>
          <p:cNvCxnSpPr/>
          <p:nvPr/>
        </p:nvCxnSpPr>
        <p:spPr bwMode="auto">
          <a:xfrm flipV="1">
            <a:off x="8136396" y="4178669"/>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ovéPole 48"/>
          <p:cNvSpPr txBox="1"/>
          <p:nvPr/>
        </p:nvSpPr>
        <p:spPr>
          <a:xfrm>
            <a:off x="7884368" y="4903906"/>
            <a:ext cx="504056" cy="400110"/>
          </a:xfrm>
          <a:prstGeom prst="rect">
            <a:avLst/>
          </a:prstGeom>
          <a:noFill/>
        </p:spPr>
        <p:txBody>
          <a:bodyPr wrap="square" rtlCol="0">
            <a:spAutoFit/>
          </a:bodyPr>
          <a:lstStyle/>
          <a:p>
            <a:pPr algn="ctr"/>
            <a:r>
              <a:rPr lang="cs-CZ" sz="2000" dirty="0" smtClean="0"/>
              <a:t>1</a:t>
            </a:r>
            <a:endParaRPr lang="cs-CZ" sz="2000" dirty="0"/>
          </a:p>
        </p:txBody>
      </p:sp>
      <mc:AlternateContent xmlns:mc="http://schemas.openxmlformats.org/markup-compatibility/2006" xmlns:a14="http://schemas.microsoft.com/office/drawing/2010/main">
        <mc:Choice Requires="a14">
          <p:sp>
            <p:nvSpPr>
              <p:cNvPr id="50" name="TextovéPole 49"/>
              <p:cNvSpPr txBox="1"/>
              <p:nvPr/>
            </p:nvSpPr>
            <p:spPr>
              <a:xfrm>
                <a:off x="7380312" y="4886040"/>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7380312" y="4886040"/>
                <a:ext cx="504056" cy="4001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ovéPole 50"/>
              <p:cNvSpPr txBox="1"/>
              <p:nvPr/>
            </p:nvSpPr>
            <p:spPr>
              <a:xfrm>
                <a:off x="4390632" y="4848166"/>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4390632" y="4848166"/>
                <a:ext cx="504056" cy="400110"/>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23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p:bldP spid="20" grpId="0"/>
      <p:bldP spid="21" grpId="0"/>
      <p:bldP spid="23" grpId="0"/>
      <p:bldP spid="24" grpId="0"/>
      <p:bldP spid="15" grpId="0"/>
      <p:bldP spid="22" grpId="0" animBg="1"/>
      <p:bldP spid="30" grpId="0"/>
      <p:bldP spid="33" grpId="0"/>
      <p:bldP spid="36" grpId="0" animBg="1"/>
      <p:bldP spid="37" grpId="0" animBg="1"/>
      <p:bldP spid="38" grpId="0" animBg="1"/>
      <p:bldP spid="42" grpId="0"/>
      <p:bldP spid="43" grpId="0"/>
      <p:bldP spid="44" grpId="0"/>
      <p:bldP spid="45" grpId="0"/>
      <p:bldP spid="46" grpId="0"/>
      <p:bldP spid="47" grpId="0" animBg="1"/>
      <p:bldP spid="49"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7388" y="228600"/>
            <a:ext cx="7770812" cy="1184176"/>
          </a:xfrm>
        </p:spPr>
        <p:txBody>
          <a:bodyPr/>
          <a:lstStyle/>
          <a:p>
            <a:pPr marL="457200" indent="-457200" algn="l">
              <a:buFont typeface="+mj-lt"/>
              <a:buAutoNum type="arabicPeriod" startAt="6"/>
            </a:pPr>
            <a:r>
              <a:rPr kumimoji="0" lang="en-US" sz="2400" dirty="0" smtClean="0">
                <a:solidFill>
                  <a:schemeClr val="accent3">
                    <a:lumMod val="50000"/>
                  </a:schemeClr>
                </a:solidFill>
                <a:latin typeface="Times"/>
              </a:rPr>
              <a:t>How many  different 3 people can be selected from a group of 8 people to a president, vice-president, treasure of the group?</a:t>
            </a:r>
          </a:p>
        </p:txBody>
      </p:sp>
      <p:cxnSp>
        <p:nvCxnSpPr>
          <p:cNvPr id="5" name="Přímá spojnice 4"/>
          <p:cNvCxnSpPr/>
          <p:nvPr/>
        </p:nvCxnSpPr>
        <p:spPr bwMode="auto">
          <a:xfrm>
            <a:off x="813710" y="1484784"/>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p:cNvSpPr txBox="1"/>
          <p:nvPr/>
        </p:nvSpPr>
        <p:spPr>
          <a:xfrm>
            <a:off x="2195736" y="3607469"/>
            <a:ext cx="1366202" cy="400110"/>
          </a:xfrm>
          <a:prstGeom prst="rect">
            <a:avLst/>
          </a:prstGeom>
          <a:noFill/>
          <a:ln>
            <a:solidFill>
              <a:schemeClr val="tx1"/>
            </a:solidFill>
          </a:ln>
        </p:spPr>
        <p:txBody>
          <a:bodyPr wrap="square" rtlCol="0">
            <a:spAutoFit/>
          </a:bodyPr>
          <a:lstStyle/>
          <a:p>
            <a:pPr algn="ctr"/>
            <a:r>
              <a:rPr lang="cs-CZ" sz="2000" dirty="0" smtClean="0"/>
              <a:t>president</a:t>
            </a:r>
            <a:endParaRPr lang="cs-CZ" sz="2000" dirty="0"/>
          </a:p>
        </p:txBody>
      </p:sp>
      <p:sp>
        <p:nvSpPr>
          <p:cNvPr id="11" name="TextovéPole 10"/>
          <p:cNvSpPr txBox="1"/>
          <p:nvPr/>
        </p:nvSpPr>
        <p:spPr>
          <a:xfrm>
            <a:off x="3650710" y="3602081"/>
            <a:ext cx="1743988" cy="400110"/>
          </a:xfrm>
          <a:prstGeom prst="rect">
            <a:avLst/>
          </a:prstGeom>
          <a:noFill/>
          <a:ln>
            <a:solidFill>
              <a:schemeClr val="tx1"/>
            </a:solidFill>
          </a:ln>
        </p:spPr>
        <p:txBody>
          <a:bodyPr wrap="square" rtlCol="0">
            <a:spAutoFit/>
          </a:bodyPr>
          <a:lstStyle/>
          <a:p>
            <a:pPr algn="ctr"/>
            <a:r>
              <a:rPr lang="cs-CZ" sz="2000" dirty="0" smtClean="0"/>
              <a:t>Vice-president</a:t>
            </a:r>
            <a:endParaRPr lang="cs-CZ" sz="2000" dirty="0"/>
          </a:p>
        </p:txBody>
      </p:sp>
      <p:sp>
        <p:nvSpPr>
          <p:cNvPr id="12" name="TextovéPole 11"/>
          <p:cNvSpPr txBox="1"/>
          <p:nvPr/>
        </p:nvSpPr>
        <p:spPr>
          <a:xfrm>
            <a:off x="5516890" y="3613857"/>
            <a:ext cx="1309688" cy="400110"/>
          </a:xfrm>
          <a:prstGeom prst="rect">
            <a:avLst/>
          </a:prstGeom>
          <a:noFill/>
          <a:ln>
            <a:solidFill>
              <a:schemeClr val="tx1"/>
            </a:solidFill>
          </a:ln>
        </p:spPr>
        <p:txBody>
          <a:bodyPr wrap="square" rtlCol="0">
            <a:spAutoFit/>
          </a:bodyPr>
          <a:lstStyle/>
          <a:p>
            <a:pPr algn="ctr"/>
            <a:r>
              <a:rPr lang="cs-CZ" sz="2000" dirty="0" err="1" smtClean="0"/>
              <a:t>Treasure</a:t>
            </a:r>
            <a:endParaRPr lang="cs-CZ" sz="2000" dirty="0"/>
          </a:p>
        </p:txBody>
      </p:sp>
      <p:cxnSp>
        <p:nvCxnSpPr>
          <p:cNvPr id="10" name="Přímá spojnice se šipkou 9"/>
          <p:cNvCxnSpPr/>
          <p:nvPr/>
        </p:nvCxnSpPr>
        <p:spPr bwMode="auto">
          <a:xfrm flipV="1">
            <a:off x="2844697" y="4112015"/>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V="1">
            <a:off x="4355760" y="4141850"/>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6161715" y="4121783"/>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ovéPole 13"/>
          <p:cNvSpPr txBox="1"/>
          <p:nvPr/>
        </p:nvSpPr>
        <p:spPr>
          <a:xfrm>
            <a:off x="2592669" y="4825924"/>
            <a:ext cx="504056" cy="400110"/>
          </a:xfrm>
          <a:prstGeom prst="rect">
            <a:avLst/>
          </a:prstGeom>
          <a:noFill/>
        </p:spPr>
        <p:txBody>
          <a:bodyPr wrap="square" rtlCol="0">
            <a:spAutoFit/>
          </a:bodyPr>
          <a:lstStyle/>
          <a:p>
            <a:pPr algn="ctr"/>
            <a:r>
              <a:rPr lang="cs-CZ" sz="2000" dirty="0" smtClean="0"/>
              <a:t>8</a:t>
            </a:r>
            <a:endParaRPr lang="cs-CZ" sz="2000" dirty="0"/>
          </a:p>
        </p:txBody>
      </p:sp>
      <p:sp>
        <p:nvSpPr>
          <p:cNvPr id="20" name="TextovéPole 19"/>
          <p:cNvSpPr txBox="1"/>
          <p:nvPr/>
        </p:nvSpPr>
        <p:spPr>
          <a:xfrm>
            <a:off x="4103732" y="4848166"/>
            <a:ext cx="504056" cy="400110"/>
          </a:xfrm>
          <a:prstGeom prst="rect">
            <a:avLst/>
          </a:prstGeom>
          <a:noFill/>
        </p:spPr>
        <p:txBody>
          <a:bodyPr wrap="square" rtlCol="0">
            <a:spAutoFit/>
          </a:bodyPr>
          <a:lstStyle/>
          <a:p>
            <a:pPr algn="ctr"/>
            <a:r>
              <a:rPr lang="cs-CZ" sz="2000" dirty="0" smtClean="0"/>
              <a:t>7</a:t>
            </a:r>
            <a:endParaRPr lang="cs-CZ" sz="2000" dirty="0"/>
          </a:p>
        </p:txBody>
      </p:sp>
      <p:sp>
        <p:nvSpPr>
          <p:cNvPr id="21" name="TextovéPole 20"/>
          <p:cNvSpPr txBox="1"/>
          <p:nvPr/>
        </p:nvSpPr>
        <p:spPr>
          <a:xfrm>
            <a:off x="5897404" y="4856762"/>
            <a:ext cx="504056" cy="400110"/>
          </a:xfrm>
          <a:prstGeom prst="rect">
            <a:avLst/>
          </a:prstGeom>
          <a:noFill/>
        </p:spPr>
        <p:txBody>
          <a:bodyPr wrap="square" rtlCol="0">
            <a:spAutoFit/>
          </a:bodyPr>
          <a:lstStyle/>
          <a:p>
            <a:pPr algn="ctr"/>
            <a:r>
              <a:rPr lang="cs-CZ" sz="2000" dirty="0" smtClean="0"/>
              <a:t>6</a:t>
            </a:r>
            <a:endParaRPr lang="cs-CZ" sz="2000" dirty="0"/>
          </a:p>
        </p:txBody>
      </p:sp>
      <mc:AlternateContent xmlns:mc="http://schemas.openxmlformats.org/markup-compatibility/2006" xmlns:a14="http://schemas.microsoft.com/office/drawing/2010/main">
        <mc:Choice Requires="a14">
          <p:sp>
            <p:nvSpPr>
              <p:cNvPr id="15" name="TextovéPole 14"/>
              <p:cNvSpPr txBox="1"/>
              <p:nvPr/>
            </p:nvSpPr>
            <p:spPr>
              <a:xfrm>
                <a:off x="2933602" y="5707040"/>
                <a:ext cx="28443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a:rPr>
                        <m:t>=</m:t>
                      </m:r>
                      <m:r>
                        <a:rPr lang="cs-CZ" b="1" i="1" smtClean="0">
                          <a:latin typeface="Cambria Math"/>
                        </a:rPr>
                        <m:t>𝟑𝟑𝟔</m:t>
                      </m:r>
                    </m:oMath>
                  </m:oMathPara>
                </a14:m>
                <a:endParaRPr lang="cs-CZ"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2933602" y="5707040"/>
                <a:ext cx="2844316" cy="461665"/>
              </a:xfrm>
              <a:prstGeom prst="rect">
                <a:avLst/>
              </a:prstGeom>
              <a:blipFill rotWithShape="1">
                <a:blip r:embed="rId2"/>
                <a:stretch>
                  <a:fillRect/>
                </a:stretch>
              </a:blipFill>
            </p:spPr>
            <p:txBody>
              <a:bodyPr/>
              <a:lstStyle/>
              <a:p>
                <a:r>
                  <a:rPr lang="cs-CZ">
                    <a:noFill/>
                  </a:rPr>
                  <a:t> </a:t>
                </a:r>
              </a:p>
            </p:txBody>
          </p:sp>
        </mc:Fallback>
      </mc:AlternateContent>
      <p:pic>
        <p:nvPicPr>
          <p:cNvPr id="126978" name="Picture 2" descr="http://fotka.pixmac.cz/4/lide-v-rade-2025-a-2011-ao-pixmac-fotka-793847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331" b="14096"/>
          <a:stretch/>
        </p:blipFill>
        <p:spPr bwMode="auto">
          <a:xfrm>
            <a:off x="2670046" y="1628800"/>
            <a:ext cx="3491669" cy="16941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ovéPole 17"/>
              <p:cNvSpPr txBox="1"/>
              <p:nvPr/>
            </p:nvSpPr>
            <p:spPr>
              <a:xfrm>
                <a:off x="3309910" y="4825924"/>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3309910" y="4825924"/>
                <a:ext cx="504056" cy="400110"/>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p:cNvSpPr txBox="1"/>
              <p:nvPr/>
            </p:nvSpPr>
            <p:spPr>
              <a:xfrm>
                <a:off x="5019730" y="4825924"/>
                <a:ext cx="5040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5019730" y="4825924"/>
                <a:ext cx="504056" cy="400110"/>
              </a:xfrm>
              <a:prstGeom prst="rect">
                <a:avLst/>
              </a:prstGeom>
              <a:blipFill rotWithShape="1">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9356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p:bldP spid="20" grpId="0"/>
      <p:bldP spid="21" grpId="0"/>
      <p:bldP spid="15"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7388" y="228600"/>
            <a:ext cx="7770812" cy="824136"/>
          </a:xfrm>
        </p:spPr>
        <p:txBody>
          <a:bodyPr/>
          <a:lstStyle/>
          <a:p>
            <a:pPr marL="457200" indent="-457200" algn="l">
              <a:buFont typeface="+mj-lt"/>
              <a:buAutoNum type="arabicPeriod" startAt="7"/>
              <a:defRPr/>
            </a:pPr>
            <a:r>
              <a:rPr lang="en-US" sz="2400" dirty="0">
                <a:solidFill>
                  <a:schemeClr val="accent3">
                    <a:lumMod val="50000"/>
                  </a:schemeClr>
                </a:solidFill>
                <a:latin typeface="Times" pitchFamily="18" charset="0"/>
                <a:cs typeface="Times" pitchFamily="18" charset="0"/>
              </a:rPr>
              <a:t>How many license plates are possible with 3 letters followed by 4 digits?</a:t>
            </a:r>
          </a:p>
        </p:txBody>
      </p:sp>
      <p:cxnSp>
        <p:nvCxnSpPr>
          <p:cNvPr id="5" name="Přímá spojnice 4"/>
          <p:cNvCxnSpPr/>
          <p:nvPr/>
        </p:nvCxnSpPr>
        <p:spPr bwMode="auto">
          <a:xfrm>
            <a:off x="813710" y="1268760"/>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p:cNvSpPr txBox="1"/>
          <p:nvPr/>
        </p:nvSpPr>
        <p:spPr>
          <a:xfrm>
            <a:off x="2651181" y="3140968"/>
            <a:ext cx="683101" cy="2246769"/>
          </a:xfrm>
          <a:prstGeom prst="rect">
            <a:avLst/>
          </a:prstGeom>
          <a:noFill/>
          <a:ln>
            <a:noFill/>
          </a:ln>
        </p:spPr>
        <p:txBody>
          <a:bodyPr wrap="square" rtlCol="0">
            <a:spAutoFit/>
          </a:bodyPr>
          <a:lstStyle/>
          <a:p>
            <a:pPr algn="ctr"/>
            <a:r>
              <a:rPr lang="cs-CZ" sz="2000" dirty="0" smtClean="0"/>
              <a:t>0</a:t>
            </a:r>
          </a:p>
          <a:p>
            <a:pPr algn="ctr"/>
            <a:r>
              <a:rPr lang="cs-CZ" sz="2000" dirty="0" smtClean="0"/>
              <a:t>1</a:t>
            </a:r>
          </a:p>
          <a:p>
            <a:pPr algn="ctr"/>
            <a:r>
              <a:rPr lang="cs-CZ" sz="2000" dirty="0" smtClean="0"/>
              <a:t>2</a:t>
            </a:r>
          </a:p>
          <a:p>
            <a:pPr algn="ctr"/>
            <a:r>
              <a:rPr lang="cs-CZ" sz="2000" dirty="0" smtClean="0"/>
              <a:t>.</a:t>
            </a:r>
          </a:p>
          <a:p>
            <a:pPr algn="ctr"/>
            <a:r>
              <a:rPr lang="cs-CZ" sz="2000" dirty="0" smtClean="0"/>
              <a:t>.</a:t>
            </a:r>
          </a:p>
          <a:p>
            <a:pPr algn="ctr"/>
            <a:r>
              <a:rPr lang="cs-CZ" sz="2000" dirty="0" smtClean="0"/>
              <a:t>.</a:t>
            </a:r>
          </a:p>
          <a:p>
            <a:pPr algn="ctr"/>
            <a:r>
              <a:rPr lang="cs-CZ" sz="2000" dirty="0"/>
              <a:t>9</a:t>
            </a:r>
          </a:p>
        </p:txBody>
      </p:sp>
      <p:pic>
        <p:nvPicPr>
          <p:cNvPr id="18" name="Picture 2058"/>
          <p:cNvPicPr>
            <a:picLocks noChangeAspect="1" noChangeArrowheads="1"/>
          </p:cNvPicPr>
          <p:nvPr/>
        </p:nvPicPr>
        <p:blipFill>
          <a:blip r:embed="rId2">
            <a:extLst>
              <a:ext uri="{28A0092B-C50C-407E-A947-70E740481C1C}">
                <a14:useLocalDpi xmlns:a14="http://schemas.microsoft.com/office/drawing/2010/main" val="0"/>
              </a:ext>
            </a:extLst>
          </a:blip>
          <a:srcRect b="74695"/>
          <a:stretch>
            <a:fillRect/>
          </a:stretch>
        </p:blipFill>
        <p:spPr bwMode="auto">
          <a:xfrm>
            <a:off x="2515156" y="1700808"/>
            <a:ext cx="3656578" cy="90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ovéPole 18"/>
          <p:cNvSpPr txBox="1"/>
          <p:nvPr/>
        </p:nvSpPr>
        <p:spPr>
          <a:xfrm>
            <a:off x="916532" y="3121419"/>
            <a:ext cx="683101" cy="2246769"/>
          </a:xfrm>
          <a:prstGeom prst="rect">
            <a:avLst/>
          </a:prstGeom>
          <a:noFill/>
          <a:ln>
            <a:noFill/>
          </a:ln>
        </p:spPr>
        <p:txBody>
          <a:bodyPr wrap="square" rtlCol="0">
            <a:spAutoFit/>
          </a:bodyPr>
          <a:lstStyle/>
          <a:p>
            <a:pPr algn="ctr"/>
            <a:r>
              <a:rPr lang="cs-CZ" sz="2000" dirty="0" smtClean="0"/>
              <a:t>A</a:t>
            </a:r>
          </a:p>
          <a:p>
            <a:pPr algn="ctr"/>
            <a:r>
              <a:rPr lang="cs-CZ" sz="2000" dirty="0" smtClean="0"/>
              <a:t>B</a:t>
            </a:r>
          </a:p>
          <a:p>
            <a:pPr algn="ctr"/>
            <a:r>
              <a:rPr lang="cs-CZ" sz="2000" dirty="0" smtClean="0"/>
              <a:t>C</a:t>
            </a:r>
          </a:p>
          <a:p>
            <a:pPr algn="ctr"/>
            <a:r>
              <a:rPr lang="cs-CZ" sz="2000" dirty="0" smtClean="0"/>
              <a:t>.</a:t>
            </a:r>
          </a:p>
          <a:p>
            <a:pPr algn="ctr"/>
            <a:r>
              <a:rPr lang="cs-CZ" sz="2000" dirty="0" smtClean="0"/>
              <a:t>.</a:t>
            </a:r>
          </a:p>
          <a:p>
            <a:pPr algn="ctr"/>
            <a:r>
              <a:rPr lang="cs-CZ" sz="2000" dirty="0" smtClean="0"/>
              <a:t>.</a:t>
            </a:r>
          </a:p>
          <a:p>
            <a:pPr algn="ctr"/>
            <a:r>
              <a:rPr lang="cs-CZ" sz="2000" dirty="0" smtClean="0"/>
              <a:t>Z</a:t>
            </a:r>
            <a:endParaRPr lang="cs-CZ" sz="2000" dirty="0"/>
          </a:p>
        </p:txBody>
      </p:sp>
      <p:sp>
        <p:nvSpPr>
          <p:cNvPr id="3" name="Pravá složená závorka 2"/>
          <p:cNvSpPr/>
          <p:nvPr/>
        </p:nvSpPr>
        <p:spPr bwMode="auto">
          <a:xfrm>
            <a:off x="1475656" y="3258754"/>
            <a:ext cx="270284" cy="2011196"/>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25" name="Pravá složená závorka 24"/>
          <p:cNvSpPr/>
          <p:nvPr/>
        </p:nvSpPr>
        <p:spPr bwMode="auto">
          <a:xfrm>
            <a:off x="3199140" y="3239205"/>
            <a:ext cx="270284" cy="2011196"/>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4" name="TextovéPole 3"/>
          <p:cNvSpPr txBox="1"/>
          <p:nvPr/>
        </p:nvSpPr>
        <p:spPr>
          <a:xfrm>
            <a:off x="1909544" y="4064297"/>
            <a:ext cx="576064" cy="400110"/>
          </a:xfrm>
          <a:prstGeom prst="rect">
            <a:avLst/>
          </a:prstGeom>
          <a:noFill/>
        </p:spPr>
        <p:txBody>
          <a:bodyPr wrap="square" rtlCol="0">
            <a:spAutoFit/>
          </a:bodyPr>
          <a:lstStyle/>
          <a:p>
            <a:pPr algn="ctr"/>
            <a:r>
              <a:rPr lang="cs-CZ" sz="2000" dirty="0" smtClean="0"/>
              <a:t>26</a:t>
            </a:r>
            <a:endParaRPr lang="cs-CZ" sz="2000" dirty="0"/>
          </a:p>
        </p:txBody>
      </p:sp>
      <p:sp>
        <p:nvSpPr>
          <p:cNvPr id="26" name="TextovéPole 25"/>
          <p:cNvSpPr txBox="1"/>
          <p:nvPr/>
        </p:nvSpPr>
        <p:spPr>
          <a:xfrm>
            <a:off x="3479375" y="4064297"/>
            <a:ext cx="576064" cy="400110"/>
          </a:xfrm>
          <a:prstGeom prst="rect">
            <a:avLst/>
          </a:prstGeom>
          <a:noFill/>
        </p:spPr>
        <p:txBody>
          <a:bodyPr wrap="square" rtlCol="0">
            <a:spAutoFit/>
          </a:bodyPr>
          <a:lstStyle/>
          <a:p>
            <a:pPr algn="ctr"/>
            <a:r>
              <a:rPr lang="cs-CZ" sz="2000" dirty="0" smtClean="0"/>
              <a:t>10</a:t>
            </a:r>
            <a:endParaRPr lang="cs-CZ" sz="2000" dirty="0"/>
          </a:p>
        </p:txBody>
      </p:sp>
      <mc:AlternateContent xmlns:mc="http://schemas.openxmlformats.org/markup-compatibility/2006" xmlns:a14="http://schemas.microsoft.com/office/drawing/2010/main">
        <mc:Choice Requires="a14">
          <p:sp>
            <p:nvSpPr>
              <p:cNvPr id="7" name="TextovéPole 6"/>
              <p:cNvSpPr txBox="1"/>
              <p:nvPr/>
            </p:nvSpPr>
            <p:spPr>
              <a:xfrm>
                <a:off x="3334282" y="5589240"/>
                <a:ext cx="5102832" cy="461665"/>
              </a:xfrm>
              <a:prstGeom prst="rect">
                <a:avLst/>
              </a:prstGeom>
              <a:noFill/>
            </p:spPr>
            <p:txBody>
              <a:bodyPr wrap="square" rtlCol="0">
                <a:spAutoFit/>
              </a:bodyPr>
              <a:lstStyle/>
              <a:p>
                <a14:m>
                  <m:oMath xmlns:m="http://schemas.openxmlformats.org/officeDocument/2006/math">
                    <m:r>
                      <a:rPr lang="cs-CZ" b="0" i="1" smtClean="0">
                        <a:latin typeface="Cambria Math"/>
                      </a:rPr>
                      <m:t>=26.26.26.10.10.10.10=</m:t>
                    </m:r>
                  </m:oMath>
                </a14:m>
                <a:r>
                  <a:rPr lang="cs-CZ" b="1" dirty="0" smtClean="0"/>
                  <a:t>17 576 000</a:t>
                </a:r>
                <a:endParaRPr lang="cs-CZ" b="1"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334282" y="5589240"/>
                <a:ext cx="5102832" cy="461665"/>
              </a:xfrm>
              <a:prstGeom prst="rect">
                <a:avLst/>
              </a:prstGeom>
              <a:blipFill rotWithShape="1">
                <a:blip r:embed="rId3"/>
                <a:stretch>
                  <a:fillRect t="-10526" b="-28947"/>
                </a:stretch>
              </a:blipFill>
            </p:spPr>
            <p:txBody>
              <a:bodyPr/>
              <a:lstStyle/>
              <a:p>
                <a:r>
                  <a:rPr lang="cs-CZ">
                    <a:noFill/>
                  </a:rPr>
                  <a:t> </a:t>
                </a:r>
              </a:p>
            </p:txBody>
          </p:sp>
        </mc:Fallback>
      </mc:AlternateContent>
    </p:spTree>
    <p:extLst>
      <p:ext uri="{BB962C8B-B14F-4D97-AF65-F5344CB8AC3E}">
        <p14:creationId xmlns:p14="http://schemas.microsoft.com/office/powerpoint/2010/main" val="39174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3" grpId="0" animBg="1"/>
      <p:bldP spid="25" grpId="0" animBg="1"/>
      <p:bldP spid="4" grpId="0"/>
      <p:bldP spid="2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650" y="404813"/>
            <a:ext cx="7770813" cy="685800"/>
          </a:xfrm>
        </p:spPr>
        <p:txBody>
          <a:bodyPr/>
          <a:lstStyle/>
          <a:p>
            <a:pPr>
              <a:defRPr/>
            </a:pPr>
            <a:r>
              <a:rPr lang="en-US" sz="4000" dirty="0" smtClean="0">
                <a:solidFill>
                  <a:schemeClr val="accent3">
                    <a:lumMod val="50000"/>
                  </a:schemeClr>
                </a:solidFill>
                <a:latin typeface="+mn-lt"/>
              </a:rPr>
              <a:t>Consider:</a:t>
            </a:r>
          </a:p>
        </p:txBody>
      </p:sp>
      <p:sp>
        <p:nvSpPr>
          <p:cNvPr id="4099" name="Rectangle 3"/>
          <p:cNvSpPr>
            <a:spLocks noGrp="1" noChangeArrowheads="1"/>
          </p:cNvSpPr>
          <p:nvPr>
            <p:ph type="body" idx="1"/>
          </p:nvPr>
        </p:nvSpPr>
        <p:spPr>
          <a:xfrm>
            <a:off x="684213" y="1751013"/>
            <a:ext cx="7847012" cy="4114800"/>
          </a:xfrm>
        </p:spPr>
        <p:txBody>
          <a:bodyPr/>
          <a:lstStyle/>
          <a:p>
            <a:pPr>
              <a:buClr>
                <a:schemeClr val="tx1"/>
              </a:buClr>
              <a:buFont typeface="Wingdings" pitchFamily="2" charset="2"/>
              <a:buChar char="Ø"/>
              <a:defRPr/>
            </a:pPr>
            <a:r>
              <a:rPr lang="en-US" sz="2400" dirty="0" smtClean="0"/>
              <a:t> </a:t>
            </a:r>
            <a:r>
              <a:rPr lang="en-US" sz="2400" dirty="0" smtClean="0">
                <a:latin typeface="Times"/>
              </a:rPr>
              <a:t>How many different orders may 9 people be arranged in a line?</a:t>
            </a:r>
          </a:p>
          <a:p>
            <a:pPr marL="0" indent="0">
              <a:buClr>
                <a:schemeClr val="tx1"/>
              </a:buClr>
              <a:buFont typeface="Monotype Sorts" pitchFamily="2" charset="2"/>
              <a:buNone/>
              <a:defRPr/>
            </a:pPr>
            <a:endParaRPr lang="en-US" sz="2400" dirty="0" smtClean="0">
              <a:latin typeface="Times"/>
            </a:endParaRPr>
          </a:p>
          <a:p>
            <a:pPr>
              <a:buClr>
                <a:schemeClr val="tx1"/>
              </a:buClr>
              <a:buFont typeface="Wingdings" pitchFamily="2" charset="2"/>
              <a:buChar char="Ø"/>
              <a:defRPr/>
            </a:pPr>
            <a:r>
              <a:rPr lang="en-US" sz="2400" dirty="0" smtClean="0">
                <a:latin typeface="Times"/>
              </a:rPr>
              <a:t> How many ways can I return your tests so that no one gets their own?</a:t>
            </a:r>
          </a:p>
          <a:p>
            <a:pPr marL="0" indent="0">
              <a:buClr>
                <a:schemeClr val="tx1"/>
              </a:buClr>
              <a:buFont typeface="Monotype Sorts" pitchFamily="2" charset="2"/>
              <a:buNone/>
              <a:defRPr/>
            </a:pPr>
            <a:endParaRPr lang="en-US" sz="2400" dirty="0" smtClean="0">
              <a:latin typeface="Times"/>
            </a:endParaRPr>
          </a:p>
          <a:p>
            <a:pPr>
              <a:buClr>
                <a:schemeClr val="tx1"/>
              </a:buClr>
              <a:buFont typeface="Wingdings" pitchFamily="2" charset="2"/>
              <a:buChar char="Ø"/>
              <a:defRPr/>
            </a:pPr>
            <a:r>
              <a:rPr lang="en-US" sz="2400" dirty="0" smtClean="0">
                <a:latin typeface="Times"/>
              </a:rPr>
              <a:t> How many distinct function exist between two given finite sets A and B?</a:t>
            </a:r>
            <a:endParaRPr lang="en-US" sz="2400" dirty="0">
              <a:latin typeface="Times"/>
            </a:endParaRPr>
          </a:p>
        </p:txBody>
      </p:sp>
      <p:sp>
        <p:nvSpPr>
          <p:cNvPr id="5124" name="AutoShape 2055" descr="data:image/jpeg;base64,/9j/4AAQSkZJRgABAQAAAQABAAD/2wCEAAkGBhIODxUQEA8SEBAUEBAQEBAPEA8PEBAQFBUVFBUQFRQXGyYfFxkjGRISHy8gIycpLCwtFR4xNTAqNSYrLCkBCQoKDgwOGg8PGiokHiIsKS80NC8pNCw1LC8sLCw1LywtLSw1LCksKSwpLCw0LCksLCwsLCwsLCkpLCk0KSkpLf/AABEIAQMAwgMBIgACEQEDEQH/xAAcAAEAAQUBAQAAAAAAAAAAAAAABgEDBAUHAgj/xABCEAACAQICBwMIBwcDBQAAAAAAAQIDEQQhBQYSMUFRYRNxgQciMlKRobHBFCNCYnKCkjNDc8LR4fBjorIVFiRTk//EABsBAQACAwEBAAAAAAAAAAAAAAAEBQIDBgEH/8QAMhEAAgIABAMGBAUFAAAAAAAAAAECAwQREjEFIVETMkFhcaEi0eHwFIGRscEVIzM0Uv/aAAwDAQACEQMRAD8A7iAAAAAAAAAAAAAAADV6T1mw2FdqtaKn/wCuN6lT9MbteJH8T5S4L9lhqk+tSUKS9i2map3Qh3mSqsHfdzhBv76k0BzyflKr8MPSXfOpL5IU/KVXXpYek10nUj8UzV+Lq6kr+kYv/j3XzOhghuF8pVJ/taFSHWDjVj8n7iQaN1iw2JypVoyl6jvCp+iVmboWwn3WRLcJfT34NffU2QANhGAAAAAAAAAAAAAAAAAAAAAABodZNa4YONl59Z5Rgnx6njais2ZQhKclGKzbNhpbTNLCU+0rT2VujFZzm/VjHi/8ZzzTeulfFXjBuhS9WD+skvvzXwjbvZp8djqmIqOrWm5zeX3Yr1IrgiwU9+LlPlDkjscDwiulKdvOXsvmUUbbioBBL0FCpQAFGr/LoVB6NzfaG10xGGtGUu3pepUb20vu1N/g7+B0LQ2nqOMhtUpZq23TllUg/vL5rJnHy7hMXOjUVSlNwnHdJe9NcU+TJtOLlDlLmilxvB6rk5VfDL2Z2wGj1X1njjoWdoV4pdpT4Nbu0hzi/dufBveFvGSks0cbZXKqThNZNAAGRrAAAAAAAAAAAAABhaX0nHC0ZVZ7orJcZSe6K8QDWa16yxwkNmL+tavz2I+t38kcxq1pVJOpNtyfN3suX9T1j8dPE1pVJu72tp8nLgu5I8FPjL9T0LY7Dg+CVce2lu9vT6lAVKEA6AAAAFC08VHcrya3qEZTa79lOxbnj1HfGou+nIzVc3zSZpliKovKUkn6mSCxSxsJ5Rmr8nk/Yy+eNNbm2MlJZpgoVKHhkXsHjJ0KkatOWzOLvF8OsWuKayaOu6E0vHGUI1oZXylG93Ca9KD7verPiccJFqRpr6NiVTk/qqzUHyjU3Ql4+i+9cibhLtEtL2ZR8YwSur7WK+KPuvodQABcnFAAAAAAAAAAAAA5p5RdO7dbsIvzaW9etVl/RNLxZ0LSONVCjOrLdCEp99le3yOHyrSrVtqTvJylUk+cm7/Fmm6eiLZNwVHbWqJkUqezG3t7+J6KlDn28+Z9AiklkgUKg8Mjy30bbaSSTbbbsopLe27KxNtX/J4pRVTHXbeaw0ZWjFf6ko+lLonsr7x58n2r6m/plRXSco4ZPdl5s63fe8V0TfFE9LbC4ZJa57nJ8V4nKU3TU8kt31+ho8RqZhZx2ezlBcFTqTgl3K9vcRXTfkqdnLC123v7OvbPopxXxXidGBYZHPKTR84aUwNXD1HSr05U6kd8ZL2NPiuqGC0pKDtJuUeubXczumteqtLSNB05pRqJN0atvOpy+cXxXzscFx2Bnh6s6NWOzUhJwnHk114rinyZGurTWTLTB4mcHnB5MkUJqSTTunuZU1Gh8VZ7D3Pd0l/c25TWQ0SyOzw9yugpIB/5bf3gGBvOvataU+lYWnVfp22an8SPmy9rV/E2hA/Jpjs61Bv1a0V/sn8KZPDoaZ64KR86xtHYXyrWyfs9gADaRAAAAAAAAACKeUrG9ngdhPOpUhD8qvN/8V7TmGj1dyfcvn8yf+VDC1aqoRpUp1EnVlJwjKSi7RSu9y4kEoYepSTUqMm22/NlBteF7kLFxlKOUUXfCbK67FKbS3MllCzLGpelGcPxwkl7bWKwxUJejOL7mrlRKElujroXVz7sk/zLh7w+GlWqQpQylUnGnF8tp2cvBXfgeCRag4PtMbtvdRpSn+eb2I/7e0MqYa5qJrxl3Y0Ss6L38Do+EwsaNONOCtCEYwiuUYqy+BeAOiPnQAAAOW+WDQijOli4q239TVtxkk5Ql7FNeCOpEU8p2HU9GVH6k6M1/wDSMfhJmE1nFm6iWViOKU3Zprg7klbvnzSftzI0kSDCu9OH4be9lRiVszsuGvJyRcKFShDLg32otfYx9NevGrTf6dv400dVOQaqytj8P/Ft7YTR18ucE/7f5nF8cjliU+sV+7AAJpRgAAAAAAAAAtVsLCfpwjL8UVL4l0AGrras4ae+jFfgcofBmpxnk6wtXg1+JQn8Vf3kqAyPU2iAy8k1K/m15U1/p7cX7Nu3uJDqxqnDRyns1qlZ1Ni8quxdKN7RWyll5z3m6q1VBbUmopb22kkYE9YKK3OUvwwk17TDRFPPI2u+xx0OTy6ZmyBhUNL0puylsvgppx97yM0zNIAAAIl5UMUoaNnHjUqUoLr56m/dBktOQeVHWFYjELD03enQvtNbpVnlL9Ky73Iwm8om+iOqa8iEo3+HjaEV91e/P5mowOG259FnLu5G7ZTYiXPSdrw2tqLm/EoUKlCMWbNxqdT2tIUFynOXspz/ALHXDmvk4we3i5VLZU6LX5qjSXuhM6UXODWVfqcTxqerE5dEl/P8gAEwpgAAAAAAAAAAAAeatRRi5PJJXZ6NbpuraEY+tLPuWfxsAazESliJ7UvRXow4R69/UyKWCS4FKBlRmAY9TCK24uYHGOnJU5O8HlFv7L4LuPcpmBjM0wCSAxtHYjtKMJPe4596yfvTItr3r0sFF0KDUsS1m8mqCf2nzlyXi+CfjeRlGLk8kWfKBrx9Fi8Nh5f+RJWnNfuYv+dr2b+RyelSc5WWbf8Al2evOqz3uU5NtttttvNyb+Zt8NhlTVlm+L5/2K/EX6eS3Oj4dw/tOb7v7laFBU47K8XzfM9hlCr3OqSUVkgUBttV9BPHYhQa+qhadd8NnhT75NW7lIzhBzkoo0X3RprdktkTnUDRfYYRTkrTrPtXfeoWtTX6Vf8AMyTFErZLcVOghFRioo+d22O2bnLdsAAyNYAAAAAAAAAAAANPrE7KEuG1Je1J/wArNwYelcH21GUbpO21FvcpLNN9P6gGip4kvLEkbp6R4XWTadmnmst6L60h1AN3LEmLicTka2WP6mp0zp1UqblfO1kub4IHqWZt9O67LAYKFKk08VUjKUeKpQlKTVRrm1uXju38t25VZ3bc5ybbbbbk3m22/iY+Lx0qknUqScpNq7ebb3JJeCSXQ3mjMF2cby9OSz+6vV/qQcRdoXmXnDsF20svBb/IvYXCqnG29v0nz6dxdKnkqG23mzsYxUFpjsCgKdEm22kkldtvJJLi2+B6keNpc2XcNhp1qkaVOO3UnLZhHm+bfBJXbfBI69q7oKGBoKlHzpelVnazqVHvl3bklwSRq9TNVfocO1qpPEzWfFUob+yT57m3xfRIk5c4ajs1m92cVxPH/iZ6Id1e/n8gACWU4AAAAAAAAAAAAAAALOLjenJfdfwLxrtKV2nGG5O7b524AEWoaHo2qbVNOrCpV5q8J2nFtcc3JJ9GQyderSqOm7Ts8nCUZqzzSb523pnQNPaRjQpNvPLgaDRGCWw6tWyveTXfnYA0dOtUnJRtGO1KMdqc4qMbu13ZvLMjGsOLU68owm5wg3CM9ym1k5pcE3e3Sx2bBaLhKF5QSvnayyRzHyq6Jhg5Qr0YW7Sbpyiso9pbaU+l0pX7jGWxsrfM0Gr+C7Wq60vQpPYprhKrxl4EjuY+Bw6pUYU1wir9ZPOT9rL9yhtnrk2fQcJSqKlHx8RcpcFLmskNlJSsrs6FqRqg6VsViI2qtXpU5fuYv7cl67X6VlvbMLUPVTtHHGV4+anfDwa9JrdXa5er7eR0ItcLh9Pxy3OT4rxHW3TW+Xi+vl6AAE854AAAAAAAAAAAAAAAAAAGFpegp0nd7LitqMrXtLu433eJmmt0xVyUOfnPuW7/ADoAafR2PjNdnNK9rNPc+vVFMVoJNxdN+Yppyp71bp42LGNwV1eOUlua4Gu/7iqUfNmvHgwCVYqsqce5HJvKRju3nhqPrYntPywi037aiJhLS0sSrLdxfDuILrctrStCHCnhZz/VNr+VGq15QbJWDhrvhHzRe2hc8gocj6DmVubXVjQv03FRpP8AZpdpW/hppbH5m0u7aNSdC8l+FtSrVeMqsaf5YRT+NRkjDVqdiTK3id7pw7cd3y/X6E1hFJJJJJKySySXJFQC7OGAAAAAAAAAAAAAAAAAAAAABHdK4j6+S5KK91/mSIgenMdsYqT+zKVk+qSj8gDaqVzFxODjLeimHr3RdlUAMaOHUVkc31jd9Mvpg4W/XM6TVqHL9PYlPTM80tnC007tK2cpfzI0Yj/Gydw7/Zh6mZcXMd4+mv3sP1xPdOsp+gpT/BCc/wDimUyg34Hau6C3kv1LlzqHk2jbA3516z96XyObUtF4ifo4TEy7sPWS98TqOoWDqUcDGNWnKnPtKstia2ZJObabXcTsJCUZtteBR8XvrnSoxkm8+vkyRAAsjmAAAAAAAAAAAAAAAAAAAAAC1iq2xCUuSb8eHvOf6finB3/x8yZaw1tmius4r4v5EJ0zPaVubS9uQBscIrQj+FfArUqHpZIxa0wC3iK9kSnR+r1B0abrYelUqKGcqlKnOS2ntuN5K9rshUsWo1IuUduKnFyje20k7tXIjrL5QsRpCckqjpUFKUVRpSaWTt58lnJ+7oYt5GcIuT5HccPSoQezTjSi/VgqcX7EZdj5nw+ImpJQUpT3pQWfe3wXVk20HrxjsLZT2KsPUq1W5JdJJO3taNTvhHk2S4YC+xZwjmdjBG9A690MXJU5Xo1XkoTacZvlCayb6Oz6EkNsZKSzRFsqnVLTNZMAAyNYAAAAAAAAAAAAAAAAAAAABqtZcNKphpbCblFqokt72d6XWzZzz6aqlanG++afgvO+R1e5GtYNAYaMZYmNGMa6cbTi5Rzk7NuKdm7N70AauUsjAxVWx7lVZrdI1vN78gDWaQ0mqUJ1pejCLl323LxeXicv0Q6k6mxC21UlnfNJt3cviSzX7EdnhIxX260Iv8KTlb2xRqNT8OryqcVHZ7rvh4I0Xy0xbRYYCpWWqLJLRpRpR2Ifml9qcub/AKFbnm5S5UnX55ckernW9QtPyxmGtUe1VpNU5ye+cWrwm+rV0+sWciuTjyUzfb119nsqTfftTt8WSsNJqeXUquKQU6NT3R0sC4LM5UAAAAAAAAAAAAAAAAFGAGy3KYkyzOYB6lVNPrFWvRtznH3XfyMypUvuzNbi4Oo7SVkr2zuARmtI12KwlWrFypQc1GVpKNtrNXyXHwN1pHR0k8mjBp6QeHjsWzu2+rf9rAGpqapPSGHqKrBwa2eyVROG1LPa35rhZ8/EiWA0RLA1JUp7Svu2lZ5Pd1J1iNZZr0Ymg0tpCeIyqJO3oySSlF80/luNdkNcWiThr+xsUzFuUuY6xFsp5Pn9l+PA9fSY+sn0Tu/YVbrknk0dXHEVzWpNF250zyaaP7LDyrSydeScf4ULqL8W5vusQfQmgZ4iac4SVK+as059Oi9/xOnYKEkkrWSSSSySS3JImYepx+JlLxHGRmuzg8+pvo1C4pGDSTMmDJhSl8HmLPQAAAAAAAAAAAAAKMqACxURqdK4rsqcpcotm9sWauFjNWauARPB6bUo5NNc07lvGaXhBXlOMVzk0ja4nUbCTe12Wy3vdOdSnfwi0eKOo+FpvaVGLl6071Je2TbAItPTiqfsoVK3WEGofqlZFhaLq1ZbU4qHKKe00ur5nQI6KityRX/p65AEIhq8uKL0dW4cY3Jj9BXIfQgCLU9XKK/dRffFMzKGh4Q9GnCP4YxXwRv1hCqwwBraWFsZlKmZKoFxUQC1BF6KPSpntQAKI9oJFQAAAAAAAAAAAAAAAAAAAAAAUsVABSw2SoAKbI2SoAKWKgAAAAAAAAAAAAAAAAAAAAAAAAAAAAAAAAAAAAAAAAAAAAAAAAAAAAAAAH//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5125" name="Picture 2057" descr="http://www.propagacenainternetu.cz/wp-content/uploads/otaz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1022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smtClean="0">
                <a:solidFill>
                  <a:schemeClr val="accent3">
                    <a:lumMod val="50000"/>
                  </a:schemeClr>
                </a:solidFill>
                <a:latin typeface="Times"/>
              </a:rPr>
              <a:t>The Sum  Rule (task formulation):</a:t>
            </a:r>
          </a:p>
        </p:txBody>
      </p:sp>
      <mc:AlternateContent xmlns:mc="http://schemas.openxmlformats.org/markup-compatibility/2006">
        <mc:Choice xmlns:a14="http://schemas.microsoft.com/office/drawing/2010/main" Requires="a14">
          <p:sp>
            <p:nvSpPr>
              <p:cNvPr id="4" name="Zástupný symbol pro obsah 2"/>
              <p:cNvSpPr txBox="1">
                <a:spLocks/>
              </p:cNvSpPr>
              <p:nvPr/>
            </p:nvSpPr>
            <p:spPr bwMode="auto">
              <a:xfrm>
                <a:off x="683569" y="1628800"/>
                <a:ext cx="7759462" cy="4176464"/>
              </a:xfrm>
              <a:prstGeom prst="rect">
                <a:avLst/>
              </a:prstGeom>
              <a:solidFill>
                <a:schemeClr val="accent6">
                  <a:lumMod val="20000"/>
                  <a:lumOff val="80000"/>
                </a:schemeClr>
              </a:solidFill>
              <a:ln>
                <a:solidFill>
                  <a:schemeClr val="tx1"/>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lvl="1" indent="0">
                  <a:spcBef>
                    <a:spcPct val="0"/>
                  </a:spcBef>
                  <a:buNone/>
                </a:pPr>
                <a:r>
                  <a:rPr lang="en-US" sz="2000" dirty="0" smtClean="0"/>
                  <a:t>Suppose that a task can be completed by performing exactly one task from a collection of </a:t>
                </a:r>
                <a:r>
                  <a:rPr lang="en-US" sz="2000" dirty="0" smtClean="0">
                    <a:solidFill>
                      <a:srgbClr val="FF0000"/>
                    </a:solidFill>
                  </a:rPr>
                  <a:t>disjoint</a:t>
                </a:r>
                <a:r>
                  <a:rPr lang="en-US" sz="2000" dirty="0" smtClean="0"/>
                  <a:t> subtasks:</a:t>
                </a:r>
              </a:p>
              <a:p>
                <a:pPr lvl="1">
                  <a:spcBef>
                    <a:spcPct val="0"/>
                  </a:spcBef>
                  <a:buNone/>
                </a:pPr>
                <a:r>
                  <a:rPr lang="en-US" sz="2000" dirty="0" smtClean="0"/>
                  <a:t>        </a:t>
                </a:r>
                <a:r>
                  <a:rPr lang="cs-CZ" sz="2000" dirty="0" smtClean="0"/>
                  <a:t>                 </a:t>
                </a:r>
                <a:r>
                  <a:rPr lang="en-US" sz="2000" dirty="0" smtClean="0"/>
                  <a:t>subtask</a:t>
                </a:r>
                <a:r>
                  <a:rPr lang="en-US" sz="2000" baseline="-25000" dirty="0" smtClean="0"/>
                  <a:t>1</a:t>
                </a:r>
                <a:r>
                  <a:rPr lang="en-US" sz="2000" dirty="0" smtClean="0"/>
                  <a:t>, subtask</a:t>
                </a:r>
                <a:r>
                  <a:rPr lang="en-US" sz="2000" baseline="-25000" dirty="0" smtClean="0"/>
                  <a:t>2</a:t>
                </a:r>
                <a:r>
                  <a:rPr lang="en-US" sz="2000" dirty="0" smtClean="0"/>
                  <a:t>, ... , subtask</a:t>
                </a:r>
                <a:r>
                  <a:rPr lang="cs-CZ" sz="2000" baseline="-25000" dirty="0" smtClean="0"/>
                  <a:t>k</a:t>
                </a:r>
                <a:r>
                  <a:rPr lang="cs-CZ" sz="2000" dirty="0" smtClean="0"/>
                  <a:t>.</a:t>
                </a:r>
                <a:endParaRPr lang="cs-CZ" sz="2000" dirty="0"/>
              </a:p>
              <a:p>
                <a:pPr marL="0" lvl="1">
                  <a:spcBef>
                    <a:spcPct val="0"/>
                  </a:spcBef>
                  <a:buNone/>
                </a:pPr>
                <a:endParaRPr lang="cs-CZ" sz="2000" dirty="0" smtClean="0"/>
              </a:p>
              <a:p>
                <a:pPr marL="0" lvl="1">
                  <a:spcBef>
                    <a:spcPct val="0"/>
                  </a:spcBef>
                  <a:buNone/>
                </a:pPr>
                <a:r>
                  <a:rPr lang="en-US" sz="2000" dirty="0" smtClean="0"/>
                  <a:t>Now suppose each subtask has a choice of ways to perform it, e.g.</a:t>
                </a:r>
              </a:p>
              <a:p>
                <a:pPr lvl="2">
                  <a:spcBef>
                    <a:spcPct val="0"/>
                  </a:spcBef>
                </a:pPr>
                <a:r>
                  <a:rPr lang="en-US" sz="2000" dirty="0" smtClean="0"/>
                  <a:t>subtask</a:t>
                </a:r>
                <a:r>
                  <a:rPr lang="en-US" sz="2000" baseline="-25000" dirty="0" smtClean="0"/>
                  <a:t>1</a:t>
                </a:r>
                <a:r>
                  <a:rPr lang="en-US" sz="2000" dirty="0" smtClean="0"/>
                  <a:t> can be performed t</a:t>
                </a:r>
                <a:r>
                  <a:rPr lang="en-US" sz="2000" baseline="-25000" dirty="0" smtClean="0"/>
                  <a:t>1</a:t>
                </a:r>
                <a:r>
                  <a:rPr lang="en-US" sz="2000" dirty="0" smtClean="0"/>
                  <a:t> ways,</a:t>
                </a:r>
              </a:p>
              <a:p>
                <a:pPr lvl="2">
                  <a:spcBef>
                    <a:spcPct val="0"/>
                  </a:spcBef>
                </a:pPr>
                <a:r>
                  <a:rPr lang="en-US" sz="2000" dirty="0" smtClean="0"/>
                  <a:t>subtask</a:t>
                </a:r>
                <a:r>
                  <a:rPr lang="en-US" sz="2000" baseline="-25000" dirty="0" smtClean="0"/>
                  <a:t>2</a:t>
                </a:r>
                <a:r>
                  <a:rPr lang="en-US" sz="2000" dirty="0" smtClean="0"/>
                  <a:t> can be performed t</a:t>
                </a:r>
                <a:r>
                  <a:rPr lang="en-US" sz="2000" baseline="-25000" dirty="0" smtClean="0"/>
                  <a:t>2</a:t>
                </a:r>
                <a:r>
                  <a:rPr lang="en-US" sz="2000" dirty="0" smtClean="0"/>
                  <a:t> ways, </a:t>
                </a:r>
              </a:p>
              <a:p>
                <a:pPr lvl="2">
                  <a:spcBef>
                    <a:spcPct val="0"/>
                  </a:spcBef>
                </a:pPr>
                <a:r>
                  <a:rPr lang="en-US" sz="2000" dirty="0" smtClean="0"/>
                  <a:t>...</a:t>
                </a:r>
              </a:p>
              <a:p>
                <a:pPr lvl="2">
                  <a:spcBef>
                    <a:spcPct val="0"/>
                  </a:spcBef>
                </a:pPr>
                <a:r>
                  <a:rPr lang="en-US" sz="2000" dirty="0" smtClean="0"/>
                  <a:t>subtask</a:t>
                </a:r>
                <a:r>
                  <a:rPr lang="cs-CZ" sz="2000" baseline="-25000" dirty="0" smtClean="0"/>
                  <a:t>k</a:t>
                </a:r>
                <a:r>
                  <a:rPr lang="en-US" sz="2000" dirty="0" smtClean="0"/>
                  <a:t> can be performed t</a:t>
                </a:r>
                <a:r>
                  <a:rPr lang="cs-CZ" sz="2000" i="1" baseline="-25000" dirty="0" smtClean="0"/>
                  <a:t>k</a:t>
                </a:r>
                <a:r>
                  <a:rPr lang="en-US" sz="2000" dirty="0" smtClean="0"/>
                  <a:t> ways.</a:t>
                </a:r>
                <a:endParaRPr lang="cs-CZ" sz="2000" dirty="0" smtClean="0"/>
              </a:p>
              <a:p>
                <a:pPr marL="0" lvl="2" indent="0">
                  <a:spcBef>
                    <a:spcPct val="0"/>
                  </a:spcBef>
                  <a:buNone/>
                </a:pPr>
                <a:endParaRPr lang="cs-CZ" sz="2000" dirty="0"/>
              </a:p>
              <a:p>
                <a:pPr marL="0" lvl="2" indent="0">
                  <a:spcBef>
                    <a:spcPct val="0"/>
                  </a:spcBef>
                  <a:buNone/>
                </a:pPr>
                <a:r>
                  <a:rPr lang="en-US" sz="2000" dirty="0" smtClean="0"/>
                  <a:t>Then number the number of ways to perform the task is:</a:t>
                </a:r>
                <a:endParaRPr lang="cs-CZ" sz="2000" dirty="0" smtClean="0"/>
              </a:p>
              <a:p>
                <a:pPr marL="0" lvl="2" indent="0">
                  <a:spcBef>
                    <a:spcPct val="0"/>
                  </a:spcBef>
                  <a:buNone/>
                </a:pPr>
                <a:endParaRPr lang="cs-CZ" sz="2000" i="1" dirty="0" smtClean="0">
                  <a:latin typeface="Cambria Math"/>
                </a:endParaRPr>
              </a:p>
              <a:p>
                <a:pPr marL="0" lvl="2" indent="0">
                  <a:spcBef>
                    <a:spcPct val="0"/>
                  </a:spcBef>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cs-CZ" sz="2000" b="0" i="1" smtClean="0">
                              <a:latin typeface="Cambria Math"/>
                            </a:rPr>
                            <m:t>𝑡</m:t>
                          </m:r>
                        </m:e>
                        <m:sub>
                          <m:r>
                            <a:rPr lang="cs-CZ" sz="2000" b="0" i="1" smtClean="0">
                              <a:latin typeface="Cambria Math"/>
                            </a:rPr>
                            <m:t>1</m:t>
                          </m:r>
                        </m:sub>
                      </m:sSub>
                      <m:r>
                        <a:rPr lang="cs-CZ" sz="2000" b="0" i="1" smtClean="0">
                          <a:latin typeface="Cambria Math"/>
                        </a:rPr>
                        <m:t>+</m:t>
                      </m:r>
                      <m:sSub>
                        <m:sSubPr>
                          <m:ctrlPr>
                            <a:rPr lang="en-US" sz="2000" i="1" smtClean="0">
                              <a:latin typeface="Cambria Math" panose="02040503050406030204" pitchFamily="18" charset="0"/>
                            </a:rPr>
                          </m:ctrlPr>
                        </m:sSubPr>
                        <m:e>
                          <m:r>
                            <a:rPr lang="cs-CZ" sz="2000" b="0" i="1" smtClean="0">
                              <a:latin typeface="Cambria Math"/>
                            </a:rPr>
                            <m:t>𝑡</m:t>
                          </m:r>
                        </m:e>
                        <m:sub>
                          <m:r>
                            <a:rPr lang="cs-CZ" sz="2000" b="0" i="1" smtClean="0">
                              <a:latin typeface="Cambria Math"/>
                            </a:rPr>
                            <m:t>2</m:t>
                          </m:r>
                        </m:sub>
                      </m:sSub>
                      <m:r>
                        <a:rPr lang="cs-CZ" sz="2000" b="0" i="1" smtClean="0">
                          <a:latin typeface="Cambria Math"/>
                        </a:rPr>
                        <m:t>+…+</m:t>
                      </m:r>
                      <m:sSub>
                        <m:sSubPr>
                          <m:ctrlPr>
                            <a:rPr lang="en-US" sz="2000" i="1" smtClean="0">
                              <a:latin typeface="Cambria Math" panose="02040503050406030204" pitchFamily="18" charset="0"/>
                            </a:rPr>
                          </m:ctrlPr>
                        </m:sSubPr>
                        <m:e>
                          <m:r>
                            <a:rPr lang="cs-CZ" sz="2000" b="0" i="1" smtClean="0">
                              <a:latin typeface="Cambria Math"/>
                            </a:rPr>
                            <m:t>𝑡</m:t>
                          </m:r>
                        </m:e>
                        <m:sub>
                          <m:r>
                            <a:rPr lang="cs-CZ" sz="2000" b="0" i="1" smtClean="0">
                              <a:latin typeface="Cambria Math"/>
                            </a:rPr>
                            <m:t>𝑘</m:t>
                          </m:r>
                        </m:sub>
                      </m:sSub>
                    </m:oMath>
                  </m:oMathPara>
                </a14:m>
                <a:endParaRPr lang="en-US" sz="2000" dirty="0" smtClean="0"/>
              </a:p>
              <a:p>
                <a:pPr marL="0" lvl="2" indent="0">
                  <a:spcBef>
                    <a:spcPct val="0"/>
                  </a:spcBef>
                  <a:buNone/>
                </a:pPr>
                <a:endParaRPr lang="en-US" sz="2000" dirty="0" smtClean="0"/>
              </a:p>
            </p:txBody>
          </p:sp>
        </mc:Choice>
        <mc:Fallback>
          <p:sp>
            <p:nvSpPr>
              <p:cNvPr id="4" name="Zástupný symbol pro obsah 2"/>
              <p:cNvSpPr txBox="1">
                <a:spLocks noRot="1" noChangeAspect="1" noMove="1" noResize="1" noEditPoints="1" noAdjustHandles="1" noChangeArrowheads="1" noChangeShapeType="1" noTextEdit="1"/>
              </p:cNvSpPr>
              <p:nvPr/>
            </p:nvSpPr>
            <p:spPr bwMode="auto">
              <a:xfrm>
                <a:off x="683569" y="1628800"/>
                <a:ext cx="7759462" cy="4176464"/>
              </a:xfrm>
              <a:prstGeom prst="rect">
                <a:avLst/>
              </a:prstGeom>
              <a:blipFill>
                <a:blip r:embed="rId2"/>
                <a:stretch>
                  <a:fillRect l="-706" t="-582"/>
                </a:stretch>
              </a:blipFill>
              <a:ln>
                <a:solidFill>
                  <a:schemeClr val="tx1"/>
                </a:solidFill>
              </a:ln>
            </p:spPr>
            <p:txBody>
              <a:bodyPr/>
              <a:lstStyle/>
              <a:p>
                <a:r>
                  <a:rPr lang="cs-CZ">
                    <a:noFill/>
                  </a:rPr>
                  <a:t> </a:t>
                </a:r>
              </a:p>
            </p:txBody>
          </p:sp>
        </mc:Fallback>
      </mc:AlternateContent>
    </p:spTree>
    <p:extLst>
      <p:ext uri="{BB962C8B-B14F-4D97-AF65-F5344CB8AC3E}">
        <p14:creationId xmlns:p14="http://schemas.microsoft.com/office/powerpoint/2010/main" val="174533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4"/>
            <a:ext cx="7770812" cy="990600"/>
          </a:xfrm>
        </p:spPr>
        <p:txBody>
          <a:bodyPr/>
          <a:lstStyle/>
          <a:p>
            <a:pPr marL="457200" lvl="1" indent="-457200" algn="l">
              <a:buFont typeface="+mj-lt"/>
              <a:buAutoNum type="arabicPeriod" startAt="8"/>
            </a:pPr>
            <a:r>
              <a:rPr lang="en-US" sz="2000" dirty="0" smtClean="0">
                <a:solidFill>
                  <a:schemeClr val="accent3">
                    <a:lumMod val="50000"/>
                  </a:schemeClr>
                </a:solidFill>
              </a:rPr>
              <a:t>You have five novels, four magazines, and three devotional books.  How many options do you have for taking one for your wait in the bank line?</a:t>
            </a:r>
          </a:p>
        </p:txBody>
      </p:sp>
      <p:cxnSp>
        <p:nvCxnSpPr>
          <p:cNvPr id="5" name="Přímá spojnice 4"/>
          <p:cNvCxnSpPr/>
          <p:nvPr/>
        </p:nvCxnSpPr>
        <p:spPr bwMode="auto">
          <a:xfrm>
            <a:off x="755576" y="1652153"/>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TextovéPole 10"/>
          <p:cNvSpPr txBox="1"/>
          <p:nvPr/>
        </p:nvSpPr>
        <p:spPr>
          <a:xfrm>
            <a:off x="2577589" y="2673140"/>
            <a:ext cx="1584176" cy="400110"/>
          </a:xfrm>
          <a:prstGeom prst="rect">
            <a:avLst/>
          </a:prstGeom>
          <a:noFill/>
          <a:ln>
            <a:solidFill>
              <a:schemeClr val="tx1"/>
            </a:solidFill>
          </a:ln>
        </p:spPr>
        <p:txBody>
          <a:bodyPr wrap="square" rtlCol="0">
            <a:spAutoFit/>
          </a:bodyPr>
          <a:lstStyle/>
          <a:p>
            <a:pPr algn="ctr"/>
            <a:r>
              <a:rPr lang="cs-CZ" sz="2000" dirty="0" err="1" smtClean="0"/>
              <a:t>Magazines</a:t>
            </a:r>
            <a:endParaRPr lang="cs-CZ" sz="2000" dirty="0"/>
          </a:p>
        </p:txBody>
      </p:sp>
      <p:sp>
        <p:nvSpPr>
          <p:cNvPr id="12" name="TextovéPole 11"/>
          <p:cNvSpPr txBox="1"/>
          <p:nvPr/>
        </p:nvSpPr>
        <p:spPr>
          <a:xfrm>
            <a:off x="4488688" y="2673140"/>
            <a:ext cx="1224136" cy="400110"/>
          </a:xfrm>
          <a:prstGeom prst="rect">
            <a:avLst/>
          </a:prstGeom>
          <a:noFill/>
          <a:ln>
            <a:solidFill>
              <a:schemeClr val="tx1"/>
            </a:solidFill>
          </a:ln>
        </p:spPr>
        <p:txBody>
          <a:bodyPr wrap="square" rtlCol="0">
            <a:spAutoFit/>
          </a:bodyPr>
          <a:lstStyle/>
          <a:p>
            <a:pPr algn="ctr"/>
            <a:r>
              <a:rPr lang="cs-CZ" sz="2000" dirty="0" err="1" smtClean="0"/>
              <a:t>Books</a:t>
            </a:r>
            <a:endParaRPr lang="cs-CZ" sz="2000" dirty="0"/>
          </a:p>
        </p:txBody>
      </p:sp>
      <p:cxnSp>
        <p:nvCxnSpPr>
          <p:cNvPr id="16" name="Přímá spojnice se šipkou 15"/>
          <p:cNvCxnSpPr/>
          <p:nvPr/>
        </p:nvCxnSpPr>
        <p:spPr bwMode="auto">
          <a:xfrm flipV="1">
            <a:off x="3369677" y="3216746"/>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V="1">
            <a:off x="5100756" y="3216746"/>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ovéPole 19"/>
          <p:cNvSpPr txBox="1"/>
          <p:nvPr/>
        </p:nvSpPr>
        <p:spPr>
          <a:xfrm>
            <a:off x="3117649" y="3900898"/>
            <a:ext cx="504056" cy="400110"/>
          </a:xfrm>
          <a:prstGeom prst="rect">
            <a:avLst/>
          </a:prstGeom>
          <a:noFill/>
        </p:spPr>
        <p:txBody>
          <a:bodyPr wrap="square" rtlCol="0">
            <a:spAutoFit/>
          </a:bodyPr>
          <a:lstStyle/>
          <a:p>
            <a:pPr algn="ctr"/>
            <a:r>
              <a:rPr lang="cs-CZ" sz="2000" dirty="0" smtClean="0"/>
              <a:t>4</a:t>
            </a:r>
            <a:endParaRPr lang="cs-CZ" sz="2000" dirty="0"/>
          </a:p>
        </p:txBody>
      </p:sp>
      <p:sp>
        <p:nvSpPr>
          <p:cNvPr id="21" name="TextovéPole 20"/>
          <p:cNvSpPr txBox="1"/>
          <p:nvPr/>
        </p:nvSpPr>
        <p:spPr>
          <a:xfrm>
            <a:off x="4848728" y="3940172"/>
            <a:ext cx="504056" cy="400110"/>
          </a:xfrm>
          <a:prstGeom prst="rect">
            <a:avLst/>
          </a:prstGeom>
          <a:noFill/>
        </p:spPr>
        <p:txBody>
          <a:bodyPr wrap="square" rtlCol="0">
            <a:spAutoFit/>
          </a:bodyPr>
          <a:lstStyle/>
          <a:p>
            <a:pPr algn="ctr"/>
            <a:r>
              <a:rPr lang="cs-CZ" sz="2000" dirty="0" smtClean="0"/>
              <a:t>3</a:t>
            </a:r>
            <a:endParaRPr lang="cs-CZ" sz="2000" dirty="0"/>
          </a:p>
        </p:txBody>
      </p:sp>
      <p:sp>
        <p:nvSpPr>
          <p:cNvPr id="24" name="TextovéPole 23"/>
          <p:cNvSpPr txBox="1"/>
          <p:nvPr/>
        </p:nvSpPr>
        <p:spPr>
          <a:xfrm>
            <a:off x="3909737" y="3940172"/>
            <a:ext cx="504056" cy="400110"/>
          </a:xfrm>
          <a:prstGeom prst="rect">
            <a:avLst/>
          </a:prstGeom>
          <a:noFill/>
        </p:spPr>
        <p:txBody>
          <a:bodyPr wrap="square" rtlCol="0">
            <a:spAutoFit/>
          </a:bodyPr>
          <a:lstStyle/>
          <a:p>
            <a:pPr algn="ctr"/>
            <a:r>
              <a:rPr lang="cs-CZ" sz="2000" dirty="0" smtClean="0">
                <a:sym typeface="Mathematica1"/>
              </a:rPr>
              <a:t>+</a:t>
            </a:r>
            <a:endParaRPr lang="cs-CZ" sz="2000" dirty="0"/>
          </a:p>
        </p:txBody>
      </p:sp>
      <mc:AlternateContent xmlns:mc="http://schemas.openxmlformats.org/markup-compatibility/2006" xmlns:a14="http://schemas.microsoft.com/office/drawing/2010/main">
        <mc:Choice Requires="a14">
          <p:sp>
            <p:nvSpPr>
              <p:cNvPr id="15" name="TextovéPole 14"/>
              <p:cNvSpPr txBox="1"/>
              <p:nvPr/>
            </p:nvSpPr>
            <p:spPr>
              <a:xfrm>
                <a:off x="2004412" y="4729390"/>
                <a:ext cx="28443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a:rPr>
                        <m:t>=</m:t>
                      </m:r>
                      <m:r>
                        <a:rPr lang="cs-CZ" b="1" i="1" smtClean="0">
                          <a:latin typeface="Cambria Math"/>
                        </a:rPr>
                        <m:t>𝟏𝟐</m:t>
                      </m:r>
                    </m:oMath>
                  </m:oMathPara>
                </a14:m>
                <a:endParaRPr lang="cs-CZ"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2004412" y="4729390"/>
                <a:ext cx="2844316" cy="461665"/>
              </a:xfrm>
              <a:prstGeom prst="rect">
                <a:avLst/>
              </a:prstGeom>
              <a:blipFill rotWithShape="1">
                <a:blip r:embed="rId2"/>
                <a:stretch>
                  <a:fillRect/>
                </a:stretch>
              </a:blipFill>
            </p:spPr>
            <p:txBody>
              <a:bodyPr/>
              <a:lstStyle/>
              <a:p>
                <a:r>
                  <a:rPr lang="cs-CZ">
                    <a:noFill/>
                  </a:rPr>
                  <a:t> </a:t>
                </a:r>
              </a:p>
            </p:txBody>
          </p:sp>
        </mc:Fallback>
      </mc:AlternateContent>
      <p:sp>
        <p:nvSpPr>
          <p:cNvPr id="3" name="TextovéPole 2"/>
          <p:cNvSpPr txBox="1"/>
          <p:nvPr/>
        </p:nvSpPr>
        <p:spPr>
          <a:xfrm>
            <a:off x="752494" y="1850919"/>
            <a:ext cx="7632848" cy="400110"/>
          </a:xfrm>
          <a:prstGeom prst="rect">
            <a:avLst/>
          </a:prstGeom>
          <a:noFill/>
        </p:spPr>
        <p:txBody>
          <a:bodyPr wrap="square" rtlCol="0">
            <a:spAutoFit/>
          </a:bodyPr>
          <a:lstStyle/>
          <a:p>
            <a:r>
              <a:rPr lang="cs-CZ" sz="2000" dirty="0" smtClean="0">
                <a:latin typeface="+mn-lt"/>
              </a:rPr>
              <a:t>3 </a:t>
            </a:r>
            <a:r>
              <a:rPr lang="cs-CZ" sz="2000" dirty="0" err="1" smtClean="0">
                <a:latin typeface="+mn-lt"/>
              </a:rPr>
              <a:t>subtasks</a:t>
            </a:r>
            <a:r>
              <a:rPr lang="cs-CZ" sz="2000" dirty="0" smtClean="0">
                <a:latin typeface="+mn-lt"/>
              </a:rPr>
              <a:t> - </a:t>
            </a:r>
            <a:r>
              <a:rPr lang="en-US" sz="2000" dirty="0" smtClean="0">
                <a:latin typeface="+mn-lt"/>
              </a:rPr>
              <a:t>pick a novel, pick a magazine, or pick a devotional book.</a:t>
            </a:r>
            <a:r>
              <a:rPr lang="cs-CZ" sz="2000" dirty="0" smtClean="0">
                <a:latin typeface="+mn-lt"/>
              </a:rPr>
              <a:t>  </a:t>
            </a:r>
            <a:endParaRPr lang="cs-CZ" sz="2000" dirty="0">
              <a:latin typeface="+mn-lt"/>
            </a:endParaRPr>
          </a:p>
        </p:txBody>
      </p:sp>
      <p:sp>
        <p:nvSpPr>
          <p:cNvPr id="18" name="TextovéPole 17"/>
          <p:cNvSpPr txBox="1"/>
          <p:nvPr/>
        </p:nvSpPr>
        <p:spPr>
          <a:xfrm>
            <a:off x="951635" y="2673831"/>
            <a:ext cx="1224136" cy="400110"/>
          </a:xfrm>
          <a:prstGeom prst="rect">
            <a:avLst/>
          </a:prstGeom>
          <a:noFill/>
          <a:ln>
            <a:solidFill>
              <a:schemeClr val="tx1"/>
            </a:solidFill>
          </a:ln>
        </p:spPr>
        <p:txBody>
          <a:bodyPr wrap="square" rtlCol="0">
            <a:spAutoFit/>
          </a:bodyPr>
          <a:lstStyle/>
          <a:p>
            <a:pPr algn="ctr"/>
            <a:r>
              <a:rPr lang="cs-CZ" sz="2000" dirty="0" err="1" smtClean="0"/>
              <a:t>Novels</a:t>
            </a:r>
            <a:endParaRPr lang="cs-CZ" sz="2000" dirty="0"/>
          </a:p>
        </p:txBody>
      </p:sp>
      <p:cxnSp>
        <p:nvCxnSpPr>
          <p:cNvPr id="19" name="Přímá spojnice se šipkou 18"/>
          <p:cNvCxnSpPr/>
          <p:nvPr/>
        </p:nvCxnSpPr>
        <p:spPr bwMode="auto">
          <a:xfrm flipV="1">
            <a:off x="1635711" y="3153811"/>
            <a:ext cx="0" cy="504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ovéPole 21"/>
          <p:cNvSpPr txBox="1"/>
          <p:nvPr/>
        </p:nvSpPr>
        <p:spPr>
          <a:xfrm>
            <a:off x="1383683" y="3837963"/>
            <a:ext cx="504056" cy="400110"/>
          </a:xfrm>
          <a:prstGeom prst="rect">
            <a:avLst/>
          </a:prstGeom>
          <a:noFill/>
        </p:spPr>
        <p:txBody>
          <a:bodyPr wrap="square" rtlCol="0">
            <a:spAutoFit/>
          </a:bodyPr>
          <a:lstStyle/>
          <a:p>
            <a:pPr algn="ctr"/>
            <a:r>
              <a:rPr lang="cs-CZ" sz="2000" dirty="0" smtClean="0"/>
              <a:t>5</a:t>
            </a:r>
            <a:endParaRPr lang="cs-CZ" sz="2000" dirty="0"/>
          </a:p>
        </p:txBody>
      </p:sp>
      <p:sp>
        <p:nvSpPr>
          <p:cNvPr id="23" name="TextovéPole 22"/>
          <p:cNvSpPr txBox="1"/>
          <p:nvPr/>
        </p:nvSpPr>
        <p:spPr>
          <a:xfrm>
            <a:off x="2175771" y="3877237"/>
            <a:ext cx="504056" cy="400110"/>
          </a:xfrm>
          <a:prstGeom prst="rect">
            <a:avLst/>
          </a:prstGeom>
          <a:noFill/>
        </p:spPr>
        <p:txBody>
          <a:bodyPr wrap="square" rtlCol="0">
            <a:spAutoFit/>
          </a:bodyPr>
          <a:lstStyle/>
          <a:p>
            <a:pPr algn="ctr"/>
            <a:r>
              <a:rPr lang="cs-CZ" sz="2000" dirty="0" smtClean="0">
                <a:sym typeface="Mathematica1"/>
              </a:rPr>
              <a:t>+</a:t>
            </a:r>
            <a:endParaRPr lang="cs-CZ" sz="2000" dirty="0"/>
          </a:p>
        </p:txBody>
      </p:sp>
      <p:pic>
        <p:nvPicPr>
          <p:cNvPr id="120834" name="Picture 2" descr="http://www.huportal.sk/files/skupiny/1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166" y="2701646"/>
            <a:ext cx="1421332" cy="260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p:bldP spid="21" grpId="0"/>
      <p:bldP spid="24" grpId="0"/>
      <p:bldP spid="15" grpId="0"/>
      <p:bldP spid="3" grpId="0"/>
      <p:bldP spid="18" grpId="0" animBg="1"/>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4"/>
            <a:ext cx="7770812" cy="2520280"/>
          </a:xfrm>
        </p:spPr>
        <p:txBody>
          <a:bodyPr/>
          <a:lstStyle/>
          <a:p>
            <a:pPr marL="457200" indent="-457200" algn="l">
              <a:buFont typeface="+mj-lt"/>
              <a:buAutoNum type="arabicPeriod" startAt="9"/>
            </a:pPr>
            <a:r>
              <a:rPr lang="en-US" sz="2000" dirty="0" smtClean="0">
                <a:solidFill>
                  <a:schemeClr val="accent3">
                    <a:lumMod val="50000"/>
                  </a:schemeClr>
                </a:solidFill>
              </a:rPr>
              <a:t>Consider the following road map.</a:t>
            </a:r>
            <a:br>
              <a:rPr lang="en-US"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en-US" sz="2000" dirty="0" smtClean="0">
                <a:solidFill>
                  <a:schemeClr val="accent3">
                    <a:lumMod val="50000"/>
                  </a:schemeClr>
                </a:solidFill>
              </a:rPr>
              <a:t>a)</a:t>
            </a:r>
            <a:r>
              <a:rPr lang="cs-CZ" sz="2000" dirty="0" smtClean="0">
                <a:solidFill>
                  <a:schemeClr val="accent3">
                    <a:lumMod val="50000"/>
                  </a:schemeClr>
                </a:solidFill>
              </a:rPr>
              <a:t>  </a:t>
            </a:r>
            <a:r>
              <a:rPr lang="en-US" sz="2000" dirty="0" smtClean="0">
                <a:solidFill>
                  <a:schemeClr val="accent3">
                    <a:lumMod val="50000"/>
                  </a:schemeClr>
                </a:solidFill>
              </a:rPr>
              <a:t>How many ways are there to travel from A to B, and back to A, without going through C?</a:t>
            </a:r>
          </a:p>
        </p:txBody>
      </p:sp>
      <p:cxnSp>
        <p:nvCxnSpPr>
          <p:cNvPr id="5" name="Přímá spojnice 4"/>
          <p:cNvCxnSpPr/>
          <p:nvPr/>
        </p:nvCxnSpPr>
        <p:spPr bwMode="auto">
          <a:xfrm>
            <a:off x="755576" y="2996952"/>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nvGrpSpPr>
          <p:cNvPr id="120838" name="Skupina 120837"/>
          <p:cNvGrpSpPr/>
          <p:nvPr/>
        </p:nvGrpSpPr>
        <p:grpSpPr>
          <a:xfrm>
            <a:off x="1977538" y="890076"/>
            <a:ext cx="4392488" cy="1151721"/>
            <a:chOff x="1763688" y="854164"/>
            <a:chExt cx="4392488" cy="1151721"/>
          </a:xfrm>
        </p:grpSpPr>
        <p:sp>
          <p:nvSpPr>
            <p:cNvPr id="26" name="Ovál 25"/>
            <p:cNvSpPr/>
            <p:nvPr/>
          </p:nvSpPr>
          <p:spPr bwMode="auto">
            <a:xfrm>
              <a:off x="5796136"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nvGrpSpPr>
            <p:cNvPr id="120837" name="Skupina 120836"/>
            <p:cNvGrpSpPr/>
            <p:nvPr/>
          </p:nvGrpSpPr>
          <p:grpSpPr>
            <a:xfrm>
              <a:off x="1763688" y="854164"/>
              <a:ext cx="4392488" cy="1151721"/>
              <a:chOff x="1727684" y="873011"/>
              <a:chExt cx="4392488" cy="1151721"/>
            </a:xfrm>
          </p:grpSpPr>
          <p:grpSp>
            <p:nvGrpSpPr>
              <p:cNvPr id="120836" name="Skupina 120835"/>
              <p:cNvGrpSpPr/>
              <p:nvPr/>
            </p:nvGrpSpPr>
            <p:grpSpPr>
              <a:xfrm>
                <a:off x="1907704" y="1340768"/>
                <a:ext cx="2016224" cy="144016"/>
                <a:chOff x="1907704" y="1340768"/>
                <a:chExt cx="2016224" cy="144016"/>
              </a:xfrm>
            </p:grpSpPr>
            <p:sp>
              <p:nvSpPr>
                <p:cNvPr id="4" name="Ovál 3"/>
                <p:cNvSpPr/>
                <p:nvPr/>
              </p:nvSpPr>
              <p:spPr bwMode="auto">
                <a:xfrm>
                  <a:off x="1907704"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25" name="Ovál 24"/>
                <p:cNvSpPr/>
                <p:nvPr/>
              </p:nvSpPr>
              <p:spPr bwMode="auto">
                <a:xfrm>
                  <a:off x="3779912"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9" name="Přímá spojnice 8"/>
                <p:cNvCxnSpPr>
                  <a:endCxn id="25" idx="2"/>
                </p:cNvCxnSpPr>
                <p:nvPr/>
              </p:nvCxnSpPr>
              <p:spPr bwMode="auto">
                <a:xfrm>
                  <a:off x="2051720" y="1412776"/>
                  <a:ext cx="1728192"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0835" name="Skupina 120834"/>
              <p:cNvGrpSpPr/>
              <p:nvPr/>
            </p:nvGrpSpPr>
            <p:grpSpPr>
              <a:xfrm>
                <a:off x="1727684" y="873011"/>
                <a:ext cx="4392488" cy="1151721"/>
                <a:chOff x="1727684" y="864188"/>
                <a:chExt cx="4392488" cy="1151721"/>
              </a:xfrm>
            </p:grpSpPr>
            <p:sp>
              <p:nvSpPr>
                <p:cNvPr id="7" name="TextovéPole 6"/>
                <p:cNvSpPr txBox="1"/>
                <p:nvPr/>
              </p:nvSpPr>
              <p:spPr>
                <a:xfrm>
                  <a:off x="1727684" y="1500753"/>
                  <a:ext cx="504056" cy="400110"/>
                </a:xfrm>
                <a:prstGeom prst="rect">
                  <a:avLst/>
                </a:prstGeom>
                <a:noFill/>
              </p:spPr>
              <p:txBody>
                <a:bodyPr wrap="square" rtlCol="0">
                  <a:spAutoFit/>
                </a:bodyPr>
                <a:lstStyle/>
                <a:p>
                  <a:pPr algn="ctr"/>
                  <a:r>
                    <a:rPr lang="cs-CZ" sz="2000" dirty="0" smtClean="0"/>
                    <a:t>A</a:t>
                  </a:r>
                  <a:endParaRPr lang="cs-CZ" sz="2000" dirty="0"/>
                </a:p>
              </p:txBody>
            </p:sp>
            <p:sp>
              <p:nvSpPr>
                <p:cNvPr id="27" name="TextovéPole 26"/>
                <p:cNvSpPr txBox="1"/>
                <p:nvPr/>
              </p:nvSpPr>
              <p:spPr>
                <a:xfrm>
                  <a:off x="3599892" y="1500753"/>
                  <a:ext cx="504056" cy="400110"/>
                </a:xfrm>
                <a:prstGeom prst="rect">
                  <a:avLst/>
                </a:prstGeom>
                <a:noFill/>
              </p:spPr>
              <p:txBody>
                <a:bodyPr wrap="square" rtlCol="0">
                  <a:spAutoFit/>
                </a:bodyPr>
                <a:lstStyle/>
                <a:p>
                  <a:pPr algn="ctr"/>
                  <a:r>
                    <a:rPr lang="cs-CZ" sz="2000" dirty="0" smtClean="0"/>
                    <a:t>B</a:t>
                  </a:r>
                  <a:endParaRPr lang="cs-CZ" sz="2000" dirty="0"/>
                </a:p>
              </p:txBody>
            </p:sp>
            <p:sp>
              <p:nvSpPr>
                <p:cNvPr id="28" name="TextovéPole 27"/>
                <p:cNvSpPr txBox="1"/>
                <p:nvPr/>
              </p:nvSpPr>
              <p:spPr>
                <a:xfrm>
                  <a:off x="5616116" y="1484784"/>
                  <a:ext cx="504056" cy="400110"/>
                </a:xfrm>
                <a:prstGeom prst="rect">
                  <a:avLst/>
                </a:prstGeom>
                <a:noFill/>
              </p:spPr>
              <p:txBody>
                <a:bodyPr wrap="square" rtlCol="0">
                  <a:spAutoFit/>
                </a:bodyPr>
                <a:lstStyle/>
                <a:p>
                  <a:pPr algn="ctr"/>
                  <a:r>
                    <a:rPr lang="cs-CZ" sz="2000" dirty="0" smtClean="0"/>
                    <a:t>C</a:t>
                  </a:r>
                  <a:endParaRPr lang="cs-CZ" sz="2000" dirty="0"/>
                </a:p>
              </p:txBody>
            </p:sp>
            <p:sp>
              <p:nvSpPr>
                <p:cNvPr id="30" name="Volný tvar 29"/>
                <p:cNvSpPr/>
                <p:nvPr/>
              </p:nvSpPr>
              <p:spPr bwMode="auto">
                <a:xfrm>
                  <a:off x="1966586" y="864188"/>
                  <a:ext cx="1903956" cy="563779"/>
                </a:xfrm>
                <a:custGeom>
                  <a:avLst/>
                  <a:gdLst>
                    <a:gd name="connsiteX0" fmla="*/ 0 w 1903956"/>
                    <a:gd name="connsiteY0" fmla="*/ 526201 h 563779"/>
                    <a:gd name="connsiteX1" fmla="*/ 839244 w 1903956"/>
                    <a:gd name="connsiteY1" fmla="*/ 108 h 563779"/>
                    <a:gd name="connsiteX2" fmla="*/ 1903956 w 1903956"/>
                    <a:gd name="connsiteY2" fmla="*/ 563779 h 563779"/>
                  </a:gdLst>
                  <a:ahLst/>
                  <a:cxnLst>
                    <a:cxn ang="0">
                      <a:pos x="connsiteX0" y="connsiteY0"/>
                    </a:cxn>
                    <a:cxn ang="0">
                      <a:pos x="connsiteX1" y="connsiteY1"/>
                    </a:cxn>
                    <a:cxn ang="0">
                      <a:pos x="connsiteX2" y="connsiteY2"/>
                    </a:cxn>
                  </a:cxnLst>
                  <a:rect l="l" t="t" r="r" b="b"/>
                  <a:pathLst>
                    <a:path w="1903956" h="563779">
                      <a:moveTo>
                        <a:pt x="0" y="526201"/>
                      </a:moveTo>
                      <a:cubicBezTo>
                        <a:pt x="260959" y="260023"/>
                        <a:pt x="521918" y="-6155"/>
                        <a:pt x="839244" y="108"/>
                      </a:cubicBezTo>
                      <a:cubicBezTo>
                        <a:pt x="1156570" y="6371"/>
                        <a:pt x="1530263" y="285075"/>
                        <a:pt x="1903956" y="563779"/>
                      </a:cubicBezTo>
                    </a:path>
                  </a:pathLst>
                </a:cu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13" name="Přímá spojnice 12"/>
                <p:cNvCxnSpPr>
                  <a:endCxn id="26" idx="2"/>
                </p:cNvCxnSpPr>
                <p:nvPr/>
              </p:nvCxnSpPr>
              <p:spPr bwMode="auto">
                <a:xfrm>
                  <a:off x="3923928" y="1412776"/>
                  <a:ext cx="1872208"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Volný tvar 28"/>
                <p:cNvSpPr/>
                <p:nvPr/>
              </p:nvSpPr>
              <p:spPr bwMode="auto">
                <a:xfrm>
                  <a:off x="2004164" y="1064693"/>
                  <a:ext cx="1919764" cy="384496"/>
                </a:xfrm>
                <a:custGeom>
                  <a:avLst/>
                  <a:gdLst>
                    <a:gd name="connsiteX0" fmla="*/ 0 w 1952782"/>
                    <a:gd name="connsiteY0" fmla="*/ 338222 h 384496"/>
                    <a:gd name="connsiteX1" fmla="*/ 926926 w 1952782"/>
                    <a:gd name="connsiteY1" fmla="*/ 19 h 384496"/>
                    <a:gd name="connsiteX2" fmla="*/ 1866378 w 1952782"/>
                    <a:gd name="connsiteY2" fmla="*/ 350748 h 384496"/>
                    <a:gd name="connsiteX3" fmla="*/ 1853852 w 1952782"/>
                    <a:gd name="connsiteY3" fmla="*/ 350748 h 384496"/>
                  </a:gdLst>
                  <a:ahLst/>
                  <a:cxnLst>
                    <a:cxn ang="0">
                      <a:pos x="connsiteX0" y="connsiteY0"/>
                    </a:cxn>
                    <a:cxn ang="0">
                      <a:pos x="connsiteX1" y="connsiteY1"/>
                    </a:cxn>
                    <a:cxn ang="0">
                      <a:pos x="connsiteX2" y="connsiteY2"/>
                    </a:cxn>
                    <a:cxn ang="0">
                      <a:pos x="connsiteX3" y="connsiteY3"/>
                    </a:cxn>
                  </a:cxnLst>
                  <a:rect l="l" t="t" r="r" b="b"/>
                  <a:pathLst>
                    <a:path w="1952782" h="384496">
                      <a:moveTo>
                        <a:pt x="0" y="338222"/>
                      </a:moveTo>
                      <a:cubicBezTo>
                        <a:pt x="307931" y="168076"/>
                        <a:pt x="615863" y="-2069"/>
                        <a:pt x="926926" y="19"/>
                      </a:cubicBezTo>
                      <a:cubicBezTo>
                        <a:pt x="1237989" y="2107"/>
                        <a:pt x="1711890" y="292293"/>
                        <a:pt x="1866378" y="350748"/>
                      </a:cubicBezTo>
                      <a:cubicBezTo>
                        <a:pt x="2020866" y="409203"/>
                        <a:pt x="1937359" y="379975"/>
                        <a:pt x="1853852" y="350748"/>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2" name="Volný tvar 120831"/>
                <p:cNvSpPr/>
                <p:nvPr/>
              </p:nvSpPr>
              <p:spPr bwMode="auto">
                <a:xfrm>
                  <a:off x="3858016" y="989541"/>
                  <a:ext cx="2029217" cy="425900"/>
                </a:xfrm>
                <a:custGeom>
                  <a:avLst/>
                  <a:gdLst>
                    <a:gd name="connsiteX0" fmla="*/ 0 w 2029217"/>
                    <a:gd name="connsiteY0" fmla="*/ 413374 h 425900"/>
                    <a:gd name="connsiteX1" fmla="*/ 1014609 w 2029217"/>
                    <a:gd name="connsiteY1" fmla="*/ 15 h 425900"/>
                    <a:gd name="connsiteX2" fmla="*/ 2029217 w 2029217"/>
                    <a:gd name="connsiteY2" fmla="*/ 425900 h 425900"/>
                  </a:gdLst>
                  <a:ahLst/>
                  <a:cxnLst>
                    <a:cxn ang="0">
                      <a:pos x="connsiteX0" y="connsiteY0"/>
                    </a:cxn>
                    <a:cxn ang="0">
                      <a:pos x="connsiteX1" y="connsiteY1"/>
                    </a:cxn>
                    <a:cxn ang="0">
                      <a:pos x="connsiteX2" y="connsiteY2"/>
                    </a:cxn>
                  </a:cxnLst>
                  <a:rect l="l" t="t" r="r" b="b"/>
                  <a:pathLst>
                    <a:path w="2029217" h="425900">
                      <a:moveTo>
                        <a:pt x="0" y="413374"/>
                      </a:moveTo>
                      <a:cubicBezTo>
                        <a:pt x="338203" y="205650"/>
                        <a:pt x="676406" y="-2073"/>
                        <a:pt x="1014609" y="15"/>
                      </a:cubicBezTo>
                      <a:cubicBezTo>
                        <a:pt x="1352812" y="2103"/>
                        <a:pt x="1691014" y="214001"/>
                        <a:pt x="2029217" y="42590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31" name="Volný tvar 30"/>
                <p:cNvSpPr/>
                <p:nvPr/>
              </p:nvSpPr>
              <p:spPr bwMode="auto">
                <a:xfrm>
                  <a:off x="1991638" y="1440493"/>
                  <a:ext cx="1878904" cy="275573"/>
                </a:xfrm>
                <a:custGeom>
                  <a:avLst/>
                  <a:gdLst>
                    <a:gd name="connsiteX0" fmla="*/ 0 w 1878904"/>
                    <a:gd name="connsiteY0" fmla="*/ 0 h 275573"/>
                    <a:gd name="connsiteX1" fmla="*/ 889348 w 1878904"/>
                    <a:gd name="connsiteY1" fmla="*/ 275573 h 275573"/>
                    <a:gd name="connsiteX2" fmla="*/ 1878904 w 1878904"/>
                    <a:gd name="connsiteY2" fmla="*/ 0 h 275573"/>
                  </a:gdLst>
                  <a:ahLst/>
                  <a:cxnLst>
                    <a:cxn ang="0">
                      <a:pos x="connsiteX0" y="connsiteY0"/>
                    </a:cxn>
                    <a:cxn ang="0">
                      <a:pos x="connsiteX1" y="connsiteY1"/>
                    </a:cxn>
                    <a:cxn ang="0">
                      <a:pos x="connsiteX2" y="connsiteY2"/>
                    </a:cxn>
                  </a:cxnLst>
                  <a:rect l="l" t="t" r="r" b="b"/>
                  <a:pathLst>
                    <a:path w="1878904" h="275573">
                      <a:moveTo>
                        <a:pt x="0" y="0"/>
                      </a:moveTo>
                      <a:cubicBezTo>
                        <a:pt x="288098" y="137786"/>
                        <a:pt x="576197" y="275573"/>
                        <a:pt x="889348" y="275573"/>
                      </a:cubicBezTo>
                      <a:cubicBezTo>
                        <a:pt x="1202499" y="275573"/>
                        <a:pt x="1540701" y="137786"/>
                        <a:pt x="1878904" y="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3" name="Volný tvar 120832"/>
                <p:cNvSpPr/>
                <p:nvPr/>
              </p:nvSpPr>
              <p:spPr bwMode="auto">
                <a:xfrm>
                  <a:off x="1991638" y="1453019"/>
                  <a:ext cx="3883069" cy="562890"/>
                </a:xfrm>
                <a:custGeom>
                  <a:avLst/>
                  <a:gdLst>
                    <a:gd name="connsiteX0" fmla="*/ 0 w 3883069"/>
                    <a:gd name="connsiteY0" fmla="*/ 12526 h 562890"/>
                    <a:gd name="connsiteX1" fmla="*/ 1152395 w 3883069"/>
                    <a:gd name="connsiteY1" fmla="*/ 501041 h 562890"/>
                    <a:gd name="connsiteX2" fmla="*/ 2931091 w 3883069"/>
                    <a:gd name="connsiteY2" fmla="*/ 501041 h 562890"/>
                    <a:gd name="connsiteX3" fmla="*/ 3883069 w 3883069"/>
                    <a:gd name="connsiteY3" fmla="*/ 0 h 562890"/>
                  </a:gdLst>
                  <a:ahLst/>
                  <a:cxnLst>
                    <a:cxn ang="0">
                      <a:pos x="connsiteX0" y="connsiteY0"/>
                    </a:cxn>
                    <a:cxn ang="0">
                      <a:pos x="connsiteX1" y="connsiteY1"/>
                    </a:cxn>
                    <a:cxn ang="0">
                      <a:pos x="connsiteX2" y="connsiteY2"/>
                    </a:cxn>
                    <a:cxn ang="0">
                      <a:pos x="connsiteX3" y="connsiteY3"/>
                    </a:cxn>
                  </a:cxnLst>
                  <a:rect l="l" t="t" r="r" b="b"/>
                  <a:pathLst>
                    <a:path w="3883069" h="562890">
                      <a:moveTo>
                        <a:pt x="0" y="12526"/>
                      </a:moveTo>
                      <a:cubicBezTo>
                        <a:pt x="331940" y="216074"/>
                        <a:pt x="663880" y="419622"/>
                        <a:pt x="1152395" y="501041"/>
                      </a:cubicBezTo>
                      <a:cubicBezTo>
                        <a:pt x="1640910" y="582460"/>
                        <a:pt x="2475979" y="584548"/>
                        <a:pt x="2931091" y="501041"/>
                      </a:cubicBezTo>
                      <a:cubicBezTo>
                        <a:pt x="3386203" y="417534"/>
                        <a:pt x="3883069" y="0"/>
                        <a:pt x="3883069" y="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grpSp>
      </p:grpSp>
    </p:spTree>
    <p:extLst>
      <p:ext uri="{BB962C8B-B14F-4D97-AF65-F5344CB8AC3E}">
        <p14:creationId xmlns:p14="http://schemas.microsoft.com/office/powerpoint/2010/main" val="3896283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4"/>
            <a:ext cx="7770812" cy="2520280"/>
          </a:xfrm>
        </p:spPr>
        <p:txBody>
          <a:bodyPr/>
          <a:lstStyle/>
          <a:p>
            <a:pPr marL="457200" indent="-457200" algn="l">
              <a:buFont typeface="+mj-lt"/>
              <a:buAutoNum type="arabicPeriod" startAt="9"/>
            </a:pPr>
            <a:r>
              <a:rPr lang="en-US" sz="2000" dirty="0" smtClean="0">
                <a:solidFill>
                  <a:schemeClr val="accent3">
                    <a:lumMod val="50000"/>
                  </a:schemeClr>
                </a:solidFill>
              </a:rPr>
              <a:t>Consider the following road map.</a:t>
            </a:r>
            <a:br>
              <a:rPr lang="en-US"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en-US" sz="2000" dirty="0" smtClean="0">
                <a:solidFill>
                  <a:schemeClr val="accent3">
                    <a:lumMod val="50000"/>
                  </a:schemeClr>
                </a:solidFill>
              </a:rPr>
              <a:t>a)</a:t>
            </a:r>
            <a:r>
              <a:rPr lang="cs-CZ" sz="2000" dirty="0" smtClean="0">
                <a:solidFill>
                  <a:schemeClr val="accent3">
                    <a:lumMod val="50000"/>
                  </a:schemeClr>
                </a:solidFill>
              </a:rPr>
              <a:t>  </a:t>
            </a:r>
            <a:r>
              <a:rPr lang="en-US" sz="2000" dirty="0" smtClean="0">
                <a:solidFill>
                  <a:schemeClr val="accent3">
                    <a:lumMod val="50000"/>
                  </a:schemeClr>
                </a:solidFill>
              </a:rPr>
              <a:t>How many ways are there to travel from A to B, and back to A, without going through C?</a:t>
            </a:r>
          </a:p>
        </p:txBody>
      </p:sp>
      <p:cxnSp>
        <p:nvCxnSpPr>
          <p:cNvPr id="5" name="Přímá spojnice 4"/>
          <p:cNvCxnSpPr/>
          <p:nvPr/>
        </p:nvCxnSpPr>
        <p:spPr bwMode="auto">
          <a:xfrm>
            <a:off x="755576" y="2996952"/>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3" name="TextovéPole 2"/>
              <p:cNvSpPr txBox="1"/>
              <p:nvPr/>
            </p:nvSpPr>
            <p:spPr>
              <a:xfrm>
                <a:off x="754909" y="3140968"/>
                <a:ext cx="7632848" cy="1631216"/>
              </a:xfrm>
              <a:prstGeom prst="rect">
                <a:avLst/>
              </a:prstGeom>
              <a:noFill/>
            </p:spPr>
            <p:txBody>
              <a:bodyPr wrap="square" rtlCol="0">
                <a:spAutoFit/>
              </a:bodyPr>
              <a:lstStyle/>
              <a:p>
                <a:r>
                  <a:rPr lang="cs-CZ" sz="2000" dirty="0" smtClean="0">
                    <a:latin typeface="+mn-lt"/>
                  </a:rPr>
                  <a:t>from A to B: 4 </a:t>
                </a:r>
                <a:r>
                  <a:rPr lang="cs-CZ" sz="2000" dirty="0" err="1" smtClean="0">
                    <a:latin typeface="+mn-lt"/>
                  </a:rPr>
                  <a:t>ways</a:t>
                </a:r>
                <a:endParaRPr lang="cs-CZ" sz="2000" dirty="0" smtClean="0">
                  <a:latin typeface="+mn-lt"/>
                </a:endParaRPr>
              </a:p>
              <a:p>
                <a:r>
                  <a:rPr lang="cs-CZ" sz="2000" dirty="0" err="1" smtClean="0">
                    <a:latin typeface="+mn-lt"/>
                  </a:rPr>
                  <a:t>from</a:t>
                </a:r>
                <a:r>
                  <a:rPr lang="cs-CZ" sz="2000" dirty="0" smtClean="0">
                    <a:latin typeface="+mn-lt"/>
                  </a:rPr>
                  <a:t> B to A: 4 </a:t>
                </a:r>
                <a:r>
                  <a:rPr lang="cs-CZ" sz="2000" dirty="0" err="1" smtClean="0">
                    <a:latin typeface="+mn-lt"/>
                  </a:rPr>
                  <a:t>ways</a:t>
                </a:r>
                <a:endParaRPr lang="cs-CZ" sz="2000" dirty="0" smtClean="0">
                  <a:latin typeface="+mn-lt"/>
                </a:endParaRPr>
              </a:p>
              <a:p>
                <a:endParaRPr lang="cs-CZ" sz="2000" dirty="0">
                  <a:latin typeface="+mn-lt"/>
                </a:endParaRPr>
              </a:p>
              <a:p>
                <a:r>
                  <a:rPr lang="cs-CZ" sz="2000" dirty="0" err="1" smtClean="0">
                    <a:latin typeface="+mn-lt"/>
                  </a:rPr>
                  <a:t>There</a:t>
                </a:r>
                <a:r>
                  <a:rPr lang="cs-CZ" sz="2000" dirty="0" smtClean="0">
                    <a:latin typeface="+mn-lt"/>
                  </a:rPr>
                  <a:t> are </a:t>
                </a:r>
                <a14:m>
                  <m:oMath xmlns:m="http://schemas.openxmlformats.org/officeDocument/2006/math">
                    <m:r>
                      <a:rPr lang="cs-CZ" sz="2000" b="0" i="1" dirty="0" smtClean="0">
                        <a:latin typeface="Cambria Math"/>
                      </a:rPr>
                      <m:t>16 </m:t>
                    </m:r>
                    <m:d>
                      <m:dPr>
                        <m:ctrlPr>
                          <a:rPr lang="cs-CZ" sz="2000" b="0" i="1" dirty="0" smtClean="0">
                            <a:latin typeface="Cambria Math" panose="02040503050406030204" pitchFamily="18" charset="0"/>
                          </a:rPr>
                        </m:ctrlPr>
                      </m:dPr>
                      <m:e>
                        <m:r>
                          <a:rPr lang="cs-CZ" sz="2000" b="0" i="1" dirty="0" smtClean="0">
                            <a:latin typeface="Cambria Math"/>
                          </a:rPr>
                          <m:t>=4</m:t>
                        </m:r>
                        <m:r>
                          <a:rPr lang="cs-CZ" sz="2000" b="0" i="1" dirty="0" smtClean="0">
                            <a:latin typeface="Cambria Math"/>
                            <a:ea typeface="Cambria Math"/>
                          </a:rPr>
                          <m:t>∙4</m:t>
                        </m:r>
                      </m:e>
                    </m:d>
                  </m:oMath>
                </a14:m>
                <a:r>
                  <a:rPr lang="cs-CZ" sz="2000" dirty="0" smtClean="0">
                    <a:latin typeface="+mn-lt"/>
                  </a:rPr>
                  <a:t> </a:t>
                </a:r>
                <a:r>
                  <a:rPr lang="cs-CZ" sz="2000" dirty="0" err="1" smtClean="0">
                    <a:latin typeface="+mn-lt"/>
                  </a:rPr>
                  <a:t>ways</a:t>
                </a:r>
                <a:r>
                  <a:rPr lang="cs-CZ" sz="2000" dirty="0" smtClean="0">
                    <a:latin typeface="+mn-lt"/>
                  </a:rPr>
                  <a:t> </a:t>
                </a:r>
                <a:r>
                  <a:rPr lang="en-US" sz="2000" dirty="0" smtClean="0">
                    <a:latin typeface="+mn-lt"/>
                  </a:rPr>
                  <a:t>to travel from A to B, and back to A, without going through C</a:t>
                </a:r>
                <a:r>
                  <a:rPr lang="cs-CZ" sz="2000" dirty="0" smtClean="0">
                    <a:latin typeface="+mn-lt"/>
                  </a:rPr>
                  <a:t>. </a:t>
                </a:r>
                <a:endParaRPr lang="cs-CZ" sz="2000" dirty="0">
                  <a:latin typeface="+mn-lt"/>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754909" y="3140968"/>
                <a:ext cx="7632848" cy="1631216"/>
              </a:xfrm>
              <a:prstGeom prst="rect">
                <a:avLst/>
              </a:prstGeom>
              <a:blipFill rotWithShape="1">
                <a:blip r:embed="rId2"/>
                <a:stretch>
                  <a:fillRect l="-879" t="-1866" b="-5597"/>
                </a:stretch>
              </a:blipFill>
            </p:spPr>
            <p:txBody>
              <a:bodyPr/>
              <a:lstStyle/>
              <a:p>
                <a:r>
                  <a:rPr lang="cs-CZ">
                    <a:noFill/>
                  </a:rPr>
                  <a:t> </a:t>
                </a:r>
              </a:p>
            </p:txBody>
          </p:sp>
        </mc:Fallback>
      </mc:AlternateContent>
      <p:grpSp>
        <p:nvGrpSpPr>
          <p:cNvPr id="120838" name="Skupina 120837"/>
          <p:cNvGrpSpPr/>
          <p:nvPr/>
        </p:nvGrpSpPr>
        <p:grpSpPr>
          <a:xfrm>
            <a:off x="1977538" y="890076"/>
            <a:ext cx="4392488" cy="1151721"/>
            <a:chOff x="1763688" y="854164"/>
            <a:chExt cx="4392488" cy="1151721"/>
          </a:xfrm>
        </p:grpSpPr>
        <p:sp>
          <p:nvSpPr>
            <p:cNvPr id="26" name="Ovál 25"/>
            <p:cNvSpPr/>
            <p:nvPr/>
          </p:nvSpPr>
          <p:spPr bwMode="auto">
            <a:xfrm>
              <a:off x="5796136"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nvGrpSpPr>
            <p:cNvPr id="120837" name="Skupina 120836"/>
            <p:cNvGrpSpPr/>
            <p:nvPr/>
          </p:nvGrpSpPr>
          <p:grpSpPr>
            <a:xfrm>
              <a:off x="1763688" y="854164"/>
              <a:ext cx="4392488" cy="1151721"/>
              <a:chOff x="1727684" y="873011"/>
              <a:chExt cx="4392488" cy="1151721"/>
            </a:xfrm>
          </p:grpSpPr>
          <p:grpSp>
            <p:nvGrpSpPr>
              <p:cNvPr id="120836" name="Skupina 120835"/>
              <p:cNvGrpSpPr/>
              <p:nvPr/>
            </p:nvGrpSpPr>
            <p:grpSpPr>
              <a:xfrm>
                <a:off x="1907704" y="1340768"/>
                <a:ext cx="2016224" cy="144016"/>
                <a:chOff x="1907704" y="1340768"/>
                <a:chExt cx="2016224" cy="144016"/>
              </a:xfrm>
            </p:grpSpPr>
            <p:sp>
              <p:nvSpPr>
                <p:cNvPr id="4" name="Ovál 3"/>
                <p:cNvSpPr/>
                <p:nvPr/>
              </p:nvSpPr>
              <p:spPr bwMode="auto">
                <a:xfrm>
                  <a:off x="1907704"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25" name="Ovál 24"/>
                <p:cNvSpPr/>
                <p:nvPr/>
              </p:nvSpPr>
              <p:spPr bwMode="auto">
                <a:xfrm>
                  <a:off x="3779912"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9" name="Přímá spojnice 8"/>
                <p:cNvCxnSpPr>
                  <a:endCxn id="25" idx="2"/>
                </p:cNvCxnSpPr>
                <p:nvPr/>
              </p:nvCxnSpPr>
              <p:spPr bwMode="auto">
                <a:xfrm>
                  <a:off x="2051720" y="1412776"/>
                  <a:ext cx="1728192" cy="0"/>
                </a:xfrm>
                <a:prstGeom prst="line">
                  <a:avLst/>
                </a:prstGeom>
                <a:solidFill>
                  <a:schemeClr val="accent1"/>
                </a:solidFill>
                <a:ln w="9525" cap="flat" cmpd="sng" algn="ctr">
                  <a:solidFill>
                    <a:srgbClr val="FC2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0835" name="Skupina 120834"/>
              <p:cNvGrpSpPr/>
              <p:nvPr/>
            </p:nvGrpSpPr>
            <p:grpSpPr>
              <a:xfrm>
                <a:off x="1727684" y="873011"/>
                <a:ext cx="4392488" cy="1151721"/>
                <a:chOff x="1727684" y="864188"/>
                <a:chExt cx="4392488" cy="1151721"/>
              </a:xfrm>
            </p:grpSpPr>
            <p:sp>
              <p:nvSpPr>
                <p:cNvPr id="7" name="TextovéPole 6"/>
                <p:cNvSpPr txBox="1"/>
                <p:nvPr/>
              </p:nvSpPr>
              <p:spPr>
                <a:xfrm>
                  <a:off x="1727684" y="1500753"/>
                  <a:ext cx="504056" cy="400110"/>
                </a:xfrm>
                <a:prstGeom prst="rect">
                  <a:avLst/>
                </a:prstGeom>
                <a:noFill/>
              </p:spPr>
              <p:txBody>
                <a:bodyPr wrap="square" rtlCol="0">
                  <a:spAutoFit/>
                </a:bodyPr>
                <a:lstStyle/>
                <a:p>
                  <a:pPr algn="ctr"/>
                  <a:r>
                    <a:rPr lang="cs-CZ" sz="2000" dirty="0" smtClean="0"/>
                    <a:t>A</a:t>
                  </a:r>
                  <a:endParaRPr lang="cs-CZ" sz="2000" dirty="0"/>
                </a:p>
              </p:txBody>
            </p:sp>
            <p:sp>
              <p:nvSpPr>
                <p:cNvPr id="27" name="TextovéPole 26"/>
                <p:cNvSpPr txBox="1"/>
                <p:nvPr/>
              </p:nvSpPr>
              <p:spPr>
                <a:xfrm>
                  <a:off x="3599892" y="1500753"/>
                  <a:ext cx="504056" cy="400110"/>
                </a:xfrm>
                <a:prstGeom prst="rect">
                  <a:avLst/>
                </a:prstGeom>
                <a:noFill/>
              </p:spPr>
              <p:txBody>
                <a:bodyPr wrap="square" rtlCol="0">
                  <a:spAutoFit/>
                </a:bodyPr>
                <a:lstStyle/>
                <a:p>
                  <a:pPr algn="ctr"/>
                  <a:r>
                    <a:rPr lang="cs-CZ" sz="2000" dirty="0" smtClean="0"/>
                    <a:t>B</a:t>
                  </a:r>
                  <a:endParaRPr lang="cs-CZ" sz="2000" dirty="0"/>
                </a:p>
              </p:txBody>
            </p:sp>
            <p:sp>
              <p:nvSpPr>
                <p:cNvPr id="28" name="TextovéPole 27"/>
                <p:cNvSpPr txBox="1"/>
                <p:nvPr/>
              </p:nvSpPr>
              <p:spPr>
                <a:xfrm>
                  <a:off x="5616116" y="1484784"/>
                  <a:ext cx="504056" cy="400110"/>
                </a:xfrm>
                <a:prstGeom prst="rect">
                  <a:avLst/>
                </a:prstGeom>
                <a:noFill/>
              </p:spPr>
              <p:txBody>
                <a:bodyPr wrap="square" rtlCol="0">
                  <a:spAutoFit/>
                </a:bodyPr>
                <a:lstStyle/>
                <a:p>
                  <a:pPr algn="ctr"/>
                  <a:r>
                    <a:rPr lang="cs-CZ" sz="2000" dirty="0" smtClean="0"/>
                    <a:t>C</a:t>
                  </a:r>
                  <a:endParaRPr lang="cs-CZ" sz="2000" dirty="0"/>
                </a:p>
              </p:txBody>
            </p:sp>
            <p:sp>
              <p:nvSpPr>
                <p:cNvPr id="30" name="Volný tvar 29"/>
                <p:cNvSpPr/>
                <p:nvPr/>
              </p:nvSpPr>
              <p:spPr bwMode="auto">
                <a:xfrm>
                  <a:off x="1966586" y="864188"/>
                  <a:ext cx="1903956" cy="563779"/>
                </a:xfrm>
                <a:custGeom>
                  <a:avLst/>
                  <a:gdLst>
                    <a:gd name="connsiteX0" fmla="*/ 0 w 1903956"/>
                    <a:gd name="connsiteY0" fmla="*/ 526201 h 563779"/>
                    <a:gd name="connsiteX1" fmla="*/ 839244 w 1903956"/>
                    <a:gd name="connsiteY1" fmla="*/ 108 h 563779"/>
                    <a:gd name="connsiteX2" fmla="*/ 1903956 w 1903956"/>
                    <a:gd name="connsiteY2" fmla="*/ 563779 h 563779"/>
                  </a:gdLst>
                  <a:ahLst/>
                  <a:cxnLst>
                    <a:cxn ang="0">
                      <a:pos x="connsiteX0" y="connsiteY0"/>
                    </a:cxn>
                    <a:cxn ang="0">
                      <a:pos x="connsiteX1" y="connsiteY1"/>
                    </a:cxn>
                    <a:cxn ang="0">
                      <a:pos x="connsiteX2" y="connsiteY2"/>
                    </a:cxn>
                  </a:cxnLst>
                  <a:rect l="l" t="t" r="r" b="b"/>
                  <a:pathLst>
                    <a:path w="1903956" h="563779">
                      <a:moveTo>
                        <a:pt x="0" y="526201"/>
                      </a:moveTo>
                      <a:cubicBezTo>
                        <a:pt x="260959" y="260023"/>
                        <a:pt x="521918" y="-6155"/>
                        <a:pt x="839244" y="108"/>
                      </a:cubicBezTo>
                      <a:cubicBezTo>
                        <a:pt x="1156570" y="6371"/>
                        <a:pt x="1530263" y="285075"/>
                        <a:pt x="1903956" y="563779"/>
                      </a:cubicBezTo>
                    </a:path>
                  </a:pathLst>
                </a:custGeom>
                <a:noFill/>
                <a:ln w="9525" cap="flat" cmpd="sng" algn="ctr">
                  <a:solidFill>
                    <a:srgbClr val="FC223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13" name="Přímá spojnice 12"/>
                <p:cNvCxnSpPr>
                  <a:endCxn id="26" idx="2"/>
                </p:cNvCxnSpPr>
                <p:nvPr/>
              </p:nvCxnSpPr>
              <p:spPr bwMode="auto">
                <a:xfrm>
                  <a:off x="3923928" y="1412776"/>
                  <a:ext cx="1872208"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Volný tvar 28"/>
                <p:cNvSpPr/>
                <p:nvPr/>
              </p:nvSpPr>
              <p:spPr bwMode="auto">
                <a:xfrm>
                  <a:off x="2004164" y="1064693"/>
                  <a:ext cx="1919764" cy="384496"/>
                </a:xfrm>
                <a:custGeom>
                  <a:avLst/>
                  <a:gdLst>
                    <a:gd name="connsiteX0" fmla="*/ 0 w 1952782"/>
                    <a:gd name="connsiteY0" fmla="*/ 338222 h 384496"/>
                    <a:gd name="connsiteX1" fmla="*/ 926926 w 1952782"/>
                    <a:gd name="connsiteY1" fmla="*/ 19 h 384496"/>
                    <a:gd name="connsiteX2" fmla="*/ 1866378 w 1952782"/>
                    <a:gd name="connsiteY2" fmla="*/ 350748 h 384496"/>
                    <a:gd name="connsiteX3" fmla="*/ 1853852 w 1952782"/>
                    <a:gd name="connsiteY3" fmla="*/ 350748 h 384496"/>
                  </a:gdLst>
                  <a:ahLst/>
                  <a:cxnLst>
                    <a:cxn ang="0">
                      <a:pos x="connsiteX0" y="connsiteY0"/>
                    </a:cxn>
                    <a:cxn ang="0">
                      <a:pos x="connsiteX1" y="connsiteY1"/>
                    </a:cxn>
                    <a:cxn ang="0">
                      <a:pos x="connsiteX2" y="connsiteY2"/>
                    </a:cxn>
                    <a:cxn ang="0">
                      <a:pos x="connsiteX3" y="connsiteY3"/>
                    </a:cxn>
                  </a:cxnLst>
                  <a:rect l="l" t="t" r="r" b="b"/>
                  <a:pathLst>
                    <a:path w="1952782" h="384496">
                      <a:moveTo>
                        <a:pt x="0" y="338222"/>
                      </a:moveTo>
                      <a:cubicBezTo>
                        <a:pt x="307931" y="168076"/>
                        <a:pt x="615863" y="-2069"/>
                        <a:pt x="926926" y="19"/>
                      </a:cubicBezTo>
                      <a:cubicBezTo>
                        <a:pt x="1237989" y="2107"/>
                        <a:pt x="1711890" y="292293"/>
                        <a:pt x="1866378" y="350748"/>
                      </a:cubicBezTo>
                      <a:cubicBezTo>
                        <a:pt x="2020866" y="409203"/>
                        <a:pt x="1937359" y="379975"/>
                        <a:pt x="1853852" y="350748"/>
                      </a:cubicBezTo>
                    </a:path>
                  </a:pathLst>
                </a:custGeom>
                <a:noFill/>
                <a:ln w="9525" cap="flat" cmpd="sng" algn="ctr">
                  <a:solidFill>
                    <a:srgbClr val="FC2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2" name="Volný tvar 120831"/>
                <p:cNvSpPr/>
                <p:nvPr/>
              </p:nvSpPr>
              <p:spPr bwMode="auto">
                <a:xfrm>
                  <a:off x="3858016" y="989541"/>
                  <a:ext cx="2029217" cy="425900"/>
                </a:xfrm>
                <a:custGeom>
                  <a:avLst/>
                  <a:gdLst>
                    <a:gd name="connsiteX0" fmla="*/ 0 w 2029217"/>
                    <a:gd name="connsiteY0" fmla="*/ 413374 h 425900"/>
                    <a:gd name="connsiteX1" fmla="*/ 1014609 w 2029217"/>
                    <a:gd name="connsiteY1" fmla="*/ 15 h 425900"/>
                    <a:gd name="connsiteX2" fmla="*/ 2029217 w 2029217"/>
                    <a:gd name="connsiteY2" fmla="*/ 425900 h 425900"/>
                  </a:gdLst>
                  <a:ahLst/>
                  <a:cxnLst>
                    <a:cxn ang="0">
                      <a:pos x="connsiteX0" y="connsiteY0"/>
                    </a:cxn>
                    <a:cxn ang="0">
                      <a:pos x="connsiteX1" y="connsiteY1"/>
                    </a:cxn>
                    <a:cxn ang="0">
                      <a:pos x="connsiteX2" y="connsiteY2"/>
                    </a:cxn>
                  </a:cxnLst>
                  <a:rect l="l" t="t" r="r" b="b"/>
                  <a:pathLst>
                    <a:path w="2029217" h="425900">
                      <a:moveTo>
                        <a:pt x="0" y="413374"/>
                      </a:moveTo>
                      <a:cubicBezTo>
                        <a:pt x="338203" y="205650"/>
                        <a:pt x="676406" y="-2073"/>
                        <a:pt x="1014609" y="15"/>
                      </a:cubicBezTo>
                      <a:cubicBezTo>
                        <a:pt x="1352812" y="2103"/>
                        <a:pt x="1691014" y="214001"/>
                        <a:pt x="2029217" y="42590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31" name="Volný tvar 30"/>
                <p:cNvSpPr/>
                <p:nvPr/>
              </p:nvSpPr>
              <p:spPr bwMode="auto">
                <a:xfrm>
                  <a:off x="1991638" y="1440493"/>
                  <a:ext cx="1878904" cy="275573"/>
                </a:xfrm>
                <a:custGeom>
                  <a:avLst/>
                  <a:gdLst>
                    <a:gd name="connsiteX0" fmla="*/ 0 w 1878904"/>
                    <a:gd name="connsiteY0" fmla="*/ 0 h 275573"/>
                    <a:gd name="connsiteX1" fmla="*/ 889348 w 1878904"/>
                    <a:gd name="connsiteY1" fmla="*/ 275573 h 275573"/>
                    <a:gd name="connsiteX2" fmla="*/ 1878904 w 1878904"/>
                    <a:gd name="connsiteY2" fmla="*/ 0 h 275573"/>
                  </a:gdLst>
                  <a:ahLst/>
                  <a:cxnLst>
                    <a:cxn ang="0">
                      <a:pos x="connsiteX0" y="connsiteY0"/>
                    </a:cxn>
                    <a:cxn ang="0">
                      <a:pos x="connsiteX1" y="connsiteY1"/>
                    </a:cxn>
                    <a:cxn ang="0">
                      <a:pos x="connsiteX2" y="connsiteY2"/>
                    </a:cxn>
                  </a:cxnLst>
                  <a:rect l="l" t="t" r="r" b="b"/>
                  <a:pathLst>
                    <a:path w="1878904" h="275573">
                      <a:moveTo>
                        <a:pt x="0" y="0"/>
                      </a:moveTo>
                      <a:cubicBezTo>
                        <a:pt x="288098" y="137786"/>
                        <a:pt x="576197" y="275573"/>
                        <a:pt x="889348" y="275573"/>
                      </a:cubicBezTo>
                      <a:cubicBezTo>
                        <a:pt x="1202499" y="275573"/>
                        <a:pt x="1540701" y="137786"/>
                        <a:pt x="1878904" y="0"/>
                      </a:cubicBezTo>
                    </a:path>
                  </a:pathLst>
                </a:custGeom>
                <a:noFill/>
                <a:ln w="9525" cap="flat" cmpd="sng" algn="ctr">
                  <a:solidFill>
                    <a:srgbClr val="FC2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3" name="Volný tvar 120832"/>
                <p:cNvSpPr/>
                <p:nvPr/>
              </p:nvSpPr>
              <p:spPr bwMode="auto">
                <a:xfrm>
                  <a:off x="1991638" y="1453019"/>
                  <a:ext cx="3883069" cy="562890"/>
                </a:xfrm>
                <a:custGeom>
                  <a:avLst/>
                  <a:gdLst>
                    <a:gd name="connsiteX0" fmla="*/ 0 w 3883069"/>
                    <a:gd name="connsiteY0" fmla="*/ 12526 h 562890"/>
                    <a:gd name="connsiteX1" fmla="*/ 1152395 w 3883069"/>
                    <a:gd name="connsiteY1" fmla="*/ 501041 h 562890"/>
                    <a:gd name="connsiteX2" fmla="*/ 2931091 w 3883069"/>
                    <a:gd name="connsiteY2" fmla="*/ 501041 h 562890"/>
                    <a:gd name="connsiteX3" fmla="*/ 3883069 w 3883069"/>
                    <a:gd name="connsiteY3" fmla="*/ 0 h 562890"/>
                  </a:gdLst>
                  <a:ahLst/>
                  <a:cxnLst>
                    <a:cxn ang="0">
                      <a:pos x="connsiteX0" y="connsiteY0"/>
                    </a:cxn>
                    <a:cxn ang="0">
                      <a:pos x="connsiteX1" y="connsiteY1"/>
                    </a:cxn>
                    <a:cxn ang="0">
                      <a:pos x="connsiteX2" y="connsiteY2"/>
                    </a:cxn>
                    <a:cxn ang="0">
                      <a:pos x="connsiteX3" y="connsiteY3"/>
                    </a:cxn>
                  </a:cxnLst>
                  <a:rect l="l" t="t" r="r" b="b"/>
                  <a:pathLst>
                    <a:path w="3883069" h="562890">
                      <a:moveTo>
                        <a:pt x="0" y="12526"/>
                      </a:moveTo>
                      <a:cubicBezTo>
                        <a:pt x="331940" y="216074"/>
                        <a:pt x="663880" y="419622"/>
                        <a:pt x="1152395" y="501041"/>
                      </a:cubicBezTo>
                      <a:cubicBezTo>
                        <a:pt x="1640910" y="582460"/>
                        <a:pt x="2475979" y="584548"/>
                        <a:pt x="2931091" y="501041"/>
                      </a:cubicBezTo>
                      <a:cubicBezTo>
                        <a:pt x="3386203" y="417534"/>
                        <a:pt x="3883069" y="0"/>
                        <a:pt x="3883069" y="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grpSp>
      </p:grpSp>
    </p:spTree>
    <p:extLst>
      <p:ext uri="{BB962C8B-B14F-4D97-AF65-F5344CB8AC3E}">
        <p14:creationId xmlns:p14="http://schemas.microsoft.com/office/powerpoint/2010/main" val="28458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4"/>
            <a:ext cx="7770812" cy="2160240"/>
          </a:xfrm>
        </p:spPr>
        <p:txBody>
          <a:bodyPr/>
          <a:lstStyle/>
          <a:p>
            <a:pPr marL="457200" lvl="1" indent="-457200" algn="l">
              <a:buFont typeface="+mj-lt"/>
              <a:buAutoNum type="arabicPeriod" startAt="9"/>
            </a:pPr>
            <a:r>
              <a:rPr lang="en-US" sz="2000" dirty="0" smtClean="0">
                <a:solidFill>
                  <a:schemeClr val="accent3">
                    <a:lumMod val="50000"/>
                  </a:schemeClr>
                </a:solidFill>
              </a:rPr>
              <a:t>Consider the following road map.</a:t>
            </a:r>
            <a:br>
              <a:rPr lang="en-US"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b</a:t>
            </a:r>
            <a:r>
              <a:rPr lang="en-US" sz="2000" dirty="0" smtClean="0">
                <a:solidFill>
                  <a:schemeClr val="accent3">
                    <a:lumMod val="50000"/>
                  </a:schemeClr>
                </a:solidFill>
              </a:rPr>
              <a:t>)</a:t>
            </a:r>
            <a:r>
              <a:rPr lang="cs-CZ" sz="2000" dirty="0" smtClean="0">
                <a:solidFill>
                  <a:schemeClr val="accent3">
                    <a:lumMod val="50000"/>
                  </a:schemeClr>
                </a:solidFill>
              </a:rPr>
              <a:t> </a:t>
            </a:r>
            <a:r>
              <a:rPr lang="en-US" sz="2000" dirty="0" smtClean="0">
                <a:solidFill>
                  <a:schemeClr val="accent3">
                    <a:lumMod val="50000"/>
                  </a:schemeClr>
                </a:solidFill>
              </a:rPr>
              <a:t>How many ways are there to go from A to C, stopping once at B?</a:t>
            </a:r>
          </a:p>
        </p:txBody>
      </p:sp>
      <p:cxnSp>
        <p:nvCxnSpPr>
          <p:cNvPr id="5" name="Přímá spojnice 4"/>
          <p:cNvCxnSpPr/>
          <p:nvPr/>
        </p:nvCxnSpPr>
        <p:spPr bwMode="auto">
          <a:xfrm>
            <a:off x="755576" y="2996952"/>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nvGrpSpPr>
          <p:cNvPr id="120838" name="Skupina 120837"/>
          <p:cNvGrpSpPr/>
          <p:nvPr/>
        </p:nvGrpSpPr>
        <p:grpSpPr>
          <a:xfrm>
            <a:off x="1977538" y="890076"/>
            <a:ext cx="4392488" cy="1151721"/>
            <a:chOff x="1763688" y="854164"/>
            <a:chExt cx="4392488" cy="1151721"/>
          </a:xfrm>
        </p:grpSpPr>
        <p:sp>
          <p:nvSpPr>
            <p:cNvPr id="26" name="Ovál 25"/>
            <p:cNvSpPr/>
            <p:nvPr/>
          </p:nvSpPr>
          <p:spPr bwMode="auto">
            <a:xfrm>
              <a:off x="5796136"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nvGrpSpPr>
            <p:cNvPr id="120837" name="Skupina 120836"/>
            <p:cNvGrpSpPr/>
            <p:nvPr/>
          </p:nvGrpSpPr>
          <p:grpSpPr>
            <a:xfrm>
              <a:off x="1763688" y="854164"/>
              <a:ext cx="4392488" cy="1151721"/>
              <a:chOff x="1727684" y="873011"/>
              <a:chExt cx="4392488" cy="1151721"/>
            </a:xfrm>
          </p:grpSpPr>
          <p:grpSp>
            <p:nvGrpSpPr>
              <p:cNvPr id="120836" name="Skupina 120835"/>
              <p:cNvGrpSpPr/>
              <p:nvPr/>
            </p:nvGrpSpPr>
            <p:grpSpPr>
              <a:xfrm>
                <a:off x="1907704" y="1340768"/>
                <a:ext cx="2016224" cy="144016"/>
                <a:chOff x="1907704" y="1340768"/>
                <a:chExt cx="2016224" cy="144016"/>
              </a:xfrm>
            </p:grpSpPr>
            <p:sp>
              <p:nvSpPr>
                <p:cNvPr id="4" name="Ovál 3"/>
                <p:cNvSpPr/>
                <p:nvPr/>
              </p:nvSpPr>
              <p:spPr bwMode="auto">
                <a:xfrm>
                  <a:off x="1907704"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25" name="Ovál 24"/>
                <p:cNvSpPr/>
                <p:nvPr/>
              </p:nvSpPr>
              <p:spPr bwMode="auto">
                <a:xfrm>
                  <a:off x="3779912"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9" name="Přímá spojnice 8"/>
                <p:cNvCxnSpPr>
                  <a:endCxn id="25" idx="2"/>
                </p:cNvCxnSpPr>
                <p:nvPr/>
              </p:nvCxnSpPr>
              <p:spPr bwMode="auto">
                <a:xfrm>
                  <a:off x="2051720" y="1412776"/>
                  <a:ext cx="1728192"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0835" name="Skupina 120834"/>
              <p:cNvGrpSpPr/>
              <p:nvPr/>
            </p:nvGrpSpPr>
            <p:grpSpPr>
              <a:xfrm>
                <a:off x="1727684" y="873011"/>
                <a:ext cx="4392488" cy="1151721"/>
                <a:chOff x="1727684" y="864188"/>
                <a:chExt cx="4392488" cy="1151721"/>
              </a:xfrm>
            </p:grpSpPr>
            <p:sp>
              <p:nvSpPr>
                <p:cNvPr id="7" name="TextovéPole 6"/>
                <p:cNvSpPr txBox="1"/>
                <p:nvPr/>
              </p:nvSpPr>
              <p:spPr>
                <a:xfrm>
                  <a:off x="1727684" y="1500753"/>
                  <a:ext cx="504056" cy="400110"/>
                </a:xfrm>
                <a:prstGeom prst="rect">
                  <a:avLst/>
                </a:prstGeom>
                <a:noFill/>
              </p:spPr>
              <p:txBody>
                <a:bodyPr wrap="square" rtlCol="0">
                  <a:spAutoFit/>
                </a:bodyPr>
                <a:lstStyle/>
                <a:p>
                  <a:pPr algn="ctr"/>
                  <a:r>
                    <a:rPr lang="cs-CZ" sz="2000" dirty="0" smtClean="0"/>
                    <a:t>A</a:t>
                  </a:r>
                  <a:endParaRPr lang="cs-CZ" sz="2000" dirty="0"/>
                </a:p>
              </p:txBody>
            </p:sp>
            <p:sp>
              <p:nvSpPr>
                <p:cNvPr id="27" name="TextovéPole 26"/>
                <p:cNvSpPr txBox="1"/>
                <p:nvPr/>
              </p:nvSpPr>
              <p:spPr>
                <a:xfrm>
                  <a:off x="3599892" y="1500753"/>
                  <a:ext cx="504056" cy="400110"/>
                </a:xfrm>
                <a:prstGeom prst="rect">
                  <a:avLst/>
                </a:prstGeom>
                <a:noFill/>
              </p:spPr>
              <p:txBody>
                <a:bodyPr wrap="square" rtlCol="0">
                  <a:spAutoFit/>
                </a:bodyPr>
                <a:lstStyle/>
                <a:p>
                  <a:pPr algn="ctr"/>
                  <a:r>
                    <a:rPr lang="cs-CZ" sz="2000" dirty="0" smtClean="0"/>
                    <a:t>B</a:t>
                  </a:r>
                  <a:endParaRPr lang="cs-CZ" sz="2000" dirty="0"/>
                </a:p>
              </p:txBody>
            </p:sp>
            <p:sp>
              <p:nvSpPr>
                <p:cNvPr id="28" name="TextovéPole 27"/>
                <p:cNvSpPr txBox="1"/>
                <p:nvPr/>
              </p:nvSpPr>
              <p:spPr>
                <a:xfrm>
                  <a:off x="5616116" y="1484784"/>
                  <a:ext cx="504056" cy="400110"/>
                </a:xfrm>
                <a:prstGeom prst="rect">
                  <a:avLst/>
                </a:prstGeom>
                <a:noFill/>
              </p:spPr>
              <p:txBody>
                <a:bodyPr wrap="square" rtlCol="0">
                  <a:spAutoFit/>
                </a:bodyPr>
                <a:lstStyle/>
                <a:p>
                  <a:pPr algn="ctr"/>
                  <a:r>
                    <a:rPr lang="cs-CZ" sz="2000" dirty="0" smtClean="0"/>
                    <a:t>C</a:t>
                  </a:r>
                  <a:endParaRPr lang="cs-CZ" sz="2000" dirty="0"/>
                </a:p>
              </p:txBody>
            </p:sp>
            <p:sp>
              <p:nvSpPr>
                <p:cNvPr id="30" name="Volný tvar 29"/>
                <p:cNvSpPr/>
                <p:nvPr/>
              </p:nvSpPr>
              <p:spPr bwMode="auto">
                <a:xfrm>
                  <a:off x="1966586" y="864188"/>
                  <a:ext cx="1903956" cy="563779"/>
                </a:xfrm>
                <a:custGeom>
                  <a:avLst/>
                  <a:gdLst>
                    <a:gd name="connsiteX0" fmla="*/ 0 w 1903956"/>
                    <a:gd name="connsiteY0" fmla="*/ 526201 h 563779"/>
                    <a:gd name="connsiteX1" fmla="*/ 839244 w 1903956"/>
                    <a:gd name="connsiteY1" fmla="*/ 108 h 563779"/>
                    <a:gd name="connsiteX2" fmla="*/ 1903956 w 1903956"/>
                    <a:gd name="connsiteY2" fmla="*/ 563779 h 563779"/>
                  </a:gdLst>
                  <a:ahLst/>
                  <a:cxnLst>
                    <a:cxn ang="0">
                      <a:pos x="connsiteX0" y="connsiteY0"/>
                    </a:cxn>
                    <a:cxn ang="0">
                      <a:pos x="connsiteX1" y="connsiteY1"/>
                    </a:cxn>
                    <a:cxn ang="0">
                      <a:pos x="connsiteX2" y="connsiteY2"/>
                    </a:cxn>
                  </a:cxnLst>
                  <a:rect l="l" t="t" r="r" b="b"/>
                  <a:pathLst>
                    <a:path w="1903956" h="563779">
                      <a:moveTo>
                        <a:pt x="0" y="526201"/>
                      </a:moveTo>
                      <a:cubicBezTo>
                        <a:pt x="260959" y="260023"/>
                        <a:pt x="521918" y="-6155"/>
                        <a:pt x="839244" y="108"/>
                      </a:cubicBezTo>
                      <a:cubicBezTo>
                        <a:pt x="1156570" y="6371"/>
                        <a:pt x="1530263" y="285075"/>
                        <a:pt x="1903956" y="563779"/>
                      </a:cubicBezTo>
                    </a:path>
                  </a:pathLst>
                </a:cu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13" name="Přímá spojnice 12"/>
                <p:cNvCxnSpPr>
                  <a:endCxn id="26" idx="2"/>
                </p:cNvCxnSpPr>
                <p:nvPr/>
              </p:nvCxnSpPr>
              <p:spPr bwMode="auto">
                <a:xfrm>
                  <a:off x="3923928" y="1412776"/>
                  <a:ext cx="1872208"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Volný tvar 28"/>
                <p:cNvSpPr/>
                <p:nvPr/>
              </p:nvSpPr>
              <p:spPr bwMode="auto">
                <a:xfrm>
                  <a:off x="2004164" y="1064693"/>
                  <a:ext cx="1919764" cy="384496"/>
                </a:xfrm>
                <a:custGeom>
                  <a:avLst/>
                  <a:gdLst>
                    <a:gd name="connsiteX0" fmla="*/ 0 w 1952782"/>
                    <a:gd name="connsiteY0" fmla="*/ 338222 h 384496"/>
                    <a:gd name="connsiteX1" fmla="*/ 926926 w 1952782"/>
                    <a:gd name="connsiteY1" fmla="*/ 19 h 384496"/>
                    <a:gd name="connsiteX2" fmla="*/ 1866378 w 1952782"/>
                    <a:gd name="connsiteY2" fmla="*/ 350748 h 384496"/>
                    <a:gd name="connsiteX3" fmla="*/ 1853852 w 1952782"/>
                    <a:gd name="connsiteY3" fmla="*/ 350748 h 384496"/>
                  </a:gdLst>
                  <a:ahLst/>
                  <a:cxnLst>
                    <a:cxn ang="0">
                      <a:pos x="connsiteX0" y="connsiteY0"/>
                    </a:cxn>
                    <a:cxn ang="0">
                      <a:pos x="connsiteX1" y="connsiteY1"/>
                    </a:cxn>
                    <a:cxn ang="0">
                      <a:pos x="connsiteX2" y="connsiteY2"/>
                    </a:cxn>
                    <a:cxn ang="0">
                      <a:pos x="connsiteX3" y="connsiteY3"/>
                    </a:cxn>
                  </a:cxnLst>
                  <a:rect l="l" t="t" r="r" b="b"/>
                  <a:pathLst>
                    <a:path w="1952782" h="384496">
                      <a:moveTo>
                        <a:pt x="0" y="338222"/>
                      </a:moveTo>
                      <a:cubicBezTo>
                        <a:pt x="307931" y="168076"/>
                        <a:pt x="615863" y="-2069"/>
                        <a:pt x="926926" y="19"/>
                      </a:cubicBezTo>
                      <a:cubicBezTo>
                        <a:pt x="1237989" y="2107"/>
                        <a:pt x="1711890" y="292293"/>
                        <a:pt x="1866378" y="350748"/>
                      </a:cubicBezTo>
                      <a:cubicBezTo>
                        <a:pt x="2020866" y="409203"/>
                        <a:pt x="1937359" y="379975"/>
                        <a:pt x="1853852" y="350748"/>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2" name="Volný tvar 120831"/>
                <p:cNvSpPr/>
                <p:nvPr/>
              </p:nvSpPr>
              <p:spPr bwMode="auto">
                <a:xfrm>
                  <a:off x="3858016" y="989541"/>
                  <a:ext cx="2029217" cy="425900"/>
                </a:xfrm>
                <a:custGeom>
                  <a:avLst/>
                  <a:gdLst>
                    <a:gd name="connsiteX0" fmla="*/ 0 w 2029217"/>
                    <a:gd name="connsiteY0" fmla="*/ 413374 h 425900"/>
                    <a:gd name="connsiteX1" fmla="*/ 1014609 w 2029217"/>
                    <a:gd name="connsiteY1" fmla="*/ 15 h 425900"/>
                    <a:gd name="connsiteX2" fmla="*/ 2029217 w 2029217"/>
                    <a:gd name="connsiteY2" fmla="*/ 425900 h 425900"/>
                  </a:gdLst>
                  <a:ahLst/>
                  <a:cxnLst>
                    <a:cxn ang="0">
                      <a:pos x="connsiteX0" y="connsiteY0"/>
                    </a:cxn>
                    <a:cxn ang="0">
                      <a:pos x="connsiteX1" y="connsiteY1"/>
                    </a:cxn>
                    <a:cxn ang="0">
                      <a:pos x="connsiteX2" y="connsiteY2"/>
                    </a:cxn>
                  </a:cxnLst>
                  <a:rect l="l" t="t" r="r" b="b"/>
                  <a:pathLst>
                    <a:path w="2029217" h="425900">
                      <a:moveTo>
                        <a:pt x="0" y="413374"/>
                      </a:moveTo>
                      <a:cubicBezTo>
                        <a:pt x="338203" y="205650"/>
                        <a:pt x="676406" y="-2073"/>
                        <a:pt x="1014609" y="15"/>
                      </a:cubicBezTo>
                      <a:cubicBezTo>
                        <a:pt x="1352812" y="2103"/>
                        <a:pt x="1691014" y="214001"/>
                        <a:pt x="2029217" y="42590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31" name="Volný tvar 30"/>
                <p:cNvSpPr/>
                <p:nvPr/>
              </p:nvSpPr>
              <p:spPr bwMode="auto">
                <a:xfrm>
                  <a:off x="1991638" y="1440493"/>
                  <a:ext cx="1878904" cy="275573"/>
                </a:xfrm>
                <a:custGeom>
                  <a:avLst/>
                  <a:gdLst>
                    <a:gd name="connsiteX0" fmla="*/ 0 w 1878904"/>
                    <a:gd name="connsiteY0" fmla="*/ 0 h 275573"/>
                    <a:gd name="connsiteX1" fmla="*/ 889348 w 1878904"/>
                    <a:gd name="connsiteY1" fmla="*/ 275573 h 275573"/>
                    <a:gd name="connsiteX2" fmla="*/ 1878904 w 1878904"/>
                    <a:gd name="connsiteY2" fmla="*/ 0 h 275573"/>
                  </a:gdLst>
                  <a:ahLst/>
                  <a:cxnLst>
                    <a:cxn ang="0">
                      <a:pos x="connsiteX0" y="connsiteY0"/>
                    </a:cxn>
                    <a:cxn ang="0">
                      <a:pos x="connsiteX1" y="connsiteY1"/>
                    </a:cxn>
                    <a:cxn ang="0">
                      <a:pos x="connsiteX2" y="connsiteY2"/>
                    </a:cxn>
                  </a:cxnLst>
                  <a:rect l="l" t="t" r="r" b="b"/>
                  <a:pathLst>
                    <a:path w="1878904" h="275573">
                      <a:moveTo>
                        <a:pt x="0" y="0"/>
                      </a:moveTo>
                      <a:cubicBezTo>
                        <a:pt x="288098" y="137786"/>
                        <a:pt x="576197" y="275573"/>
                        <a:pt x="889348" y="275573"/>
                      </a:cubicBezTo>
                      <a:cubicBezTo>
                        <a:pt x="1202499" y="275573"/>
                        <a:pt x="1540701" y="137786"/>
                        <a:pt x="1878904" y="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3" name="Volný tvar 120832"/>
                <p:cNvSpPr/>
                <p:nvPr/>
              </p:nvSpPr>
              <p:spPr bwMode="auto">
                <a:xfrm>
                  <a:off x="1991638" y="1453019"/>
                  <a:ext cx="3883069" cy="562890"/>
                </a:xfrm>
                <a:custGeom>
                  <a:avLst/>
                  <a:gdLst>
                    <a:gd name="connsiteX0" fmla="*/ 0 w 3883069"/>
                    <a:gd name="connsiteY0" fmla="*/ 12526 h 562890"/>
                    <a:gd name="connsiteX1" fmla="*/ 1152395 w 3883069"/>
                    <a:gd name="connsiteY1" fmla="*/ 501041 h 562890"/>
                    <a:gd name="connsiteX2" fmla="*/ 2931091 w 3883069"/>
                    <a:gd name="connsiteY2" fmla="*/ 501041 h 562890"/>
                    <a:gd name="connsiteX3" fmla="*/ 3883069 w 3883069"/>
                    <a:gd name="connsiteY3" fmla="*/ 0 h 562890"/>
                  </a:gdLst>
                  <a:ahLst/>
                  <a:cxnLst>
                    <a:cxn ang="0">
                      <a:pos x="connsiteX0" y="connsiteY0"/>
                    </a:cxn>
                    <a:cxn ang="0">
                      <a:pos x="connsiteX1" y="connsiteY1"/>
                    </a:cxn>
                    <a:cxn ang="0">
                      <a:pos x="connsiteX2" y="connsiteY2"/>
                    </a:cxn>
                    <a:cxn ang="0">
                      <a:pos x="connsiteX3" y="connsiteY3"/>
                    </a:cxn>
                  </a:cxnLst>
                  <a:rect l="l" t="t" r="r" b="b"/>
                  <a:pathLst>
                    <a:path w="3883069" h="562890">
                      <a:moveTo>
                        <a:pt x="0" y="12526"/>
                      </a:moveTo>
                      <a:cubicBezTo>
                        <a:pt x="331940" y="216074"/>
                        <a:pt x="663880" y="419622"/>
                        <a:pt x="1152395" y="501041"/>
                      </a:cubicBezTo>
                      <a:cubicBezTo>
                        <a:pt x="1640910" y="582460"/>
                        <a:pt x="2475979" y="584548"/>
                        <a:pt x="2931091" y="501041"/>
                      </a:cubicBezTo>
                      <a:cubicBezTo>
                        <a:pt x="3386203" y="417534"/>
                        <a:pt x="3883069" y="0"/>
                        <a:pt x="3883069" y="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grpSp>
      </p:grpSp>
      <p:sp>
        <p:nvSpPr>
          <p:cNvPr id="3" name="TextovéPole 2"/>
          <p:cNvSpPr txBox="1"/>
          <p:nvPr/>
        </p:nvSpPr>
        <p:spPr>
          <a:xfrm>
            <a:off x="1065703" y="3455358"/>
            <a:ext cx="2088232" cy="400110"/>
          </a:xfrm>
          <a:prstGeom prst="rect">
            <a:avLst/>
          </a:prstGeom>
          <a:noFill/>
          <a:ln>
            <a:solidFill>
              <a:schemeClr val="tx1"/>
            </a:solidFill>
          </a:ln>
        </p:spPr>
        <p:txBody>
          <a:bodyPr wrap="square" rtlCol="0">
            <a:spAutoFit/>
          </a:bodyPr>
          <a:lstStyle/>
          <a:p>
            <a:pPr algn="ctr"/>
            <a:r>
              <a:rPr lang="cs-CZ" sz="2000" dirty="0" err="1" smtClean="0">
                <a:latin typeface="+mn-lt"/>
              </a:rPr>
              <a:t>from</a:t>
            </a:r>
            <a:r>
              <a:rPr lang="cs-CZ" sz="2000" dirty="0" smtClean="0">
                <a:latin typeface="+mn-lt"/>
              </a:rPr>
              <a:t> A to B</a:t>
            </a:r>
            <a:endParaRPr lang="cs-CZ" sz="2000" dirty="0">
              <a:latin typeface="+mn-lt"/>
            </a:endParaRPr>
          </a:p>
        </p:txBody>
      </p:sp>
      <p:sp>
        <p:nvSpPr>
          <p:cNvPr id="23" name="TextovéPole 22"/>
          <p:cNvSpPr txBox="1"/>
          <p:nvPr/>
        </p:nvSpPr>
        <p:spPr>
          <a:xfrm>
            <a:off x="3863863" y="3455358"/>
            <a:ext cx="2088232" cy="400110"/>
          </a:xfrm>
          <a:prstGeom prst="rect">
            <a:avLst/>
          </a:prstGeom>
          <a:noFill/>
          <a:ln>
            <a:solidFill>
              <a:schemeClr val="tx1"/>
            </a:solidFill>
          </a:ln>
        </p:spPr>
        <p:txBody>
          <a:bodyPr wrap="square" rtlCol="0">
            <a:spAutoFit/>
          </a:bodyPr>
          <a:lstStyle/>
          <a:p>
            <a:pPr algn="ctr"/>
            <a:r>
              <a:rPr lang="cs-CZ" sz="2000" dirty="0" err="1" smtClean="0">
                <a:latin typeface="+mn-lt"/>
              </a:rPr>
              <a:t>from</a:t>
            </a:r>
            <a:r>
              <a:rPr lang="cs-CZ" sz="2000" dirty="0" smtClean="0">
                <a:latin typeface="+mn-lt"/>
              </a:rPr>
              <a:t> B to C</a:t>
            </a:r>
            <a:endParaRPr lang="cs-CZ" sz="2000" dirty="0">
              <a:latin typeface="+mn-lt"/>
            </a:endParaRPr>
          </a:p>
        </p:txBody>
      </p:sp>
      <p:cxnSp>
        <p:nvCxnSpPr>
          <p:cNvPr id="10" name="Přímá spojnice se šipkou 9"/>
          <p:cNvCxnSpPr/>
          <p:nvPr/>
        </p:nvCxnSpPr>
        <p:spPr bwMode="auto">
          <a:xfrm flipV="1">
            <a:off x="2220005" y="4015453"/>
            <a:ext cx="0" cy="2520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Přímá spojnice se šipkou 31"/>
          <p:cNvCxnSpPr/>
          <p:nvPr/>
        </p:nvCxnSpPr>
        <p:spPr bwMode="auto">
          <a:xfrm flipV="1">
            <a:off x="4907979" y="4015453"/>
            <a:ext cx="0" cy="2520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ovéPole 10"/>
          <p:cNvSpPr txBox="1"/>
          <p:nvPr/>
        </p:nvSpPr>
        <p:spPr>
          <a:xfrm>
            <a:off x="1853852" y="4357999"/>
            <a:ext cx="732306" cy="400110"/>
          </a:xfrm>
          <a:prstGeom prst="rect">
            <a:avLst/>
          </a:prstGeom>
          <a:noFill/>
        </p:spPr>
        <p:txBody>
          <a:bodyPr wrap="square" rtlCol="0">
            <a:spAutoFit/>
          </a:bodyPr>
          <a:lstStyle/>
          <a:p>
            <a:pPr algn="ctr"/>
            <a:r>
              <a:rPr lang="cs-CZ" sz="2000" dirty="0" smtClean="0"/>
              <a:t>4</a:t>
            </a:r>
            <a:endParaRPr lang="cs-CZ" sz="2000" dirty="0"/>
          </a:p>
        </p:txBody>
      </p:sp>
      <p:sp>
        <p:nvSpPr>
          <p:cNvPr id="33" name="TextovéPole 32"/>
          <p:cNvSpPr txBox="1"/>
          <p:nvPr/>
        </p:nvSpPr>
        <p:spPr>
          <a:xfrm>
            <a:off x="4541826" y="4388627"/>
            <a:ext cx="732306" cy="400110"/>
          </a:xfrm>
          <a:prstGeom prst="rect">
            <a:avLst/>
          </a:prstGeom>
          <a:noFill/>
        </p:spPr>
        <p:txBody>
          <a:bodyPr wrap="square" rtlCol="0">
            <a:spAutoFit/>
          </a:bodyPr>
          <a:lstStyle/>
          <a:p>
            <a:pPr algn="ctr"/>
            <a:r>
              <a:rPr lang="cs-CZ" sz="2000" dirty="0" smtClean="0"/>
              <a:t>2</a:t>
            </a:r>
            <a:endParaRPr lang="cs-CZ" sz="2000" dirty="0"/>
          </a:p>
        </p:txBody>
      </p:sp>
      <mc:AlternateContent xmlns:mc="http://schemas.openxmlformats.org/markup-compatibility/2006" xmlns:a14="http://schemas.microsoft.com/office/drawing/2010/main">
        <mc:Choice Requires="a14">
          <p:sp>
            <p:nvSpPr>
              <p:cNvPr id="34" name="TextovéPole 33"/>
              <p:cNvSpPr txBox="1"/>
              <p:nvPr/>
            </p:nvSpPr>
            <p:spPr>
              <a:xfrm>
                <a:off x="3179137" y="4406729"/>
                <a:ext cx="73230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34" name="TextovéPole 33"/>
              <p:cNvSpPr txBox="1">
                <a:spLocks noRot="1" noChangeAspect="1" noMove="1" noResize="1" noEditPoints="1" noAdjustHandles="1" noChangeArrowheads="1" noChangeShapeType="1" noTextEdit="1"/>
              </p:cNvSpPr>
              <p:nvPr/>
            </p:nvSpPr>
            <p:spPr>
              <a:xfrm>
                <a:off x="3179137" y="4406729"/>
                <a:ext cx="732306" cy="400110"/>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6396469" y="4400122"/>
                <a:ext cx="8203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rPr>
                        <m:t>=</m:t>
                      </m:r>
                      <m:r>
                        <a:rPr lang="cs-CZ" sz="2000" b="1" i="1" smtClean="0">
                          <a:latin typeface="Cambria Math"/>
                        </a:rPr>
                        <m:t>𝟖</m:t>
                      </m:r>
                    </m:oMath>
                  </m:oMathPara>
                </a14:m>
                <a:endParaRPr lang="cs-CZ" sz="2000" b="1"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6396469" y="4400122"/>
                <a:ext cx="820305" cy="400110"/>
              </a:xfrm>
              <a:prstGeom prst="rect">
                <a:avLst/>
              </a:prstGeom>
              <a:blipFill rotWithShape="1">
                <a:blip r:embed="rId3"/>
                <a:stretch>
                  <a:fillRect/>
                </a:stretch>
              </a:blipFill>
            </p:spPr>
            <p:txBody>
              <a:bodyPr/>
              <a:lstStyle/>
              <a:p>
                <a:r>
                  <a:rPr lang="cs-CZ">
                    <a:noFill/>
                  </a:rPr>
                  <a:t> </a:t>
                </a:r>
              </a:p>
            </p:txBody>
          </p:sp>
        </mc:Fallback>
      </mc:AlternateContent>
      <p:sp>
        <p:nvSpPr>
          <p:cNvPr id="8" name="TextovéPole 7"/>
          <p:cNvSpPr txBox="1"/>
          <p:nvPr/>
        </p:nvSpPr>
        <p:spPr>
          <a:xfrm>
            <a:off x="3087449" y="4740367"/>
            <a:ext cx="1008112" cy="400110"/>
          </a:xfrm>
          <a:prstGeom prst="rect">
            <a:avLst/>
          </a:prstGeom>
          <a:noFill/>
        </p:spPr>
        <p:txBody>
          <a:bodyPr wrap="square" rtlCol="0">
            <a:spAutoFit/>
          </a:bodyPr>
          <a:lstStyle/>
          <a:p>
            <a:pPr algn="ctr"/>
            <a:r>
              <a:rPr lang="cs-CZ" sz="2000" b="1" dirty="0" smtClean="0"/>
              <a:t>OR</a:t>
            </a:r>
            <a:endParaRPr lang="cs-CZ" sz="2000" b="1" dirty="0"/>
          </a:p>
        </p:txBody>
      </p:sp>
      <p:sp>
        <p:nvSpPr>
          <p:cNvPr id="35" name="TextovéPole 34"/>
          <p:cNvSpPr txBox="1"/>
          <p:nvPr/>
        </p:nvSpPr>
        <p:spPr>
          <a:xfrm>
            <a:off x="429857" y="5317672"/>
            <a:ext cx="2088232" cy="400110"/>
          </a:xfrm>
          <a:prstGeom prst="rect">
            <a:avLst/>
          </a:prstGeom>
          <a:noFill/>
          <a:ln>
            <a:solidFill>
              <a:schemeClr val="tx1"/>
            </a:solidFill>
          </a:ln>
        </p:spPr>
        <p:txBody>
          <a:bodyPr wrap="square" rtlCol="0">
            <a:spAutoFit/>
          </a:bodyPr>
          <a:lstStyle/>
          <a:p>
            <a:pPr algn="ctr"/>
            <a:r>
              <a:rPr lang="cs-CZ" sz="2000" dirty="0" err="1" smtClean="0">
                <a:latin typeface="+mn-lt"/>
              </a:rPr>
              <a:t>from</a:t>
            </a:r>
            <a:r>
              <a:rPr lang="cs-CZ" sz="2000" dirty="0" smtClean="0">
                <a:latin typeface="+mn-lt"/>
              </a:rPr>
              <a:t> A to B</a:t>
            </a:r>
            <a:endParaRPr lang="cs-CZ" sz="2000" dirty="0">
              <a:latin typeface="+mn-lt"/>
            </a:endParaRPr>
          </a:p>
        </p:txBody>
      </p:sp>
      <p:sp>
        <p:nvSpPr>
          <p:cNvPr id="36" name="TextovéPole 35"/>
          <p:cNvSpPr txBox="1"/>
          <p:nvPr/>
        </p:nvSpPr>
        <p:spPr>
          <a:xfrm>
            <a:off x="2867327" y="5317672"/>
            <a:ext cx="2088232" cy="400110"/>
          </a:xfrm>
          <a:prstGeom prst="rect">
            <a:avLst/>
          </a:prstGeom>
          <a:noFill/>
          <a:ln>
            <a:solidFill>
              <a:schemeClr val="tx1"/>
            </a:solidFill>
          </a:ln>
        </p:spPr>
        <p:txBody>
          <a:bodyPr wrap="square" rtlCol="0">
            <a:spAutoFit/>
          </a:bodyPr>
          <a:lstStyle/>
          <a:p>
            <a:pPr algn="ctr"/>
            <a:r>
              <a:rPr lang="cs-CZ" sz="2000" dirty="0" err="1" smtClean="0">
                <a:latin typeface="+mn-lt"/>
              </a:rPr>
              <a:t>from</a:t>
            </a:r>
            <a:r>
              <a:rPr lang="cs-CZ" sz="2000" dirty="0" smtClean="0">
                <a:latin typeface="+mn-lt"/>
              </a:rPr>
              <a:t> B to A</a:t>
            </a:r>
            <a:endParaRPr lang="cs-CZ" sz="2000" dirty="0">
              <a:latin typeface="+mn-lt"/>
            </a:endParaRPr>
          </a:p>
        </p:txBody>
      </p:sp>
      <p:sp>
        <p:nvSpPr>
          <p:cNvPr id="37" name="TextovéPole 36"/>
          <p:cNvSpPr txBox="1"/>
          <p:nvPr/>
        </p:nvSpPr>
        <p:spPr>
          <a:xfrm>
            <a:off x="5329649" y="5317672"/>
            <a:ext cx="2088232" cy="400110"/>
          </a:xfrm>
          <a:prstGeom prst="rect">
            <a:avLst/>
          </a:prstGeom>
          <a:noFill/>
          <a:ln>
            <a:solidFill>
              <a:schemeClr val="tx1"/>
            </a:solidFill>
          </a:ln>
        </p:spPr>
        <p:txBody>
          <a:bodyPr wrap="square" rtlCol="0">
            <a:spAutoFit/>
          </a:bodyPr>
          <a:lstStyle/>
          <a:p>
            <a:pPr algn="ctr"/>
            <a:r>
              <a:rPr lang="cs-CZ" sz="2000" dirty="0" err="1" smtClean="0">
                <a:latin typeface="+mn-lt"/>
              </a:rPr>
              <a:t>from</a:t>
            </a:r>
            <a:r>
              <a:rPr lang="cs-CZ" sz="2000" dirty="0" smtClean="0">
                <a:latin typeface="+mn-lt"/>
              </a:rPr>
              <a:t> A to C</a:t>
            </a:r>
            <a:endParaRPr lang="cs-CZ" sz="2000" dirty="0">
              <a:latin typeface="+mn-lt"/>
            </a:endParaRPr>
          </a:p>
        </p:txBody>
      </p:sp>
      <p:cxnSp>
        <p:nvCxnSpPr>
          <p:cNvPr id="38" name="Přímá spojnice se šipkou 37"/>
          <p:cNvCxnSpPr/>
          <p:nvPr/>
        </p:nvCxnSpPr>
        <p:spPr bwMode="auto">
          <a:xfrm flipV="1">
            <a:off x="1223469" y="5802519"/>
            <a:ext cx="0" cy="2520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Přímá spojnice se šipkou 38"/>
          <p:cNvCxnSpPr/>
          <p:nvPr/>
        </p:nvCxnSpPr>
        <p:spPr bwMode="auto">
          <a:xfrm flipV="1">
            <a:off x="3911443" y="5802519"/>
            <a:ext cx="0" cy="2520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ovéPole 39"/>
          <p:cNvSpPr txBox="1"/>
          <p:nvPr/>
        </p:nvSpPr>
        <p:spPr>
          <a:xfrm>
            <a:off x="857316" y="6145065"/>
            <a:ext cx="732306" cy="400110"/>
          </a:xfrm>
          <a:prstGeom prst="rect">
            <a:avLst/>
          </a:prstGeom>
          <a:noFill/>
        </p:spPr>
        <p:txBody>
          <a:bodyPr wrap="square" rtlCol="0">
            <a:spAutoFit/>
          </a:bodyPr>
          <a:lstStyle/>
          <a:p>
            <a:pPr algn="ctr"/>
            <a:r>
              <a:rPr lang="cs-CZ" sz="2000" dirty="0" smtClean="0"/>
              <a:t>4</a:t>
            </a:r>
            <a:endParaRPr lang="cs-CZ" sz="2000" dirty="0"/>
          </a:p>
        </p:txBody>
      </p:sp>
      <p:sp>
        <p:nvSpPr>
          <p:cNvPr id="41" name="TextovéPole 40"/>
          <p:cNvSpPr txBox="1"/>
          <p:nvPr/>
        </p:nvSpPr>
        <p:spPr>
          <a:xfrm>
            <a:off x="3545290" y="6175693"/>
            <a:ext cx="732306" cy="400110"/>
          </a:xfrm>
          <a:prstGeom prst="rect">
            <a:avLst/>
          </a:prstGeom>
          <a:noFill/>
        </p:spPr>
        <p:txBody>
          <a:bodyPr wrap="square" rtlCol="0">
            <a:spAutoFit/>
          </a:bodyPr>
          <a:lstStyle/>
          <a:p>
            <a:pPr algn="ctr"/>
            <a:r>
              <a:rPr lang="cs-CZ" sz="2000" dirty="0" smtClean="0"/>
              <a:t>4</a:t>
            </a:r>
            <a:endParaRPr lang="cs-CZ" sz="2000" dirty="0"/>
          </a:p>
        </p:txBody>
      </p:sp>
      <mc:AlternateContent xmlns:mc="http://schemas.openxmlformats.org/markup-compatibility/2006" xmlns:a14="http://schemas.microsoft.com/office/drawing/2010/main">
        <mc:Choice Requires="a14">
          <p:sp>
            <p:nvSpPr>
              <p:cNvPr id="42" name="TextovéPole 41"/>
              <p:cNvSpPr txBox="1"/>
              <p:nvPr/>
            </p:nvSpPr>
            <p:spPr>
              <a:xfrm>
                <a:off x="2182601" y="6193795"/>
                <a:ext cx="73230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2182601" y="6193795"/>
                <a:ext cx="732306" cy="400110"/>
              </a:xfrm>
              <a:prstGeom prst="rect">
                <a:avLst/>
              </a:prstGeom>
              <a:blipFill rotWithShape="1">
                <a:blip r:embed="rId4"/>
                <a:stretch>
                  <a:fillRect/>
                </a:stretch>
              </a:blipFill>
            </p:spPr>
            <p:txBody>
              <a:bodyPr/>
              <a:lstStyle/>
              <a:p>
                <a:r>
                  <a:rPr lang="cs-CZ">
                    <a:noFill/>
                  </a:rPr>
                  <a:t> </a:t>
                </a:r>
              </a:p>
            </p:txBody>
          </p:sp>
        </mc:Fallback>
      </mc:AlternateContent>
      <p:cxnSp>
        <p:nvCxnSpPr>
          <p:cNvPr id="43" name="Přímá spojnice se šipkou 42"/>
          <p:cNvCxnSpPr/>
          <p:nvPr/>
        </p:nvCxnSpPr>
        <p:spPr bwMode="auto">
          <a:xfrm flipV="1">
            <a:off x="6396469" y="5815408"/>
            <a:ext cx="0" cy="2520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ovéPole 43"/>
          <p:cNvSpPr txBox="1"/>
          <p:nvPr/>
        </p:nvSpPr>
        <p:spPr>
          <a:xfrm>
            <a:off x="6030316" y="6188582"/>
            <a:ext cx="732306" cy="400110"/>
          </a:xfrm>
          <a:prstGeom prst="rect">
            <a:avLst/>
          </a:prstGeom>
          <a:noFill/>
        </p:spPr>
        <p:txBody>
          <a:bodyPr wrap="square" rtlCol="0">
            <a:spAutoFit/>
          </a:bodyPr>
          <a:lstStyle/>
          <a:p>
            <a:pPr algn="ctr"/>
            <a:r>
              <a:rPr lang="cs-CZ" sz="2000" dirty="0" smtClean="0"/>
              <a:t>1</a:t>
            </a:r>
            <a:endParaRPr lang="cs-CZ" sz="2000" dirty="0"/>
          </a:p>
        </p:txBody>
      </p:sp>
      <mc:AlternateContent xmlns:mc="http://schemas.openxmlformats.org/markup-compatibility/2006" xmlns:a14="http://schemas.microsoft.com/office/drawing/2010/main">
        <mc:Choice Requires="a14">
          <p:sp>
            <p:nvSpPr>
              <p:cNvPr id="45" name="TextovéPole 44"/>
              <p:cNvSpPr txBox="1"/>
              <p:nvPr/>
            </p:nvSpPr>
            <p:spPr>
              <a:xfrm>
                <a:off x="4667627" y="6206684"/>
                <a:ext cx="73230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cs-CZ" sz="2000" i="1" dirty="0" smtClean="0">
                          <a:latin typeface="Cambria Math"/>
                          <a:ea typeface="Cambria Math"/>
                          <a:sym typeface="Mathematica1"/>
                        </a:rPr>
                        <m:t>∙</m:t>
                      </m:r>
                    </m:oMath>
                  </m:oMathPara>
                </a14:m>
                <a:endParaRPr lang="cs-CZ" sz="2000" dirty="0"/>
              </a:p>
            </p:txBody>
          </p:sp>
        </mc:Choice>
        <mc:Fallback xmlns="">
          <p:sp>
            <p:nvSpPr>
              <p:cNvPr id="45" name="TextovéPole 44"/>
              <p:cNvSpPr txBox="1">
                <a:spLocks noRot="1" noChangeAspect="1" noMove="1" noResize="1" noEditPoints="1" noAdjustHandles="1" noChangeArrowheads="1" noChangeShapeType="1" noTextEdit="1"/>
              </p:cNvSpPr>
              <p:nvPr/>
            </p:nvSpPr>
            <p:spPr>
              <a:xfrm>
                <a:off x="4667627" y="6206684"/>
                <a:ext cx="732306" cy="400110"/>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6" name="TextovéPole 45"/>
              <p:cNvSpPr txBox="1"/>
              <p:nvPr/>
            </p:nvSpPr>
            <p:spPr>
              <a:xfrm>
                <a:off x="6789956" y="6175406"/>
                <a:ext cx="8203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rPr>
                        <m:t>=</m:t>
                      </m:r>
                      <m:r>
                        <a:rPr lang="cs-CZ" sz="2000" b="1" i="1" smtClean="0">
                          <a:latin typeface="Cambria Math"/>
                        </a:rPr>
                        <m:t>𝟏𝟔</m:t>
                      </m:r>
                    </m:oMath>
                  </m:oMathPara>
                </a14:m>
                <a:endParaRPr lang="cs-CZ" sz="2000" b="1" dirty="0"/>
              </a:p>
            </p:txBody>
          </p:sp>
        </mc:Choice>
        <mc:Fallback xmlns="">
          <p:sp>
            <p:nvSpPr>
              <p:cNvPr id="46" name="TextovéPole 45"/>
              <p:cNvSpPr txBox="1">
                <a:spLocks noRot="1" noChangeAspect="1" noMove="1" noResize="1" noEditPoints="1" noAdjustHandles="1" noChangeArrowheads="1" noChangeShapeType="1" noTextEdit="1"/>
              </p:cNvSpPr>
              <p:nvPr/>
            </p:nvSpPr>
            <p:spPr>
              <a:xfrm>
                <a:off x="6789956" y="6175406"/>
                <a:ext cx="820305" cy="400110"/>
              </a:xfrm>
              <a:prstGeom prst="rect">
                <a:avLst/>
              </a:prstGeom>
              <a:blipFill rotWithShape="1">
                <a:blip r:embed="rId6"/>
                <a:stretch>
                  <a:fillRect/>
                </a:stretch>
              </a:blipFill>
            </p:spPr>
            <p:txBody>
              <a:bodyPr/>
              <a:lstStyle/>
              <a:p>
                <a:r>
                  <a:rPr lang="cs-CZ">
                    <a:noFill/>
                  </a:rPr>
                  <a:t> </a:t>
                </a:r>
              </a:p>
            </p:txBody>
          </p:sp>
        </mc:Fallback>
      </mc:AlternateContent>
      <p:sp>
        <p:nvSpPr>
          <p:cNvPr id="16" name="Pravá složená závorka 15"/>
          <p:cNvSpPr/>
          <p:nvPr/>
        </p:nvSpPr>
        <p:spPr bwMode="auto">
          <a:xfrm>
            <a:off x="7610261" y="4740367"/>
            <a:ext cx="298376" cy="1666372"/>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47" name="TextovéPole 46"/>
              <p:cNvSpPr txBox="1"/>
              <p:nvPr/>
            </p:nvSpPr>
            <p:spPr>
              <a:xfrm>
                <a:off x="7978271" y="5373498"/>
                <a:ext cx="8203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rPr>
                        <m:t>=</m:t>
                      </m:r>
                      <m:r>
                        <a:rPr lang="cs-CZ" sz="2000" b="1" i="1" smtClean="0">
                          <a:latin typeface="Cambria Math"/>
                        </a:rPr>
                        <m:t>𝟐𝟒</m:t>
                      </m:r>
                    </m:oMath>
                  </m:oMathPara>
                </a14:m>
                <a:endParaRPr lang="cs-CZ" sz="2000" b="1" dirty="0"/>
              </a:p>
            </p:txBody>
          </p:sp>
        </mc:Choice>
        <mc:Fallback xmlns="">
          <p:sp>
            <p:nvSpPr>
              <p:cNvPr id="47" name="TextovéPole 46"/>
              <p:cNvSpPr txBox="1">
                <a:spLocks noRot="1" noChangeAspect="1" noMove="1" noResize="1" noEditPoints="1" noAdjustHandles="1" noChangeArrowheads="1" noChangeShapeType="1" noTextEdit="1"/>
              </p:cNvSpPr>
              <p:nvPr/>
            </p:nvSpPr>
            <p:spPr>
              <a:xfrm>
                <a:off x="7978271" y="5373498"/>
                <a:ext cx="820305" cy="400110"/>
              </a:xfrm>
              <a:prstGeom prst="rect">
                <a:avLst/>
              </a:prstGeom>
              <a:blipFill rotWithShape="1">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99583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11" grpId="0"/>
      <p:bldP spid="33" grpId="0"/>
      <p:bldP spid="34" grpId="0"/>
      <p:bldP spid="12" grpId="0"/>
      <p:bldP spid="8" grpId="0"/>
      <p:bldP spid="35" grpId="0" animBg="1"/>
      <p:bldP spid="36" grpId="0" animBg="1"/>
      <p:bldP spid="37" grpId="0" animBg="1"/>
      <p:bldP spid="40" grpId="0"/>
      <p:bldP spid="41" grpId="0"/>
      <p:bldP spid="42" grpId="0"/>
      <p:bldP spid="44" grpId="0"/>
      <p:bldP spid="45" grpId="0"/>
      <p:bldP spid="46" grpId="0"/>
      <p:bldP spid="16" grpId="0" animBg="1"/>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4"/>
            <a:ext cx="7770812" cy="2448272"/>
          </a:xfrm>
        </p:spPr>
        <p:txBody>
          <a:bodyPr/>
          <a:lstStyle/>
          <a:p>
            <a:pPr marL="457200" lvl="1" indent="-457200" algn="l">
              <a:buFont typeface="+mj-lt"/>
              <a:buAutoNum type="arabicPeriod" startAt="9"/>
            </a:pPr>
            <a:r>
              <a:rPr lang="en-US" sz="2000" dirty="0" smtClean="0">
                <a:solidFill>
                  <a:schemeClr val="accent3">
                    <a:lumMod val="50000"/>
                  </a:schemeClr>
                </a:solidFill>
              </a:rPr>
              <a:t>Consider the following road map.</a:t>
            </a:r>
            <a:br>
              <a:rPr lang="en-US"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
            </a:r>
            <a:br>
              <a:rPr lang="cs-CZ" sz="2000" dirty="0" smtClean="0">
                <a:solidFill>
                  <a:schemeClr val="accent3">
                    <a:lumMod val="50000"/>
                  </a:schemeClr>
                </a:solidFill>
              </a:rPr>
            </a:br>
            <a:r>
              <a:rPr lang="en-US" sz="2000" dirty="0" smtClean="0">
                <a:solidFill>
                  <a:schemeClr val="accent3">
                    <a:lumMod val="50000"/>
                  </a:schemeClr>
                </a:solidFill>
              </a:rPr>
              <a:t/>
            </a:r>
            <a:br>
              <a:rPr lang="en-US" sz="2000" dirty="0" smtClean="0">
                <a:solidFill>
                  <a:schemeClr val="accent3">
                    <a:lumMod val="50000"/>
                  </a:schemeClr>
                </a:solidFill>
              </a:rPr>
            </a:br>
            <a:r>
              <a:rPr lang="cs-CZ" sz="2000" dirty="0" smtClean="0">
                <a:solidFill>
                  <a:schemeClr val="accent3">
                    <a:lumMod val="50000"/>
                  </a:schemeClr>
                </a:solidFill>
              </a:rPr>
              <a:t>c</a:t>
            </a:r>
            <a:r>
              <a:rPr lang="en-US" sz="2000" dirty="0" smtClean="0">
                <a:solidFill>
                  <a:schemeClr val="accent3">
                    <a:lumMod val="50000"/>
                  </a:schemeClr>
                </a:solidFill>
              </a:rPr>
              <a:t>)</a:t>
            </a:r>
            <a:r>
              <a:rPr lang="cs-CZ" sz="2000" dirty="0" smtClean="0">
                <a:solidFill>
                  <a:schemeClr val="accent3">
                    <a:lumMod val="50000"/>
                  </a:schemeClr>
                </a:solidFill>
              </a:rPr>
              <a:t> </a:t>
            </a:r>
            <a:r>
              <a:rPr lang="en-US" sz="2000" dirty="0" smtClean="0">
                <a:solidFill>
                  <a:schemeClr val="accent3">
                    <a:lumMod val="50000"/>
                  </a:schemeClr>
                </a:solidFill>
              </a:rPr>
              <a:t>How many ways are there to go from A to C, making at most one intermediate stop?</a:t>
            </a:r>
          </a:p>
        </p:txBody>
      </p:sp>
      <p:cxnSp>
        <p:nvCxnSpPr>
          <p:cNvPr id="5" name="Přímá spojnice 4"/>
          <p:cNvCxnSpPr/>
          <p:nvPr/>
        </p:nvCxnSpPr>
        <p:spPr bwMode="auto">
          <a:xfrm>
            <a:off x="755576" y="2996952"/>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nvGrpSpPr>
          <p:cNvPr id="120838" name="Skupina 120837"/>
          <p:cNvGrpSpPr/>
          <p:nvPr/>
        </p:nvGrpSpPr>
        <p:grpSpPr>
          <a:xfrm>
            <a:off x="1977538" y="890076"/>
            <a:ext cx="4392488" cy="1151721"/>
            <a:chOff x="1763688" y="854164"/>
            <a:chExt cx="4392488" cy="1151721"/>
          </a:xfrm>
        </p:grpSpPr>
        <p:sp>
          <p:nvSpPr>
            <p:cNvPr id="26" name="Ovál 25"/>
            <p:cNvSpPr/>
            <p:nvPr/>
          </p:nvSpPr>
          <p:spPr bwMode="auto">
            <a:xfrm>
              <a:off x="5796136"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nvGrpSpPr>
            <p:cNvPr id="120837" name="Skupina 120836"/>
            <p:cNvGrpSpPr/>
            <p:nvPr/>
          </p:nvGrpSpPr>
          <p:grpSpPr>
            <a:xfrm>
              <a:off x="1763688" y="854164"/>
              <a:ext cx="4392488" cy="1151721"/>
              <a:chOff x="1727684" y="873011"/>
              <a:chExt cx="4392488" cy="1151721"/>
            </a:xfrm>
          </p:grpSpPr>
          <p:grpSp>
            <p:nvGrpSpPr>
              <p:cNvPr id="120836" name="Skupina 120835"/>
              <p:cNvGrpSpPr/>
              <p:nvPr/>
            </p:nvGrpSpPr>
            <p:grpSpPr>
              <a:xfrm>
                <a:off x="1907704" y="1340768"/>
                <a:ext cx="2016224" cy="144016"/>
                <a:chOff x="1907704" y="1340768"/>
                <a:chExt cx="2016224" cy="144016"/>
              </a:xfrm>
            </p:grpSpPr>
            <p:sp>
              <p:nvSpPr>
                <p:cNvPr id="4" name="Ovál 3"/>
                <p:cNvSpPr/>
                <p:nvPr/>
              </p:nvSpPr>
              <p:spPr bwMode="auto">
                <a:xfrm>
                  <a:off x="1907704"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25" name="Ovál 24"/>
                <p:cNvSpPr/>
                <p:nvPr/>
              </p:nvSpPr>
              <p:spPr bwMode="auto">
                <a:xfrm>
                  <a:off x="3779912" y="1340768"/>
                  <a:ext cx="144016" cy="144016"/>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9" name="Přímá spojnice 8"/>
                <p:cNvCxnSpPr>
                  <a:endCxn id="25" idx="2"/>
                </p:cNvCxnSpPr>
                <p:nvPr/>
              </p:nvCxnSpPr>
              <p:spPr bwMode="auto">
                <a:xfrm>
                  <a:off x="2051720" y="1412776"/>
                  <a:ext cx="1728192"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0835" name="Skupina 120834"/>
              <p:cNvGrpSpPr/>
              <p:nvPr/>
            </p:nvGrpSpPr>
            <p:grpSpPr>
              <a:xfrm>
                <a:off x="1727684" y="873011"/>
                <a:ext cx="4392488" cy="1151721"/>
                <a:chOff x="1727684" y="864188"/>
                <a:chExt cx="4392488" cy="1151721"/>
              </a:xfrm>
            </p:grpSpPr>
            <p:sp>
              <p:nvSpPr>
                <p:cNvPr id="7" name="TextovéPole 6"/>
                <p:cNvSpPr txBox="1"/>
                <p:nvPr/>
              </p:nvSpPr>
              <p:spPr>
                <a:xfrm>
                  <a:off x="1727684" y="1500753"/>
                  <a:ext cx="504056" cy="400110"/>
                </a:xfrm>
                <a:prstGeom prst="rect">
                  <a:avLst/>
                </a:prstGeom>
                <a:noFill/>
              </p:spPr>
              <p:txBody>
                <a:bodyPr wrap="square" rtlCol="0">
                  <a:spAutoFit/>
                </a:bodyPr>
                <a:lstStyle/>
                <a:p>
                  <a:pPr algn="ctr"/>
                  <a:r>
                    <a:rPr lang="cs-CZ" sz="2000" dirty="0" smtClean="0"/>
                    <a:t>A</a:t>
                  </a:r>
                  <a:endParaRPr lang="cs-CZ" sz="2000" dirty="0"/>
                </a:p>
              </p:txBody>
            </p:sp>
            <p:sp>
              <p:nvSpPr>
                <p:cNvPr id="27" name="TextovéPole 26"/>
                <p:cNvSpPr txBox="1"/>
                <p:nvPr/>
              </p:nvSpPr>
              <p:spPr>
                <a:xfrm>
                  <a:off x="3599892" y="1500753"/>
                  <a:ext cx="504056" cy="400110"/>
                </a:xfrm>
                <a:prstGeom prst="rect">
                  <a:avLst/>
                </a:prstGeom>
                <a:noFill/>
              </p:spPr>
              <p:txBody>
                <a:bodyPr wrap="square" rtlCol="0">
                  <a:spAutoFit/>
                </a:bodyPr>
                <a:lstStyle/>
                <a:p>
                  <a:pPr algn="ctr"/>
                  <a:r>
                    <a:rPr lang="cs-CZ" sz="2000" dirty="0" smtClean="0"/>
                    <a:t>B</a:t>
                  </a:r>
                  <a:endParaRPr lang="cs-CZ" sz="2000" dirty="0"/>
                </a:p>
              </p:txBody>
            </p:sp>
            <p:sp>
              <p:nvSpPr>
                <p:cNvPr id="28" name="TextovéPole 27"/>
                <p:cNvSpPr txBox="1"/>
                <p:nvPr/>
              </p:nvSpPr>
              <p:spPr>
                <a:xfrm>
                  <a:off x="5616116" y="1484784"/>
                  <a:ext cx="504056" cy="400110"/>
                </a:xfrm>
                <a:prstGeom prst="rect">
                  <a:avLst/>
                </a:prstGeom>
                <a:noFill/>
              </p:spPr>
              <p:txBody>
                <a:bodyPr wrap="square" rtlCol="0">
                  <a:spAutoFit/>
                </a:bodyPr>
                <a:lstStyle/>
                <a:p>
                  <a:pPr algn="ctr"/>
                  <a:r>
                    <a:rPr lang="cs-CZ" sz="2000" dirty="0" smtClean="0"/>
                    <a:t>C</a:t>
                  </a:r>
                  <a:endParaRPr lang="cs-CZ" sz="2000" dirty="0"/>
                </a:p>
              </p:txBody>
            </p:sp>
            <p:sp>
              <p:nvSpPr>
                <p:cNvPr id="30" name="Volný tvar 29"/>
                <p:cNvSpPr/>
                <p:nvPr/>
              </p:nvSpPr>
              <p:spPr bwMode="auto">
                <a:xfrm>
                  <a:off x="1966586" y="864188"/>
                  <a:ext cx="1903956" cy="563779"/>
                </a:xfrm>
                <a:custGeom>
                  <a:avLst/>
                  <a:gdLst>
                    <a:gd name="connsiteX0" fmla="*/ 0 w 1903956"/>
                    <a:gd name="connsiteY0" fmla="*/ 526201 h 563779"/>
                    <a:gd name="connsiteX1" fmla="*/ 839244 w 1903956"/>
                    <a:gd name="connsiteY1" fmla="*/ 108 h 563779"/>
                    <a:gd name="connsiteX2" fmla="*/ 1903956 w 1903956"/>
                    <a:gd name="connsiteY2" fmla="*/ 563779 h 563779"/>
                  </a:gdLst>
                  <a:ahLst/>
                  <a:cxnLst>
                    <a:cxn ang="0">
                      <a:pos x="connsiteX0" y="connsiteY0"/>
                    </a:cxn>
                    <a:cxn ang="0">
                      <a:pos x="connsiteX1" y="connsiteY1"/>
                    </a:cxn>
                    <a:cxn ang="0">
                      <a:pos x="connsiteX2" y="connsiteY2"/>
                    </a:cxn>
                  </a:cxnLst>
                  <a:rect l="l" t="t" r="r" b="b"/>
                  <a:pathLst>
                    <a:path w="1903956" h="563779">
                      <a:moveTo>
                        <a:pt x="0" y="526201"/>
                      </a:moveTo>
                      <a:cubicBezTo>
                        <a:pt x="260959" y="260023"/>
                        <a:pt x="521918" y="-6155"/>
                        <a:pt x="839244" y="108"/>
                      </a:cubicBezTo>
                      <a:cubicBezTo>
                        <a:pt x="1156570" y="6371"/>
                        <a:pt x="1530263" y="285075"/>
                        <a:pt x="1903956" y="563779"/>
                      </a:cubicBezTo>
                    </a:path>
                  </a:pathLst>
                </a:cu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cxnSp>
              <p:nvCxnSpPr>
                <p:cNvPr id="13" name="Přímá spojnice 12"/>
                <p:cNvCxnSpPr>
                  <a:endCxn id="26" idx="2"/>
                </p:cNvCxnSpPr>
                <p:nvPr/>
              </p:nvCxnSpPr>
              <p:spPr bwMode="auto">
                <a:xfrm>
                  <a:off x="3923928" y="1412776"/>
                  <a:ext cx="1872208" cy="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Volný tvar 28"/>
                <p:cNvSpPr/>
                <p:nvPr/>
              </p:nvSpPr>
              <p:spPr bwMode="auto">
                <a:xfrm>
                  <a:off x="2004164" y="1064693"/>
                  <a:ext cx="1919764" cy="384496"/>
                </a:xfrm>
                <a:custGeom>
                  <a:avLst/>
                  <a:gdLst>
                    <a:gd name="connsiteX0" fmla="*/ 0 w 1952782"/>
                    <a:gd name="connsiteY0" fmla="*/ 338222 h 384496"/>
                    <a:gd name="connsiteX1" fmla="*/ 926926 w 1952782"/>
                    <a:gd name="connsiteY1" fmla="*/ 19 h 384496"/>
                    <a:gd name="connsiteX2" fmla="*/ 1866378 w 1952782"/>
                    <a:gd name="connsiteY2" fmla="*/ 350748 h 384496"/>
                    <a:gd name="connsiteX3" fmla="*/ 1853852 w 1952782"/>
                    <a:gd name="connsiteY3" fmla="*/ 350748 h 384496"/>
                  </a:gdLst>
                  <a:ahLst/>
                  <a:cxnLst>
                    <a:cxn ang="0">
                      <a:pos x="connsiteX0" y="connsiteY0"/>
                    </a:cxn>
                    <a:cxn ang="0">
                      <a:pos x="connsiteX1" y="connsiteY1"/>
                    </a:cxn>
                    <a:cxn ang="0">
                      <a:pos x="connsiteX2" y="connsiteY2"/>
                    </a:cxn>
                    <a:cxn ang="0">
                      <a:pos x="connsiteX3" y="connsiteY3"/>
                    </a:cxn>
                  </a:cxnLst>
                  <a:rect l="l" t="t" r="r" b="b"/>
                  <a:pathLst>
                    <a:path w="1952782" h="384496">
                      <a:moveTo>
                        <a:pt x="0" y="338222"/>
                      </a:moveTo>
                      <a:cubicBezTo>
                        <a:pt x="307931" y="168076"/>
                        <a:pt x="615863" y="-2069"/>
                        <a:pt x="926926" y="19"/>
                      </a:cubicBezTo>
                      <a:cubicBezTo>
                        <a:pt x="1237989" y="2107"/>
                        <a:pt x="1711890" y="292293"/>
                        <a:pt x="1866378" y="350748"/>
                      </a:cubicBezTo>
                      <a:cubicBezTo>
                        <a:pt x="2020866" y="409203"/>
                        <a:pt x="1937359" y="379975"/>
                        <a:pt x="1853852" y="350748"/>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2" name="Volný tvar 120831"/>
                <p:cNvSpPr/>
                <p:nvPr/>
              </p:nvSpPr>
              <p:spPr bwMode="auto">
                <a:xfrm>
                  <a:off x="3858016" y="989541"/>
                  <a:ext cx="2029217" cy="425900"/>
                </a:xfrm>
                <a:custGeom>
                  <a:avLst/>
                  <a:gdLst>
                    <a:gd name="connsiteX0" fmla="*/ 0 w 2029217"/>
                    <a:gd name="connsiteY0" fmla="*/ 413374 h 425900"/>
                    <a:gd name="connsiteX1" fmla="*/ 1014609 w 2029217"/>
                    <a:gd name="connsiteY1" fmla="*/ 15 h 425900"/>
                    <a:gd name="connsiteX2" fmla="*/ 2029217 w 2029217"/>
                    <a:gd name="connsiteY2" fmla="*/ 425900 h 425900"/>
                  </a:gdLst>
                  <a:ahLst/>
                  <a:cxnLst>
                    <a:cxn ang="0">
                      <a:pos x="connsiteX0" y="connsiteY0"/>
                    </a:cxn>
                    <a:cxn ang="0">
                      <a:pos x="connsiteX1" y="connsiteY1"/>
                    </a:cxn>
                    <a:cxn ang="0">
                      <a:pos x="connsiteX2" y="connsiteY2"/>
                    </a:cxn>
                  </a:cxnLst>
                  <a:rect l="l" t="t" r="r" b="b"/>
                  <a:pathLst>
                    <a:path w="2029217" h="425900">
                      <a:moveTo>
                        <a:pt x="0" y="413374"/>
                      </a:moveTo>
                      <a:cubicBezTo>
                        <a:pt x="338203" y="205650"/>
                        <a:pt x="676406" y="-2073"/>
                        <a:pt x="1014609" y="15"/>
                      </a:cubicBezTo>
                      <a:cubicBezTo>
                        <a:pt x="1352812" y="2103"/>
                        <a:pt x="1691014" y="214001"/>
                        <a:pt x="2029217" y="42590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31" name="Volný tvar 30"/>
                <p:cNvSpPr/>
                <p:nvPr/>
              </p:nvSpPr>
              <p:spPr bwMode="auto">
                <a:xfrm>
                  <a:off x="1991638" y="1440493"/>
                  <a:ext cx="1878904" cy="275573"/>
                </a:xfrm>
                <a:custGeom>
                  <a:avLst/>
                  <a:gdLst>
                    <a:gd name="connsiteX0" fmla="*/ 0 w 1878904"/>
                    <a:gd name="connsiteY0" fmla="*/ 0 h 275573"/>
                    <a:gd name="connsiteX1" fmla="*/ 889348 w 1878904"/>
                    <a:gd name="connsiteY1" fmla="*/ 275573 h 275573"/>
                    <a:gd name="connsiteX2" fmla="*/ 1878904 w 1878904"/>
                    <a:gd name="connsiteY2" fmla="*/ 0 h 275573"/>
                  </a:gdLst>
                  <a:ahLst/>
                  <a:cxnLst>
                    <a:cxn ang="0">
                      <a:pos x="connsiteX0" y="connsiteY0"/>
                    </a:cxn>
                    <a:cxn ang="0">
                      <a:pos x="connsiteX1" y="connsiteY1"/>
                    </a:cxn>
                    <a:cxn ang="0">
                      <a:pos x="connsiteX2" y="connsiteY2"/>
                    </a:cxn>
                  </a:cxnLst>
                  <a:rect l="l" t="t" r="r" b="b"/>
                  <a:pathLst>
                    <a:path w="1878904" h="275573">
                      <a:moveTo>
                        <a:pt x="0" y="0"/>
                      </a:moveTo>
                      <a:cubicBezTo>
                        <a:pt x="288098" y="137786"/>
                        <a:pt x="576197" y="275573"/>
                        <a:pt x="889348" y="275573"/>
                      </a:cubicBezTo>
                      <a:cubicBezTo>
                        <a:pt x="1202499" y="275573"/>
                        <a:pt x="1540701" y="137786"/>
                        <a:pt x="1878904" y="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20833" name="Volný tvar 120832"/>
                <p:cNvSpPr/>
                <p:nvPr/>
              </p:nvSpPr>
              <p:spPr bwMode="auto">
                <a:xfrm>
                  <a:off x="1991638" y="1453019"/>
                  <a:ext cx="3883069" cy="562890"/>
                </a:xfrm>
                <a:custGeom>
                  <a:avLst/>
                  <a:gdLst>
                    <a:gd name="connsiteX0" fmla="*/ 0 w 3883069"/>
                    <a:gd name="connsiteY0" fmla="*/ 12526 h 562890"/>
                    <a:gd name="connsiteX1" fmla="*/ 1152395 w 3883069"/>
                    <a:gd name="connsiteY1" fmla="*/ 501041 h 562890"/>
                    <a:gd name="connsiteX2" fmla="*/ 2931091 w 3883069"/>
                    <a:gd name="connsiteY2" fmla="*/ 501041 h 562890"/>
                    <a:gd name="connsiteX3" fmla="*/ 3883069 w 3883069"/>
                    <a:gd name="connsiteY3" fmla="*/ 0 h 562890"/>
                  </a:gdLst>
                  <a:ahLst/>
                  <a:cxnLst>
                    <a:cxn ang="0">
                      <a:pos x="connsiteX0" y="connsiteY0"/>
                    </a:cxn>
                    <a:cxn ang="0">
                      <a:pos x="connsiteX1" y="connsiteY1"/>
                    </a:cxn>
                    <a:cxn ang="0">
                      <a:pos x="connsiteX2" y="connsiteY2"/>
                    </a:cxn>
                    <a:cxn ang="0">
                      <a:pos x="connsiteX3" y="connsiteY3"/>
                    </a:cxn>
                  </a:cxnLst>
                  <a:rect l="l" t="t" r="r" b="b"/>
                  <a:pathLst>
                    <a:path w="3883069" h="562890">
                      <a:moveTo>
                        <a:pt x="0" y="12526"/>
                      </a:moveTo>
                      <a:cubicBezTo>
                        <a:pt x="331940" y="216074"/>
                        <a:pt x="663880" y="419622"/>
                        <a:pt x="1152395" y="501041"/>
                      </a:cubicBezTo>
                      <a:cubicBezTo>
                        <a:pt x="1640910" y="582460"/>
                        <a:pt x="2475979" y="584548"/>
                        <a:pt x="2931091" y="501041"/>
                      </a:cubicBezTo>
                      <a:cubicBezTo>
                        <a:pt x="3386203" y="417534"/>
                        <a:pt x="3883069" y="0"/>
                        <a:pt x="3883069" y="0"/>
                      </a:cubicBez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grpSp>
        </p:grpSp>
      </p:grpSp>
      <mc:AlternateContent xmlns:mc="http://schemas.openxmlformats.org/markup-compatibility/2006" xmlns:a14="http://schemas.microsoft.com/office/drawing/2010/main">
        <mc:Choice Requires="a14">
          <p:sp>
            <p:nvSpPr>
              <p:cNvPr id="8" name="TextovéPole 7"/>
              <p:cNvSpPr txBox="1"/>
              <p:nvPr/>
            </p:nvSpPr>
            <p:spPr>
              <a:xfrm>
                <a:off x="755576" y="3284984"/>
                <a:ext cx="7632848" cy="1323439"/>
              </a:xfrm>
              <a:prstGeom prst="rect">
                <a:avLst/>
              </a:prstGeom>
              <a:noFill/>
            </p:spPr>
            <p:txBody>
              <a:bodyPr wrap="square" rtlCol="0">
                <a:spAutoFit/>
              </a:bodyPr>
              <a:lstStyle/>
              <a:p>
                <a:r>
                  <a:rPr lang="cs-CZ" sz="2000" dirty="0" smtClean="0">
                    <a:latin typeface="+mn-lt"/>
                  </a:rPr>
                  <a:t>Without </a:t>
                </a:r>
                <a:r>
                  <a:rPr lang="cs-CZ" sz="2000" dirty="0" err="1" smtClean="0">
                    <a:latin typeface="+mn-lt"/>
                  </a:rPr>
                  <a:t>intermediate</a:t>
                </a:r>
                <a:r>
                  <a:rPr lang="cs-CZ" sz="2000" dirty="0" smtClean="0">
                    <a:latin typeface="+mn-lt"/>
                  </a:rPr>
                  <a:t> stop: 1 </a:t>
                </a:r>
                <a:r>
                  <a:rPr lang="cs-CZ" sz="2000" dirty="0" err="1" smtClean="0">
                    <a:latin typeface="+mn-lt"/>
                  </a:rPr>
                  <a:t>way</a:t>
                </a:r>
                <a:endParaRPr lang="cs-CZ" sz="2000" dirty="0" smtClean="0">
                  <a:latin typeface="+mn-lt"/>
                </a:endParaRPr>
              </a:p>
              <a:p>
                <a:r>
                  <a:rPr lang="cs-CZ" sz="2000" dirty="0" err="1" smtClean="0">
                    <a:latin typeface="+mn-lt"/>
                  </a:rPr>
                  <a:t>With</a:t>
                </a:r>
                <a:r>
                  <a:rPr lang="cs-CZ" sz="2000" dirty="0" smtClean="0">
                    <a:latin typeface="+mn-lt"/>
                  </a:rPr>
                  <a:t> 1 </a:t>
                </a:r>
                <a:r>
                  <a:rPr lang="cs-CZ" sz="2000" dirty="0" err="1" smtClean="0">
                    <a:latin typeface="+mn-lt"/>
                  </a:rPr>
                  <a:t>intermediate</a:t>
                </a:r>
                <a:r>
                  <a:rPr lang="cs-CZ" sz="2000" dirty="0" smtClean="0">
                    <a:latin typeface="+mn-lt"/>
                  </a:rPr>
                  <a:t> stop: 8 </a:t>
                </a:r>
                <a:r>
                  <a:rPr lang="cs-CZ" sz="2000" dirty="0" err="1" smtClean="0">
                    <a:latin typeface="+mn-lt"/>
                  </a:rPr>
                  <a:t>ways</a:t>
                </a:r>
                <a:endParaRPr lang="cs-CZ" sz="2000" dirty="0" smtClean="0">
                  <a:latin typeface="+mn-lt"/>
                </a:endParaRPr>
              </a:p>
              <a:p>
                <a:r>
                  <a:rPr lang="cs-CZ" sz="2000" dirty="0" smtClean="0">
                    <a:latin typeface="+mn-lt"/>
                  </a:rPr>
                  <a:t>------------------------------------------</a:t>
                </a:r>
              </a:p>
              <a:p>
                <a:r>
                  <a:rPr lang="cs-CZ" sz="2000" dirty="0" smtClean="0">
                    <a:latin typeface="+mn-lt"/>
                  </a:rPr>
                  <a:t>At most </a:t>
                </a:r>
                <a:r>
                  <a:rPr lang="cs-CZ" sz="2000" dirty="0" err="1" smtClean="0">
                    <a:latin typeface="+mn-lt"/>
                  </a:rPr>
                  <a:t>one</a:t>
                </a:r>
                <a:r>
                  <a:rPr lang="cs-CZ" sz="2000" dirty="0" smtClean="0">
                    <a:latin typeface="+mn-lt"/>
                  </a:rPr>
                  <a:t> </a:t>
                </a:r>
                <a:r>
                  <a:rPr lang="cs-CZ" sz="2000" dirty="0" err="1" smtClean="0">
                    <a:latin typeface="+mn-lt"/>
                  </a:rPr>
                  <a:t>intermediate</a:t>
                </a:r>
                <a:r>
                  <a:rPr lang="cs-CZ" sz="2000" dirty="0" smtClean="0">
                    <a:latin typeface="+mn-lt"/>
                  </a:rPr>
                  <a:t> stop: </a:t>
                </a:r>
                <a14:m>
                  <m:oMath xmlns:m="http://schemas.openxmlformats.org/officeDocument/2006/math">
                    <m:r>
                      <a:rPr lang="cs-CZ" sz="2000" b="0" i="1" smtClean="0">
                        <a:latin typeface="Cambria Math"/>
                      </a:rPr>
                      <m:t>1+8=</m:t>
                    </m:r>
                    <m:r>
                      <a:rPr lang="cs-CZ" sz="2000" b="1" i="1" smtClean="0">
                        <a:latin typeface="Cambria Math"/>
                      </a:rPr>
                      <m:t>𝟗</m:t>
                    </m:r>
                    <m:r>
                      <a:rPr lang="cs-CZ" sz="2000" b="0" i="1" smtClean="0">
                        <a:latin typeface="Cambria Math"/>
                      </a:rPr>
                      <m:t> </m:t>
                    </m:r>
                    <m:r>
                      <a:rPr lang="cs-CZ" sz="2000" b="0" i="1" smtClean="0">
                        <a:latin typeface="Cambria Math"/>
                      </a:rPr>
                      <m:t>𝑤𝑎𝑦𝑠</m:t>
                    </m:r>
                  </m:oMath>
                </a14:m>
                <a:endParaRPr lang="cs-CZ" sz="2000" dirty="0">
                  <a:latin typeface="+mn-lt"/>
                </a:endParaRPr>
              </a:p>
            </p:txBody>
          </p:sp>
        </mc:Choice>
        <mc:Fallback xmlns="">
          <p:sp>
            <p:nvSpPr>
              <p:cNvPr id="8" name="TextovéPole 7"/>
              <p:cNvSpPr txBox="1">
                <a:spLocks noRot="1" noChangeAspect="1" noMove="1" noResize="1" noEditPoints="1" noAdjustHandles="1" noChangeArrowheads="1" noChangeShapeType="1" noTextEdit="1"/>
              </p:cNvSpPr>
              <p:nvPr/>
            </p:nvSpPr>
            <p:spPr>
              <a:xfrm>
                <a:off x="755576" y="3284984"/>
                <a:ext cx="7632848" cy="1323439"/>
              </a:xfrm>
              <a:prstGeom prst="rect">
                <a:avLst/>
              </a:prstGeom>
              <a:blipFill rotWithShape="1">
                <a:blip r:embed="rId2"/>
                <a:stretch>
                  <a:fillRect l="-879" t="-2304" b="-7373"/>
                </a:stretch>
              </a:blipFill>
            </p:spPr>
            <p:txBody>
              <a:bodyPr/>
              <a:lstStyle/>
              <a:p>
                <a:r>
                  <a:rPr lang="cs-CZ">
                    <a:noFill/>
                  </a:rPr>
                  <a:t> </a:t>
                </a:r>
              </a:p>
            </p:txBody>
          </p:sp>
        </mc:Fallback>
      </mc:AlternateContent>
    </p:spTree>
    <p:extLst>
      <p:ext uri="{BB962C8B-B14F-4D97-AF65-F5344CB8AC3E}">
        <p14:creationId xmlns:p14="http://schemas.microsoft.com/office/powerpoint/2010/main" val="31123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kumimoji="0" lang="en-US" sz="3600" dirty="0" smtClean="0">
                <a:solidFill>
                  <a:schemeClr val="accent3">
                    <a:lumMod val="50000"/>
                  </a:schemeClr>
                </a:solidFill>
                <a:latin typeface="+mn-lt"/>
              </a:rPr>
              <a:t>The Pigeonhole Principle</a:t>
            </a:r>
          </a:p>
        </p:txBody>
      </p:sp>
      <p:sp>
        <p:nvSpPr>
          <p:cNvPr id="33795" name="Rectangle 3"/>
          <p:cNvSpPr>
            <a:spLocks noGrp="1" noChangeArrowheads="1"/>
          </p:cNvSpPr>
          <p:nvPr>
            <p:ph type="body" idx="1"/>
          </p:nvPr>
        </p:nvSpPr>
        <p:spPr>
          <a:xfrm>
            <a:off x="687388" y="1524000"/>
            <a:ext cx="7847012" cy="896888"/>
          </a:xfrm>
          <a:solidFill>
            <a:schemeClr val="accent6">
              <a:lumMod val="20000"/>
              <a:lumOff val="80000"/>
            </a:schemeClr>
          </a:solidFill>
          <a:ln>
            <a:solidFill>
              <a:schemeClr val="tx1"/>
            </a:solidFill>
          </a:ln>
        </p:spPr>
        <p:txBody>
          <a:bodyPr/>
          <a:lstStyle/>
          <a:p>
            <a:pPr marL="0" indent="0">
              <a:spcBef>
                <a:spcPts val="0"/>
              </a:spcBef>
              <a:buNone/>
            </a:pPr>
            <a:r>
              <a:rPr kumimoji="0" lang="en-US" sz="2400" dirty="0" smtClean="0"/>
              <a:t>If </a:t>
            </a:r>
            <a:r>
              <a:rPr kumimoji="0" lang="en-US" sz="2400" i="1" dirty="0" smtClean="0"/>
              <a:t>k</a:t>
            </a:r>
            <a:r>
              <a:rPr kumimoji="0" lang="en-US" sz="2400" dirty="0" smtClean="0"/>
              <a:t> + 1 or more objects are placed in </a:t>
            </a:r>
            <a:r>
              <a:rPr kumimoji="0" lang="en-US" sz="2400" i="1" dirty="0" smtClean="0"/>
              <a:t>k</a:t>
            </a:r>
            <a:r>
              <a:rPr kumimoji="0" lang="en-US" sz="2400" dirty="0" smtClean="0"/>
              <a:t> boxes, then there is </a:t>
            </a:r>
            <a:endParaRPr kumimoji="0" lang="cs-CZ" sz="2400" dirty="0" smtClean="0"/>
          </a:p>
          <a:p>
            <a:pPr marL="0" indent="0">
              <a:spcBef>
                <a:spcPts val="0"/>
              </a:spcBef>
              <a:buNone/>
            </a:pPr>
            <a:r>
              <a:rPr kumimoji="0" lang="en-US" sz="2400" dirty="0" smtClean="0"/>
              <a:t>at least one box containing two or more objects.</a:t>
            </a:r>
          </a:p>
        </p:txBody>
      </p:sp>
      <p:grpSp>
        <p:nvGrpSpPr>
          <p:cNvPr id="33796" name="Group 15"/>
          <p:cNvGrpSpPr>
            <a:grpSpLocks/>
          </p:cNvGrpSpPr>
          <p:nvPr/>
        </p:nvGrpSpPr>
        <p:grpSpPr bwMode="auto">
          <a:xfrm>
            <a:off x="2123728" y="3284984"/>
            <a:ext cx="4343400" cy="1219200"/>
            <a:chOff x="2160" y="2544"/>
            <a:chExt cx="1776" cy="480"/>
          </a:xfrm>
          <a:solidFill>
            <a:schemeClr val="accent3">
              <a:lumMod val="20000"/>
              <a:lumOff val="80000"/>
            </a:schemeClr>
          </a:solidFill>
        </p:grpSpPr>
        <p:sp>
          <p:nvSpPr>
            <p:cNvPr id="33802" name="Rectangle 4"/>
            <p:cNvSpPr>
              <a:spLocks noChangeArrowheads="1"/>
            </p:cNvSpPr>
            <p:nvPr/>
          </p:nvSpPr>
          <p:spPr bwMode="auto">
            <a:xfrm>
              <a:off x="2160" y="2544"/>
              <a:ext cx="1776" cy="48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3803" name="Line 5"/>
            <p:cNvSpPr>
              <a:spLocks noChangeShapeType="1"/>
            </p:cNvSpPr>
            <p:nvPr/>
          </p:nvSpPr>
          <p:spPr bwMode="auto">
            <a:xfrm>
              <a:off x="2640"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4" name="Line 6"/>
            <p:cNvSpPr>
              <a:spLocks noChangeShapeType="1"/>
            </p:cNvSpPr>
            <p:nvPr/>
          </p:nvSpPr>
          <p:spPr bwMode="auto">
            <a:xfrm>
              <a:off x="3072"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5" name="Line 7"/>
            <p:cNvSpPr>
              <a:spLocks noChangeShapeType="1"/>
            </p:cNvSpPr>
            <p:nvPr/>
          </p:nvSpPr>
          <p:spPr bwMode="auto">
            <a:xfrm>
              <a:off x="3504"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aphicFrame>
        <p:nvGraphicFramePr>
          <p:cNvPr id="35854" name="Object 14"/>
          <p:cNvGraphicFramePr>
            <a:graphicFrameLocks noChangeAspect="1"/>
          </p:cNvGraphicFramePr>
          <p:nvPr/>
        </p:nvGraphicFramePr>
        <p:xfrm>
          <a:off x="1676400" y="5181600"/>
          <a:ext cx="685800" cy="635000"/>
        </p:xfrm>
        <a:graphic>
          <a:graphicData uri="http://schemas.openxmlformats.org/presentationml/2006/ole">
            <mc:AlternateContent xmlns:mc="http://schemas.openxmlformats.org/markup-compatibility/2006">
              <mc:Choice xmlns:v="urn:schemas-microsoft-com:vml" Requires="v">
                <p:oleObj spid="_x0000_s33971" name="Clip" r:id="rId3" imgW="3286125" imgH="3038475" progId="MS_ClipArt_Gallery.2">
                  <p:embed/>
                </p:oleObj>
              </mc:Choice>
              <mc:Fallback>
                <p:oleObj name="Clip" r:id="rId3" imgW="3286125" imgH="3038475" progId="MS_ClipArt_Gallery.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81600"/>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6" name="Object 16"/>
          <p:cNvGraphicFramePr>
            <a:graphicFrameLocks noChangeAspect="1"/>
          </p:cNvGraphicFramePr>
          <p:nvPr/>
        </p:nvGraphicFramePr>
        <p:xfrm>
          <a:off x="2667000" y="5181600"/>
          <a:ext cx="685800" cy="635000"/>
        </p:xfrm>
        <a:graphic>
          <a:graphicData uri="http://schemas.openxmlformats.org/presentationml/2006/ole">
            <mc:AlternateContent xmlns:mc="http://schemas.openxmlformats.org/markup-compatibility/2006">
              <mc:Choice xmlns:v="urn:schemas-microsoft-com:vml" Requires="v">
                <p:oleObj spid="_x0000_s33972" name="Clip" r:id="rId5" imgW="3286125" imgH="3038475" progId="MS_ClipArt_Gallery.2">
                  <p:embed/>
                </p:oleObj>
              </mc:Choice>
              <mc:Fallback>
                <p:oleObj name="Clip" r:id="rId5" imgW="3286125" imgH="3038475" progId="MS_ClipArt_Gallery.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181600"/>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7" name="Object 17"/>
          <p:cNvGraphicFramePr>
            <a:graphicFrameLocks noChangeAspect="1"/>
          </p:cNvGraphicFramePr>
          <p:nvPr/>
        </p:nvGraphicFramePr>
        <p:xfrm>
          <a:off x="3810000" y="5181600"/>
          <a:ext cx="685800" cy="635000"/>
        </p:xfrm>
        <a:graphic>
          <a:graphicData uri="http://schemas.openxmlformats.org/presentationml/2006/ole">
            <mc:AlternateContent xmlns:mc="http://schemas.openxmlformats.org/markup-compatibility/2006">
              <mc:Choice xmlns:v="urn:schemas-microsoft-com:vml" Requires="v">
                <p:oleObj spid="_x0000_s33973" name="Clip" r:id="rId6" imgW="3286125" imgH="3038475" progId="MS_ClipArt_Gallery.2">
                  <p:embed/>
                </p:oleObj>
              </mc:Choice>
              <mc:Fallback>
                <p:oleObj name="Clip" r:id="rId6" imgW="3286125" imgH="3038475" progId="MS_ClipArt_Gallery.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181600"/>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8" name="Object 18"/>
          <p:cNvGraphicFramePr>
            <a:graphicFrameLocks noChangeAspect="1"/>
          </p:cNvGraphicFramePr>
          <p:nvPr/>
        </p:nvGraphicFramePr>
        <p:xfrm>
          <a:off x="5029200" y="5181600"/>
          <a:ext cx="685800" cy="635000"/>
        </p:xfrm>
        <a:graphic>
          <a:graphicData uri="http://schemas.openxmlformats.org/presentationml/2006/ole">
            <mc:AlternateContent xmlns:mc="http://schemas.openxmlformats.org/markup-compatibility/2006">
              <mc:Choice xmlns:v="urn:schemas-microsoft-com:vml" Requires="v">
                <p:oleObj spid="_x0000_s33974" name="Clip" r:id="rId7" imgW="3286125" imgH="3038475" progId="MS_ClipArt_Gallery.2">
                  <p:embed/>
                </p:oleObj>
              </mc:Choice>
              <mc:Fallback>
                <p:oleObj name="Clip" r:id="rId7" imgW="3286125" imgH="3038475" progId="MS_ClipArt_Gallery.2">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181600"/>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9" name="Object 19"/>
          <p:cNvGraphicFramePr>
            <a:graphicFrameLocks noChangeAspect="1"/>
          </p:cNvGraphicFramePr>
          <p:nvPr/>
        </p:nvGraphicFramePr>
        <p:xfrm>
          <a:off x="6248400" y="5181600"/>
          <a:ext cx="685800" cy="635000"/>
        </p:xfrm>
        <a:graphic>
          <a:graphicData uri="http://schemas.openxmlformats.org/presentationml/2006/ole">
            <mc:AlternateContent xmlns:mc="http://schemas.openxmlformats.org/markup-compatibility/2006">
              <mc:Choice xmlns:v="urn:schemas-microsoft-com:vml" Requires="v">
                <p:oleObj spid="_x0000_s33975" name="Clip" r:id="rId8" imgW="3286125" imgH="3038475" progId="MS_ClipArt_Gallery.2">
                  <p:embed/>
                </p:oleObj>
              </mc:Choice>
              <mc:Fallback>
                <p:oleObj name="Clip" r:id="rId8" imgW="3286125" imgH="3038475" progId="MS_ClipArt_Gallery.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181600"/>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5854"/>
                                        </p:tgtEl>
                                        <p:attrNameLst>
                                          <p:attrName>style.visibility</p:attrName>
                                        </p:attrNameLst>
                                      </p:cBhvr>
                                      <p:to>
                                        <p:strVal val="visible"/>
                                      </p:to>
                                    </p:set>
                                    <p:anim calcmode="lin" valueType="num">
                                      <p:cBhvr additive="base">
                                        <p:cTn id="11" dur="500" fill="hold"/>
                                        <p:tgtEl>
                                          <p:spTgt spid="35854"/>
                                        </p:tgtEl>
                                        <p:attrNameLst>
                                          <p:attrName>ppt_x</p:attrName>
                                        </p:attrNameLst>
                                      </p:cBhvr>
                                      <p:tavLst>
                                        <p:tav tm="0">
                                          <p:val>
                                            <p:strVal val="0-#ppt_w/2"/>
                                          </p:val>
                                        </p:tav>
                                        <p:tav tm="100000">
                                          <p:val>
                                            <p:strVal val="#ppt_x"/>
                                          </p:val>
                                        </p:tav>
                                      </p:tavLst>
                                    </p:anim>
                                    <p:anim calcmode="lin" valueType="num">
                                      <p:cBhvr additive="base">
                                        <p:cTn id="12" dur="500" fill="hold"/>
                                        <p:tgtEl>
                                          <p:spTgt spid="358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856"/>
                                        </p:tgtEl>
                                        <p:attrNameLst>
                                          <p:attrName>style.visibility</p:attrName>
                                        </p:attrNameLst>
                                      </p:cBhvr>
                                      <p:to>
                                        <p:strVal val="visible"/>
                                      </p:to>
                                    </p:set>
                                    <p:anim calcmode="lin" valueType="num">
                                      <p:cBhvr additive="base">
                                        <p:cTn id="15" dur="500" fill="hold"/>
                                        <p:tgtEl>
                                          <p:spTgt spid="35856"/>
                                        </p:tgtEl>
                                        <p:attrNameLst>
                                          <p:attrName>ppt_x</p:attrName>
                                        </p:attrNameLst>
                                      </p:cBhvr>
                                      <p:tavLst>
                                        <p:tav tm="0">
                                          <p:val>
                                            <p:strVal val="0-#ppt_w/2"/>
                                          </p:val>
                                        </p:tav>
                                        <p:tav tm="100000">
                                          <p:val>
                                            <p:strVal val="#ppt_x"/>
                                          </p:val>
                                        </p:tav>
                                      </p:tavLst>
                                    </p:anim>
                                    <p:anim calcmode="lin" valueType="num">
                                      <p:cBhvr additive="base">
                                        <p:cTn id="16" dur="500" fill="hold"/>
                                        <p:tgtEl>
                                          <p:spTgt spid="3585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857"/>
                                        </p:tgtEl>
                                        <p:attrNameLst>
                                          <p:attrName>style.visibility</p:attrName>
                                        </p:attrNameLst>
                                      </p:cBhvr>
                                      <p:to>
                                        <p:strVal val="visible"/>
                                      </p:to>
                                    </p:set>
                                    <p:anim calcmode="lin" valueType="num">
                                      <p:cBhvr additive="base">
                                        <p:cTn id="19" dur="500" fill="hold"/>
                                        <p:tgtEl>
                                          <p:spTgt spid="35857"/>
                                        </p:tgtEl>
                                        <p:attrNameLst>
                                          <p:attrName>ppt_x</p:attrName>
                                        </p:attrNameLst>
                                      </p:cBhvr>
                                      <p:tavLst>
                                        <p:tav tm="0">
                                          <p:val>
                                            <p:strVal val="0-#ppt_w/2"/>
                                          </p:val>
                                        </p:tav>
                                        <p:tav tm="100000">
                                          <p:val>
                                            <p:strVal val="#ppt_x"/>
                                          </p:val>
                                        </p:tav>
                                      </p:tavLst>
                                    </p:anim>
                                    <p:anim calcmode="lin" valueType="num">
                                      <p:cBhvr additive="base">
                                        <p:cTn id="20" dur="500" fill="hold"/>
                                        <p:tgtEl>
                                          <p:spTgt spid="3585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858"/>
                                        </p:tgtEl>
                                        <p:attrNameLst>
                                          <p:attrName>style.visibility</p:attrName>
                                        </p:attrNameLst>
                                      </p:cBhvr>
                                      <p:to>
                                        <p:strVal val="visible"/>
                                      </p:to>
                                    </p:set>
                                    <p:anim calcmode="lin" valueType="num">
                                      <p:cBhvr additive="base">
                                        <p:cTn id="23" dur="500" fill="hold"/>
                                        <p:tgtEl>
                                          <p:spTgt spid="35858"/>
                                        </p:tgtEl>
                                        <p:attrNameLst>
                                          <p:attrName>ppt_x</p:attrName>
                                        </p:attrNameLst>
                                      </p:cBhvr>
                                      <p:tavLst>
                                        <p:tav tm="0">
                                          <p:val>
                                            <p:strVal val="0-#ppt_w/2"/>
                                          </p:val>
                                        </p:tav>
                                        <p:tav tm="100000">
                                          <p:val>
                                            <p:strVal val="#ppt_x"/>
                                          </p:val>
                                        </p:tav>
                                      </p:tavLst>
                                    </p:anim>
                                    <p:anim calcmode="lin" valueType="num">
                                      <p:cBhvr additive="base">
                                        <p:cTn id="24" dur="500" fill="hold"/>
                                        <p:tgtEl>
                                          <p:spTgt spid="3585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5859"/>
                                        </p:tgtEl>
                                        <p:attrNameLst>
                                          <p:attrName>style.visibility</p:attrName>
                                        </p:attrNameLst>
                                      </p:cBhvr>
                                      <p:to>
                                        <p:strVal val="visible"/>
                                      </p:to>
                                    </p:set>
                                    <p:anim calcmode="lin" valueType="num">
                                      <p:cBhvr additive="base">
                                        <p:cTn id="27" dur="500" fill="hold"/>
                                        <p:tgtEl>
                                          <p:spTgt spid="35859"/>
                                        </p:tgtEl>
                                        <p:attrNameLst>
                                          <p:attrName>ppt_x</p:attrName>
                                        </p:attrNameLst>
                                      </p:cBhvr>
                                      <p:tavLst>
                                        <p:tav tm="0">
                                          <p:val>
                                            <p:strVal val="0-#ppt_w/2"/>
                                          </p:val>
                                        </p:tav>
                                        <p:tav tm="100000">
                                          <p:val>
                                            <p:strVal val="#ppt_x"/>
                                          </p:val>
                                        </p:tav>
                                      </p:tavLst>
                                    </p:anim>
                                    <p:anim calcmode="lin" valueType="num">
                                      <p:cBhvr additive="base">
                                        <p:cTn id="28" dur="500" fill="hold"/>
                                        <p:tgtEl>
                                          <p:spTgt spid="358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kumimoji="0" lang="en-US" sz="3600" dirty="0" smtClean="0">
                <a:solidFill>
                  <a:schemeClr val="accent3">
                    <a:lumMod val="50000"/>
                  </a:schemeClr>
                </a:solidFill>
                <a:latin typeface="+mn-lt"/>
              </a:rPr>
              <a:t>The Pigeonhole Principle</a:t>
            </a:r>
          </a:p>
        </p:txBody>
      </p:sp>
      <p:sp>
        <p:nvSpPr>
          <p:cNvPr id="33795" name="Rectangle 3"/>
          <p:cNvSpPr>
            <a:spLocks noGrp="1" noChangeArrowheads="1"/>
          </p:cNvSpPr>
          <p:nvPr>
            <p:ph type="body" idx="1"/>
          </p:nvPr>
        </p:nvSpPr>
        <p:spPr>
          <a:xfrm>
            <a:off x="687388" y="1524000"/>
            <a:ext cx="7847012" cy="896888"/>
          </a:xfrm>
          <a:solidFill>
            <a:schemeClr val="accent6">
              <a:lumMod val="20000"/>
              <a:lumOff val="80000"/>
            </a:schemeClr>
          </a:solidFill>
          <a:ln>
            <a:solidFill>
              <a:schemeClr val="tx1"/>
            </a:solidFill>
          </a:ln>
        </p:spPr>
        <p:txBody>
          <a:bodyPr/>
          <a:lstStyle/>
          <a:p>
            <a:pPr marL="0" indent="0">
              <a:spcBef>
                <a:spcPts val="0"/>
              </a:spcBef>
              <a:buNone/>
            </a:pPr>
            <a:r>
              <a:rPr kumimoji="0" lang="en-US" sz="2400" dirty="0" smtClean="0"/>
              <a:t>If </a:t>
            </a:r>
            <a:r>
              <a:rPr kumimoji="0" lang="en-US" sz="2400" i="1" dirty="0" smtClean="0"/>
              <a:t>k</a:t>
            </a:r>
            <a:r>
              <a:rPr kumimoji="0" lang="en-US" sz="2400" dirty="0" smtClean="0"/>
              <a:t> + 1 or more objects are placed in </a:t>
            </a:r>
            <a:r>
              <a:rPr kumimoji="0" lang="en-US" sz="2400" i="1" dirty="0" smtClean="0"/>
              <a:t>k</a:t>
            </a:r>
            <a:r>
              <a:rPr kumimoji="0" lang="en-US" sz="2400" dirty="0" smtClean="0"/>
              <a:t> boxes, then there is </a:t>
            </a:r>
            <a:endParaRPr kumimoji="0" lang="cs-CZ" sz="2400" dirty="0" smtClean="0"/>
          </a:p>
          <a:p>
            <a:pPr marL="0" indent="0">
              <a:spcBef>
                <a:spcPts val="0"/>
              </a:spcBef>
              <a:buNone/>
            </a:pPr>
            <a:r>
              <a:rPr kumimoji="0" lang="en-US" sz="2400" dirty="0" smtClean="0"/>
              <a:t>at least one box containing two or more objects.</a:t>
            </a:r>
          </a:p>
        </p:txBody>
      </p:sp>
      <p:grpSp>
        <p:nvGrpSpPr>
          <p:cNvPr id="33796" name="Group 15"/>
          <p:cNvGrpSpPr>
            <a:grpSpLocks/>
          </p:cNvGrpSpPr>
          <p:nvPr/>
        </p:nvGrpSpPr>
        <p:grpSpPr bwMode="auto">
          <a:xfrm>
            <a:off x="2123728" y="3284984"/>
            <a:ext cx="4343400" cy="1219200"/>
            <a:chOff x="2160" y="2544"/>
            <a:chExt cx="1776" cy="480"/>
          </a:xfrm>
          <a:solidFill>
            <a:schemeClr val="accent3">
              <a:lumMod val="20000"/>
              <a:lumOff val="80000"/>
            </a:schemeClr>
          </a:solidFill>
        </p:grpSpPr>
        <p:sp>
          <p:nvSpPr>
            <p:cNvPr id="33802" name="Rectangle 4"/>
            <p:cNvSpPr>
              <a:spLocks noChangeArrowheads="1"/>
            </p:cNvSpPr>
            <p:nvPr/>
          </p:nvSpPr>
          <p:spPr bwMode="auto">
            <a:xfrm>
              <a:off x="2160" y="2544"/>
              <a:ext cx="1776" cy="48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3803" name="Line 5"/>
            <p:cNvSpPr>
              <a:spLocks noChangeShapeType="1"/>
            </p:cNvSpPr>
            <p:nvPr/>
          </p:nvSpPr>
          <p:spPr bwMode="auto">
            <a:xfrm>
              <a:off x="2640"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4" name="Line 6"/>
            <p:cNvSpPr>
              <a:spLocks noChangeShapeType="1"/>
            </p:cNvSpPr>
            <p:nvPr/>
          </p:nvSpPr>
          <p:spPr bwMode="auto">
            <a:xfrm>
              <a:off x="3072"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5" name="Line 7"/>
            <p:cNvSpPr>
              <a:spLocks noChangeShapeType="1"/>
            </p:cNvSpPr>
            <p:nvPr/>
          </p:nvSpPr>
          <p:spPr bwMode="auto">
            <a:xfrm>
              <a:off x="3504"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aphicFrame>
        <p:nvGraphicFramePr>
          <p:cNvPr id="35854" name="Object 14"/>
          <p:cNvGraphicFramePr>
            <a:graphicFrameLocks noChangeAspect="1"/>
          </p:cNvGraphicFramePr>
          <p:nvPr>
            <p:extLst>
              <p:ext uri="{D42A27DB-BD31-4B8C-83A1-F6EECF244321}">
                <p14:modId xmlns:p14="http://schemas.microsoft.com/office/powerpoint/2010/main" val="2461615091"/>
              </p:ext>
            </p:extLst>
          </p:nvPr>
        </p:nvGraphicFramePr>
        <p:xfrm>
          <a:off x="5652120" y="3356992"/>
          <a:ext cx="685800" cy="635000"/>
        </p:xfrm>
        <a:graphic>
          <a:graphicData uri="http://schemas.openxmlformats.org/presentationml/2006/ole">
            <mc:AlternateContent xmlns:mc="http://schemas.openxmlformats.org/markup-compatibility/2006">
              <mc:Choice xmlns:v="urn:schemas-microsoft-com:vml" Requires="v">
                <p:oleObj spid="_x0000_s130200" name="Clip" r:id="rId3" imgW="3286125" imgH="3038475" progId="MS_ClipArt_Gallery.2">
                  <p:embed/>
                </p:oleObj>
              </mc:Choice>
              <mc:Fallback>
                <p:oleObj name="Clip" r:id="rId3"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56992"/>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6" name="Object 16"/>
          <p:cNvGraphicFramePr>
            <a:graphicFrameLocks noChangeAspect="1"/>
          </p:cNvGraphicFramePr>
          <p:nvPr>
            <p:extLst>
              <p:ext uri="{D42A27DB-BD31-4B8C-83A1-F6EECF244321}">
                <p14:modId xmlns:p14="http://schemas.microsoft.com/office/powerpoint/2010/main" val="1195508917"/>
              </p:ext>
            </p:extLst>
          </p:nvPr>
        </p:nvGraphicFramePr>
        <p:xfrm>
          <a:off x="4572000" y="3577084"/>
          <a:ext cx="685800" cy="635000"/>
        </p:xfrm>
        <a:graphic>
          <a:graphicData uri="http://schemas.openxmlformats.org/presentationml/2006/ole">
            <mc:AlternateContent xmlns:mc="http://schemas.openxmlformats.org/markup-compatibility/2006">
              <mc:Choice xmlns:v="urn:schemas-microsoft-com:vml" Requires="v">
                <p:oleObj spid="_x0000_s130201" name="Clip" r:id="rId5" imgW="3286125" imgH="3038475" progId="MS_ClipArt_Gallery.2">
                  <p:embed/>
                </p:oleObj>
              </mc:Choice>
              <mc:Fallback>
                <p:oleObj name="Clip" r:id="rId5"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7708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7" name="Object 17"/>
          <p:cNvGraphicFramePr>
            <a:graphicFrameLocks noChangeAspect="1"/>
          </p:cNvGraphicFramePr>
          <p:nvPr>
            <p:extLst>
              <p:ext uri="{D42A27DB-BD31-4B8C-83A1-F6EECF244321}">
                <p14:modId xmlns:p14="http://schemas.microsoft.com/office/powerpoint/2010/main" val="1491196432"/>
              </p:ext>
            </p:extLst>
          </p:nvPr>
        </p:nvGraphicFramePr>
        <p:xfrm>
          <a:off x="3491880" y="3577084"/>
          <a:ext cx="685800" cy="635000"/>
        </p:xfrm>
        <a:graphic>
          <a:graphicData uri="http://schemas.openxmlformats.org/presentationml/2006/ole">
            <mc:AlternateContent xmlns:mc="http://schemas.openxmlformats.org/markup-compatibility/2006">
              <mc:Choice xmlns:v="urn:schemas-microsoft-com:vml" Requires="v">
                <p:oleObj spid="_x0000_s130202" name="Clip" r:id="rId6" imgW="3286125" imgH="3038475" progId="MS_ClipArt_Gallery.2">
                  <p:embed/>
                </p:oleObj>
              </mc:Choice>
              <mc:Fallback>
                <p:oleObj name="Clip" r:id="rId6"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57708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8" name="Object 18"/>
          <p:cNvGraphicFramePr>
            <a:graphicFrameLocks noChangeAspect="1"/>
          </p:cNvGraphicFramePr>
          <p:nvPr>
            <p:extLst>
              <p:ext uri="{D42A27DB-BD31-4B8C-83A1-F6EECF244321}">
                <p14:modId xmlns:p14="http://schemas.microsoft.com/office/powerpoint/2010/main" val="1582227559"/>
              </p:ext>
            </p:extLst>
          </p:nvPr>
        </p:nvGraphicFramePr>
        <p:xfrm>
          <a:off x="2267744" y="3429000"/>
          <a:ext cx="685800" cy="635000"/>
        </p:xfrm>
        <a:graphic>
          <a:graphicData uri="http://schemas.openxmlformats.org/presentationml/2006/ole">
            <mc:AlternateContent xmlns:mc="http://schemas.openxmlformats.org/markup-compatibility/2006">
              <mc:Choice xmlns:v="urn:schemas-microsoft-com:vml" Requires="v">
                <p:oleObj spid="_x0000_s130203" name="Clip" r:id="rId7" imgW="3286125" imgH="3038475" progId="MS_ClipArt_Gallery.2">
                  <p:embed/>
                </p:oleObj>
              </mc:Choice>
              <mc:Fallback>
                <p:oleObj name="Clip" r:id="rId7"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429000"/>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9" name="Object 19"/>
          <p:cNvGraphicFramePr>
            <a:graphicFrameLocks noChangeAspect="1"/>
          </p:cNvGraphicFramePr>
          <p:nvPr>
            <p:extLst>
              <p:ext uri="{D42A27DB-BD31-4B8C-83A1-F6EECF244321}">
                <p14:modId xmlns:p14="http://schemas.microsoft.com/office/powerpoint/2010/main" val="604737769"/>
              </p:ext>
            </p:extLst>
          </p:nvPr>
        </p:nvGraphicFramePr>
        <p:xfrm>
          <a:off x="5422685" y="3834238"/>
          <a:ext cx="685800" cy="635000"/>
        </p:xfrm>
        <a:graphic>
          <a:graphicData uri="http://schemas.openxmlformats.org/presentationml/2006/ole">
            <mc:AlternateContent xmlns:mc="http://schemas.openxmlformats.org/markup-compatibility/2006">
              <mc:Choice xmlns:v="urn:schemas-microsoft-com:vml" Requires="v">
                <p:oleObj spid="_x0000_s130204" name="Clip" r:id="rId8" imgW="3286125" imgH="3038475" progId="MS_ClipArt_Gallery.2">
                  <p:embed/>
                </p:oleObj>
              </mc:Choice>
              <mc:Fallback>
                <p:oleObj name="Clip" r:id="rId8"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685" y="3834238"/>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8347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54"/>
                                        </p:tgtEl>
                                        <p:attrNameLst>
                                          <p:attrName>style.visibility</p:attrName>
                                        </p:attrNameLst>
                                      </p:cBhvr>
                                      <p:to>
                                        <p:strVal val="visible"/>
                                      </p:to>
                                    </p:set>
                                    <p:anim calcmode="lin" valueType="num">
                                      <p:cBhvr additive="base">
                                        <p:cTn id="7" dur="500" fill="hold"/>
                                        <p:tgtEl>
                                          <p:spTgt spid="35854"/>
                                        </p:tgtEl>
                                        <p:attrNameLst>
                                          <p:attrName>ppt_x</p:attrName>
                                        </p:attrNameLst>
                                      </p:cBhvr>
                                      <p:tavLst>
                                        <p:tav tm="0">
                                          <p:val>
                                            <p:strVal val="0-#ppt_w/2"/>
                                          </p:val>
                                        </p:tav>
                                        <p:tav tm="100000">
                                          <p:val>
                                            <p:strVal val="#ppt_x"/>
                                          </p:val>
                                        </p:tav>
                                      </p:tavLst>
                                    </p:anim>
                                    <p:anim calcmode="lin" valueType="num">
                                      <p:cBhvr additive="base">
                                        <p:cTn id="8" dur="500" fill="hold"/>
                                        <p:tgtEl>
                                          <p:spTgt spid="358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35856"/>
                                        </p:tgtEl>
                                        <p:attrNameLst>
                                          <p:attrName>style.visibility</p:attrName>
                                        </p:attrNameLst>
                                      </p:cBhvr>
                                      <p:to>
                                        <p:strVal val="visible"/>
                                      </p:to>
                                    </p:set>
                                    <p:anim calcmode="lin" valueType="num">
                                      <p:cBhvr additive="base">
                                        <p:cTn id="12" dur="500" fill="hold"/>
                                        <p:tgtEl>
                                          <p:spTgt spid="35856"/>
                                        </p:tgtEl>
                                        <p:attrNameLst>
                                          <p:attrName>ppt_x</p:attrName>
                                        </p:attrNameLst>
                                      </p:cBhvr>
                                      <p:tavLst>
                                        <p:tav tm="0">
                                          <p:val>
                                            <p:strVal val="0-#ppt_w/2"/>
                                          </p:val>
                                        </p:tav>
                                        <p:tav tm="100000">
                                          <p:val>
                                            <p:strVal val="#ppt_x"/>
                                          </p:val>
                                        </p:tav>
                                      </p:tavLst>
                                    </p:anim>
                                    <p:anim calcmode="lin" valueType="num">
                                      <p:cBhvr additive="base">
                                        <p:cTn id="13" dur="500" fill="hold"/>
                                        <p:tgtEl>
                                          <p:spTgt spid="3585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35857"/>
                                        </p:tgtEl>
                                        <p:attrNameLst>
                                          <p:attrName>style.visibility</p:attrName>
                                        </p:attrNameLst>
                                      </p:cBhvr>
                                      <p:to>
                                        <p:strVal val="visible"/>
                                      </p:to>
                                    </p:set>
                                    <p:anim calcmode="lin" valueType="num">
                                      <p:cBhvr additive="base">
                                        <p:cTn id="17" dur="500" fill="hold"/>
                                        <p:tgtEl>
                                          <p:spTgt spid="35857"/>
                                        </p:tgtEl>
                                        <p:attrNameLst>
                                          <p:attrName>ppt_x</p:attrName>
                                        </p:attrNameLst>
                                      </p:cBhvr>
                                      <p:tavLst>
                                        <p:tav tm="0">
                                          <p:val>
                                            <p:strVal val="0-#ppt_w/2"/>
                                          </p:val>
                                        </p:tav>
                                        <p:tav tm="100000">
                                          <p:val>
                                            <p:strVal val="#ppt_x"/>
                                          </p:val>
                                        </p:tav>
                                      </p:tavLst>
                                    </p:anim>
                                    <p:anim calcmode="lin" valueType="num">
                                      <p:cBhvr additive="base">
                                        <p:cTn id="18" dur="500" fill="hold"/>
                                        <p:tgtEl>
                                          <p:spTgt spid="3585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35858"/>
                                        </p:tgtEl>
                                        <p:attrNameLst>
                                          <p:attrName>style.visibility</p:attrName>
                                        </p:attrNameLst>
                                      </p:cBhvr>
                                      <p:to>
                                        <p:strVal val="visible"/>
                                      </p:to>
                                    </p:set>
                                    <p:anim calcmode="lin" valueType="num">
                                      <p:cBhvr additive="base">
                                        <p:cTn id="22" dur="500" fill="hold"/>
                                        <p:tgtEl>
                                          <p:spTgt spid="35858"/>
                                        </p:tgtEl>
                                        <p:attrNameLst>
                                          <p:attrName>ppt_x</p:attrName>
                                        </p:attrNameLst>
                                      </p:cBhvr>
                                      <p:tavLst>
                                        <p:tav tm="0">
                                          <p:val>
                                            <p:strVal val="0-#ppt_w/2"/>
                                          </p:val>
                                        </p:tav>
                                        <p:tav tm="100000">
                                          <p:val>
                                            <p:strVal val="#ppt_x"/>
                                          </p:val>
                                        </p:tav>
                                      </p:tavLst>
                                    </p:anim>
                                    <p:anim calcmode="lin" valueType="num">
                                      <p:cBhvr additive="base">
                                        <p:cTn id="23" dur="500" fill="hold"/>
                                        <p:tgtEl>
                                          <p:spTgt spid="3585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35859"/>
                                        </p:tgtEl>
                                        <p:attrNameLst>
                                          <p:attrName>style.visibility</p:attrName>
                                        </p:attrNameLst>
                                      </p:cBhvr>
                                      <p:to>
                                        <p:strVal val="visible"/>
                                      </p:to>
                                    </p:set>
                                    <p:anim calcmode="lin" valueType="num">
                                      <p:cBhvr additive="base">
                                        <p:cTn id="27" dur="500" fill="hold"/>
                                        <p:tgtEl>
                                          <p:spTgt spid="35859"/>
                                        </p:tgtEl>
                                        <p:attrNameLst>
                                          <p:attrName>ppt_x</p:attrName>
                                        </p:attrNameLst>
                                      </p:cBhvr>
                                      <p:tavLst>
                                        <p:tav tm="0">
                                          <p:val>
                                            <p:strVal val="0-#ppt_w/2"/>
                                          </p:val>
                                        </p:tav>
                                        <p:tav tm="100000">
                                          <p:val>
                                            <p:strVal val="#ppt_x"/>
                                          </p:val>
                                        </p:tav>
                                      </p:tavLst>
                                    </p:anim>
                                    <p:anim calcmode="lin" valueType="num">
                                      <p:cBhvr additive="base">
                                        <p:cTn id="28" dur="500" fill="hold"/>
                                        <p:tgtEl>
                                          <p:spTgt spid="358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kumimoji="0" lang="en-US" sz="3600" dirty="0" smtClean="0">
                <a:solidFill>
                  <a:schemeClr val="accent3">
                    <a:lumMod val="50000"/>
                  </a:schemeClr>
                </a:solidFill>
                <a:latin typeface="+mn-lt"/>
              </a:rPr>
              <a:t>The Pigeonhole Principle</a:t>
            </a:r>
          </a:p>
        </p:txBody>
      </p:sp>
      <p:sp>
        <p:nvSpPr>
          <p:cNvPr id="33795" name="Rectangle 3"/>
          <p:cNvSpPr>
            <a:spLocks noGrp="1" noChangeArrowheads="1"/>
          </p:cNvSpPr>
          <p:nvPr>
            <p:ph type="body" idx="1"/>
          </p:nvPr>
        </p:nvSpPr>
        <p:spPr>
          <a:xfrm>
            <a:off x="687388" y="1524000"/>
            <a:ext cx="7847012" cy="896888"/>
          </a:xfrm>
          <a:solidFill>
            <a:schemeClr val="accent6">
              <a:lumMod val="20000"/>
              <a:lumOff val="80000"/>
            </a:schemeClr>
          </a:solidFill>
          <a:ln>
            <a:solidFill>
              <a:schemeClr val="tx1"/>
            </a:solidFill>
          </a:ln>
        </p:spPr>
        <p:txBody>
          <a:bodyPr/>
          <a:lstStyle/>
          <a:p>
            <a:pPr marL="0" indent="0">
              <a:spcBef>
                <a:spcPts val="0"/>
              </a:spcBef>
              <a:buNone/>
            </a:pPr>
            <a:r>
              <a:rPr kumimoji="0" lang="en-US" sz="2400" dirty="0" smtClean="0"/>
              <a:t>If </a:t>
            </a:r>
            <a:r>
              <a:rPr kumimoji="0" lang="en-US" sz="2400" i="1" dirty="0" smtClean="0"/>
              <a:t>k</a:t>
            </a:r>
            <a:r>
              <a:rPr kumimoji="0" lang="en-US" sz="2400" dirty="0" smtClean="0"/>
              <a:t> + 1 or more objects are placed in </a:t>
            </a:r>
            <a:r>
              <a:rPr kumimoji="0" lang="en-US" sz="2400" i="1" dirty="0" smtClean="0"/>
              <a:t>k</a:t>
            </a:r>
            <a:r>
              <a:rPr kumimoji="0" lang="en-US" sz="2400" dirty="0" smtClean="0"/>
              <a:t> boxes, then there is </a:t>
            </a:r>
            <a:endParaRPr kumimoji="0" lang="cs-CZ" sz="2400" dirty="0" smtClean="0"/>
          </a:p>
          <a:p>
            <a:pPr marL="0" indent="0">
              <a:spcBef>
                <a:spcPts val="0"/>
              </a:spcBef>
              <a:buNone/>
            </a:pPr>
            <a:r>
              <a:rPr kumimoji="0" lang="en-US" sz="2400" dirty="0" smtClean="0"/>
              <a:t>at least one box containing two or more objects.</a:t>
            </a:r>
          </a:p>
        </p:txBody>
      </p:sp>
      <p:grpSp>
        <p:nvGrpSpPr>
          <p:cNvPr id="33796" name="Group 15"/>
          <p:cNvGrpSpPr>
            <a:grpSpLocks/>
          </p:cNvGrpSpPr>
          <p:nvPr/>
        </p:nvGrpSpPr>
        <p:grpSpPr bwMode="auto">
          <a:xfrm>
            <a:off x="2123728" y="3284984"/>
            <a:ext cx="4343400" cy="1219200"/>
            <a:chOff x="2160" y="2544"/>
            <a:chExt cx="1776" cy="480"/>
          </a:xfrm>
          <a:solidFill>
            <a:schemeClr val="accent3">
              <a:lumMod val="20000"/>
              <a:lumOff val="80000"/>
            </a:schemeClr>
          </a:solidFill>
        </p:grpSpPr>
        <p:sp>
          <p:nvSpPr>
            <p:cNvPr id="33802" name="Rectangle 4"/>
            <p:cNvSpPr>
              <a:spLocks noChangeArrowheads="1"/>
            </p:cNvSpPr>
            <p:nvPr/>
          </p:nvSpPr>
          <p:spPr bwMode="auto">
            <a:xfrm>
              <a:off x="2160" y="2544"/>
              <a:ext cx="1776" cy="48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3803" name="Line 5"/>
            <p:cNvSpPr>
              <a:spLocks noChangeShapeType="1"/>
            </p:cNvSpPr>
            <p:nvPr/>
          </p:nvSpPr>
          <p:spPr bwMode="auto">
            <a:xfrm>
              <a:off x="2640"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4" name="Line 6"/>
            <p:cNvSpPr>
              <a:spLocks noChangeShapeType="1"/>
            </p:cNvSpPr>
            <p:nvPr/>
          </p:nvSpPr>
          <p:spPr bwMode="auto">
            <a:xfrm>
              <a:off x="3072"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5" name="Line 7"/>
            <p:cNvSpPr>
              <a:spLocks noChangeShapeType="1"/>
            </p:cNvSpPr>
            <p:nvPr/>
          </p:nvSpPr>
          <p:spPr bwMode="auto">
            <a:xfrm>
              <a:off x="3504"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aphicFrame>
        <p:nvGraphicFramePr>
          <p:cNvPr id="35854" name="Object 14"/>
          <p:cNvGraphicFramePr>
            <a:graphicFrameLocks noChangeAspect="1"/>
          </p:cNvGraphicFramePr>
          <p:nvPr>
            <p:extLst>
              <p:ext uri="{D42A27DB-BD31-4B8C-83A1-F6EECF244321}">
                <p14:modId xmlns:p14="http://schemas.microsoft.com/office/powerpoint/2010/main" val="3143936502"/>
              </p:ext>
            </p:extLst>
          </p:nvPr>
        </p:nvGraphicFramePr>
        <p:xfrm>
          <a:off x="5652120" y="3356992"/>
          <a:ext cx="685800" cy="635000"/>
        </p:xfrm>
        <a:graphic>
          <a:graphicData uri="http://schemas.openxmlformats.org/presentationml/2006/ole">
            <mc:AlternateContent xmlns:mc="http://schemas.openxmlformats.org/markup-compatibility/2006">
              <mc:Choice xmlns:v="urn:schemas-microsoft-com:vml" Requires="v">
                <p:oleObj spid="_x0000_s129326" name="Clip" r:id="rId3" imgW="3286125" imgH="3038475" progId="MS_ClipArt_Gallery.2">
                  <p:embed/>
                </p:oleObj>
              </mc:Choice>
              <mc:Fallback>
                <p:oleObj name="Clip" r:id="rId3"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56992"/>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6" name="Object 16"/>
          <p:cNvGraphicFramePr>
            <a:graphicFrameLocks noChangeAspect="1"/>
          </p:cNvGraphicFramePr>
          <p:nvPr>
            <p:extLst>
              <p:ext uri="{D42A27DB-BD31-4B8C-83A1-F6EECF244321}">
                <p14:modId xmlns:p14="http://schemas.microsoft.com/office/powerpoint/2010/main" val="4184845131"/>
              </p:ext>
            </p:extLst>
          </p:nvPr>
        </p:nvGraphicFramePr>
        <p:xfrm>
          <a:off x="4572000" y="3577084"/>
          <a:ext cx="685800" cy="635000"/>
        </p:xfrm>
        <a:graphic>
          <a:graphicData uri="http://schemas.openxmlformats.org/presentationml/2006/ole">
            <mc:AlternateContent xmlns:mc="http://schemas.openxmlformats.org/markup-compatibility/2006">
              <mc:Choice xmlns:v="urn:schemas-microsoft-com:vml" Requires="v">
                <p:oleObj spid="_x0000_s129327" name="Clip" r:id="rId5" imgW="3286125" imgH="3038475" progId="MS_ClipArt_Gallery.2">
                  <p:embed/>
                </p:oleObj>
              </mc:Choice>
              <mc:Fallback>
                <p:oleObj name="Clip" r:id="rId5"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7708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7" name="Object 17"/>
          <p:cNvGraphicFramePr>
            <a:graphicFrameLocks noChangeAspect="1"/>
          </p:cNvGraphicFramePr>
          <p:nvPr>
            <p:extLst>
              <p:ext uri="{D42A27DB-BD31-4B8C-83A1-F6EECF244321}">
                <p14:modId xmlns:p14="http://schemas.microsoft.com/office/powerpoint/2010/main" val="2992854850"/>
              </p:ext>
            </p:extLst>
          </p:nvPr>
        </p:nvGraphicFramePr>
        <p:xfrm>
          <a:off x="3590939" y="3869184"/>
          <a:ext cx="685800" cy="635000"/>
        </p:xfrm>
        <a:graphic>
          <a:graphicData uri="http://schemas.openxmlformats.org/presentationml/2006/ole">
            <mc:AlternateContent xmlns:mc="http://schemas.openxmlformats.org/markup-compatibility/2006">
              <mc:Choice xmlns:v="urn:schemas-microsoft-com:vml" Requires="v">
                <p:oleObj spid="_x0000_s129328" name="Clip" r:id="rId6" imgW="3286125" imgH="3038475" progId="MS_ClipArt_Gallery.2">
                  <p:embed/>
                </p:oleObj>
              </mc:Choice>
              <mc:Fallback>
                <p:oleObj name="Clip" r:id="rId6"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39" y="386918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8" name="Object 18"/>
          <p:cNvGraphicFramePr>
            <a:graphicFrameLocks noChangeAspect="1"/>
          </p:cNvGraphicFramePr>
          <p:nvPr>
            <p:extLst>
              <p:ext uri="{D42A27DB-BD31-4B8C-83A1-F6EECF244321}">
                <p14:modId xmlns:p14="http://schemas.microsoft.com/office/powerpoint/2010/main" val="2047026347"/>
              </p:ext>
            </p:extLst>
          </p:nvPr>
        </p:nvGraphicFramePr>
        <p:xfrm>
          <a:off x="3297620" y="3356992"/>
          <a:ext cx="685800" cy="635000"/>
        </p:xfrm>
        <a:graphic>
          <a:graphicData uri="http://schemas.openxmlformats.org/presentationml/2006/ole">
            <mc:AlternateContent xmlns:mc="http://schemas.openxmlformats.org/markup-compatibility/2006">
              <mc:Choice xmlns:v="urn:schemas-microsoft-com:vml" Requires="v">
                <p:oleObj spid="_x0000_s129329" name="Clip" r:id="rId7" imgW="3286125" imgH="3038475" progId="MS_ClipArt_Gallery.2">
                  <p:embed/>
                </p:oleObj>
              </mc:Choice>
              <mc:Fallback>
                <p:oleObj name="Clip" r:id="rId7"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620" y="3356992"/>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Group 15"/>
          <p:cNvGrpSpPr>
            <a:grpSpLocks/>
          </p:cNvGrpSpPr>
          <p:nvPr/>
        </p:nvGrpSpPr>
        <p:grpSpPr bwMode="auto">
          <a:xfrm>
            <a:off x="2123728" y="4668794"/>
            <a:ext cx="4343400" cy="1219200"/>
            <a:chOff x="2160" y="2544"/>
            <a:chExt cx="1776" cy="480"/>
          </a:xfrm>
          <a:solidFill>
            <a:schemeClr val="accent3">
              <a:lumMod val="20000"/>
              <a:lumOff val="80000"/>
            </a:schemeClr>
          </a:solidFill>
        </p:grpSpPr>
        <p:sp>
          <p:nvSpPr>
            <p:cNvPr id="15" name="Rectangle 4"/>
            <p:cNvSpPr>
              <a:spLocks noChangeArrowheads="1"/>
            </p:cNvSpPr>
            <p:nvPr/>
          </p:nvSpPr>
          <p:spPr bwMode="auto">
            <a:xfrm>
              <a:off x="2160" y="2544"/>
              <a:ext cx="1776" cy="48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6" name="Line 5"/>
            <p:cNvSpPr>
              <a:spLocks noChangeShapeType="1"/>
            </p:cNvSpPr>
            <p:nvPr/>
          </p:nvSpPr>
          <p:spPr bwMode="auto">
            <a:xfrm>
              <a:off x="2640"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 name="Line 6"/>
            <p:cNvSpPr>
              <a:spLocks noChangeShapeType="1"/>
            </p:cNvSpPr>
            <p:nvPr/>
          </p:nvSpPr>
          <p:spPr bwMode="auto">
            <a:xfrm>
              <a:off x="3072"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 name="Line 7"/>
            <p:cNvSpPr>
              <a:spLocks noChangeShapeType="1"/>
            </p:cNvSpPr>
            <p:nvPr/>
          </p:nvSpPr>
          <p:spPr bwMode="auto">
            <a:xfrm>
              <a:off x="3504"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aphicFrame>
        <p:nvGraphicFramePr>
          <p:cNvPr id="35859" name="Object 19"/>
          <p:cNvGraphicFramePr>
            <a:graphicFrameLocks noChangeAspect="1"/>
          </p:cNvGraphicFramePr>
          <p:nvPr>
            <p:extLst>
              <p:ext uri="{D42A27DB-BD31-4B8C-83A1-F6EECF244321}">
                <p14:modId xmlns:p14="http://schemas.microsoft.com/office/powerpoint/2010/main" val="2645855234"/>
              </p:ext>
            </p:extLst>
          </p:nvPr>
        </p:nvGraphicFramePr>
        <p:xfrm>
          <a:off x="5435344" y="5278394"/>
          <a:ext cx="685800" cy="635000"/>
        </p:xfrm>
        <a:graphic>
          <a:graphicData uri="http://schemas.openxmlformats.org/presentationml/2006/ole">
            <mc:AlternateContent xmlns:mc="http://schemas.openxmlformats.org/markup-compatibility/2006">
              <mc:Choice xmlns:v="urn:schemas-microsoft-com:vml" Requires="v">
                <p:oleObj spid="_x0000_s129330" name="Clip" r:id="rId8" imgW="3286125" imgH="3038475" progId="MS_ClipArt_Gallery.2">
                  <p:embed/>
                </p:oleObj>
              </mc:Choice>
              <mc:Fallback>
                <p:oleObj name="Clip" r:id="rId8"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344" y="527839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val="4000164404"/>
              </p:ext>
            </p:extLst>
          </p:nvPr>
        </p:nvGraphicFramePr>
        <p:xfrm>
          <a:off x="2339752" y="4869160"/>
          <a:ext cx="685800" cy="635000"/>
        </p:xfrm>
        <a:graphic>
          <a:graphicData uri="http://schemas.openxmlformats.org/presentationml/2006/ole">
            <mc:AlternateContent xmlns:mc="http://schemas.openxmlformats.org/markup-compatibility/2006">
              <mc:Choice xmlns:v="urn:schemas-microsoft-com:vml" Requires="v">
                <p:oleObj spid="_x0000_s129331" name="Clip" r:id="rId9" imgW="3286125" imgH="3038475" progId="MS_ClipArt_Gallery.2">
                  <p:embed/>
                </p:oleObj>
              </mc:Choice>
              <mc:Fallback>
                <p:oleObj name="Clip" r:id="rId9" imgW="3286125" imgH="3038475" progId="MS_ClipArt_Gallery.2">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869160"/>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979713901"/>
              </p:ext>
            </p:extLst>
          </p:nvPr>
        </p:nvGraphicFramePr>
        <p:xfrm>
          <a:off x="3491880" y="4797152"/>
          <a:ext cx="685800" cy="635000"/>
        </p:xfrm>
        <a:graphic>
          <a:graphicData uri="http://schemas.openxmlformats.org/presentationml/2006/ole">
            <mc:AlternateContent xmlns:mc="http://schemas.openxmlformats.org/markup-compatibility/2006">
              <mc:Choice xmlns:v="urn:schemas-microsoft-com:vml" Requires="v">
                <p:oleObj spid="_x0000_s129332" name="Clip" r:id="rId10" imgW="3286125" imgH="3038475" progId="MS_ClipArt_Gallery.2">
                  <p:embed/>
                </p:oleObj>
              </mc:Choice>
              <mc:Fallback>
                <p:oleObj name="Clip" r:id="rId10" imgW="3286125" imgH="3038475" progId="MS_ClipArt_Gallery.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797152"/>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3542669386"/>
              </p:ext>
            </p:extLst>
          </p:nvPr>
        </p:nvGraphicFramePr>
        <p:xfrm>
          <a:off x="5432462" y="4696744"/>
          <a:ext cx="685800" cy="635000"/>
        </p:xfrm>
        <a:graphic>
          <a:graphicData uri="http://schemas.openxmlformats.org/presentationml/2006/ole">
            <mc:AlternateContent xmlns:mc="http://schemas.openxmlformats.org/markup-compatibility/2006">
              <mc:Choice xmlns:v="urn:schemas-microsoft-com:vml" Requires="v">
                <p:oleObj spid="_x0000_s129333" name="Clip" r:id="rId11" imgW="3286125" imgH="3038475" progId="MS_ClipArt_Gallery.2">
                  <p:embed/>
                </p:oleObj>
              </mc:Choice>
              <mc:Fallback>
                <p:oleObj name="Clip" r:id="rId11" imgW="3286125" imgH="3038475" progId="MS_ClipArt_Gallery.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462" y="469674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468929756"/>
              </p:ext>
            </p:extLst>
          </p:nvPr>
        </p:nvGraphicFramePr>
        <p:xfrm>
          <a:off x="5771617" y="4960894"/>
          <a:ext cx="685800" cy="635000"/>
        </p:xfrm>
        <a:graphic>
          <a:graphicData uri="http://schemas.openxmlformats.org/presentationml/2006/ole">
            <mc:AlternateContent xmlns:mc="http://schemas.openxmlformats.org/markup-compatibility/2006">
              <mc:Choice xmlns:v="urn:schemas-microsoft-com:vml" Requires="v">
                <p:oleObj spid="_x0000_s129334" name="Clip" r:id="rId12" imgW="3286125" imgH="3038475" progId="MS_ClipArt_Gallery.2">
                  <p:embed/>
                </p:oleObj>
              </mc:Choice>
              <mc:Fallback>
                <p:oleObj name="Clip" r:id="rId12" imgW="3286125" imgH="3038475" progId="MS_ClipArt_Gallery.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1617" y="496089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014802381"/>
              </p:ext>
            </p:extLst>
          </p:nvPr>
        </p:nvGraphicFramePr>
        <p:xfrm>
          <a:off x="5749646" y="3869184"/>
          <a:ext cx="685800" cy="635000"/>
        </p:xfrm>
        <a:graphic>
          <a:graphicData uri="http://schemas.openxmlformats.org/presentationml/2006/ole">
            <mc:AlternateContent xmlns:mc="http://schemas.openxmlformats.org/markup-compatibility/2006">
              <mc:Choice xmlns:v="urn:schemas-microsoft-com:vml" Requires="v">
                <p:oleObj spid="_x0000_s129335" name="Clip" r:id="rId13" imgW="3286125" imgH="3038475" progId="MS_ClipArt_Gallery.2">
                  <p:embed/>
                </p:oleObj>
              </mc:Choice>
              <mc:Fallback>
                <p:oleObj name="Clip" r:id="rId13" imgW="3286125" imgH="3038475" progId="MS_ClipArt_Gallery.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646" y="3869184"/>
                        <a:ext cx="68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76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 calcmode="lin" valueType="num">
                                      <p:cBhvr additive="base">
                                        <p:cTn id="7" dur="500" fill="hold"/>
                                        <p:tgtEl>
                                          <p:spTgt spid="35858"/>
                                        </p:tgtEl>
                                        <p:attrNameLst>
                                          <p:attrName>ppt_x</p:attrName>
                                        </p:attrNameLst>
                                      </p:cBhvr>
                                      <p:tavLst>
                                        <p:tav tm="0">
                                          <p:val>
                                            <p:strVal val="0-#ppt_w/2"/>
                                          </p:val>
                                        </p:tav>
                                        <p:tav tm="100000">
                                          <p:val>
                                            <p:strVal val="#ppt_x"/>
                                          </p:val>
                                        </p:tav>
                                      </p:tavLst>
                                    </p:anim>
                                    <p:anim calcmode="lin" valueType="num">
                                      <p:cBhvr additive="base">
                                        <p:cTn id="8" dur="500" fill="hold"/>
                                        <p:tgtEl>
                                          <p:spTgt spid="358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857"/>
                                        </p:tgtEl>
                                        <p:attrNameLst>
                                          <p:attrName>style.visibility</p:attrName>
                                        </p:attrNameLst>
                                      </p:cBhvr>
                                      <p:to>
                                        <p:strVal val="visible"/>
                                      </p:to>
                                    </p:set>
                                    <p:anim calcmode="lin" valueType="num">
                                      <p:cBhvr additive="base">
                                        <p:cTn id="11" dur="500" fill="hold"/>
                                        <p:tgtEl>
                                          <p:spTgt spid="35857"/>
                                        </p:tgtEl>
                                        <p:attrNameLst>
                                          <p:attrName>ppt_x</p:attrName>
                                        </p:attrNameLst>
                                      </p:cBhvr>
                                      <p:tavLst>
                                        <p:tav tm="0">
                                          <p:val>
                                            <p:strVal val="0-#ppt_w/2"/>
                                          </p:val>
                                        </p:tav>
                                        <p:tav tm="100000">
                                          <p:val>
                                            <p:strVal val="#ppt_x"/>
                                          </p:val>
                                        </p:tav>
                                      </p:tavLst>
                                    </p:anim>
                                    <p:anim calcmode="lin" valueType="num">
                                      <p:cBhvr additive="base">
                                        <p:cTn id="12" dur="500" fill="hold"/>
                                        <p:tgtEl>
                                          <p:spTgt spid="3585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856"/>
                                        </p:tgtEl>
                                        <p:attrNameLst>
                                          <p:attrName>style.visibility</p:attrName>
                                        </p:attrNameLst>
                                      </p:cBhvr>
                                      <p:to>
                                        <p:strVal val="visible"/>
                                      </p:to>
                                    </p:set>
                                    <p:anim calcmode="lin" valueType="num">
                                      <p:cBhvr additive="base">
                                        <p:cTn id="15" dur="500" fill="hold"/>
                                        <p:tgtEl>
                                          <p:spTgt spid="35856"/>
                                        </p:tgtEl>
                                        <p:attrNameLst>
                                          <p:attrName>ppt_x</p:attrName>
                                        </p:attrNameLst>
                                      </p:cBhvr>
                                      <p:tavLst>
                                        <p:tav tm="0">
                                          <p:val>
                                            <p:strVal val="0-#ppt_w/2"/>
                                          </p:val>
                                        </p:tav>
                                        <p:tav tm="100000">
                                          <p:val>
                                            <p:strVal val="#ppt_x"/>
                                          </p:val>
                                        </p:tav>
                                      </p:tavLst>
                                    </p:anim>
                                    <p:anim calcmode="lin" valueType="num">
                                      <p:cBhvr additive="base">
                                        <p:cTn id="16" dur="500" fill="hold"/>
                                        <p:tgtEl>
                                          <p:spTgt spid="3585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854"/>
                                        </p:tgtEl>
                                        <p:attrNameLst>
                                          <p:attrName>style.visibility</p:attrName>
                                        </p:attrNameLst>
                                      </p:cBhvr>
                                      <p:to>
                                        <p:strVal val="visible"/>
                                      </p:to>
                                    </p:set>
                                    <p:anim calcmode="lin" valueType="num">
                                      <p:cBhvr additive="base">
                                        <p:cTn id="19" dur="500" fill="hold"/>
                                        <p:tgtEl>
                                          <p:spTgt spid="35854"/>
                                        </p:tgtEl>
                                        <p:attrNameLst>
                                          <p:attrName>ppt_x</p:attrName>
                                        </p:attrNameLst>
                                      </p:cBhvr>
                                      <p:tavLst>
                                        <p:tav tm="0">
                                          <p:val>
                                            <p:strVal val="0-#ppt_w/2"/>
                                          </p:val>
                                        </p:tav>
                                        <p:tav tm="100000">
                                          <p:val>
                                            <p:strVal val="#ppt_x"/>
                                          </p:val>
                                        </p:tav>
                                      </p:tavLst>
                                    </p:anim>
                                    <p:anim calcmode="lin" valueType="num">
                                      <p:cBhvr additive="base">
                                        <p:cTn id="20" dur="500" fill="hold"/>
                                        <p:tgtEl>
                                          <p:spTgt spid="3585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5859"/>
                                        </p:tgtEl>
                                        <p:attrNameLst>
                                          <p:attrName>style.visibility</p:attrName>
                                        </p:attrNameLst>
                                      </p:cBhvr>
                                      <p:to>
                                        <p:strVal val="visible"/>
                                      </p:to>
                                    </p:set>
                                    <p:anim calcmode="lin" valueType="num">
                                      <p:cBhvr additive="base">
                                        <p:cTn id="45" dur="500" fill="hold"/>
                                        <p:tgtEl>
                                          <p:spTgt spid="35859"/>
                                        </p:tgtEl>
                                        <p:attrNameLst>
                                          <p:attrName>ppt_x</p:attrName>
                                        </p:attrNameLst>
                                      </p:cBhvr>
                                      <p:tavLst>
                                        <p:tav tm="0">
                                          <p:val>
                                            <p:strVal val="0-#ppt_w/2"/>
                                          </p:val>
                                        </p:tav>
                                        <p:tav tm="100000">
                                          <p:val>
                                            <p:strVal val="#ppt_x"/>
                                          </p:val>
                                        </p:tav>
                                      </p:tavLst>
                                    </p:anim>
                                    <p:anim calcmode="lin" valueType="num">
                                      <p:cBhvr additive="base">
                                        <p:cTn id="46" dur="500" fill="hold"/>
                                        <p:tgtEl>
                                          <p:spTgt spid="358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kumimoji="0" lang="cs-CZ" sz="3600" dirty="0" smtClean="0">
                <a:solidFill>
                  <a:schemeClr val="accent3">
                    <a:lumMod val="50000"/>
                  </a:schemeClr>
                </a:solidFill>
                <a:latin typeface="+mn-lt"/>
              </a:rPr>
              <a:t>Sample </a:t>
            </a:r>
            <a:r>
              <a:rPr kumimoji="0" lang="cs-CZ" sz="3600" dirty="0" err="1" smtClean="0">
                <a:solidFill>
                  <a:schemeClr val="accent3">
                    <a:lumMod val="50000"/>
                  </a:schemeClr>
                </a:solidFill>
                <a:latin typeface="+mn-lt"/>
              </a:rPr>
              <a:t>problems</a:t>
            </a:r>
            <a:endParaRPr kumimoji="0" lang="en-US" sz="3600" b="1" dirty="0" smtClean="0">
              <a:solidFill>
                <a:schemeClr val="accent3">
                  <a:lumMod val="50000"/>
                </a:schemeClr>
              </a:solidFill>
              <a:latin typeface="+mn-lt"/>
            </a:endParaRPr>
          </a:p>
        </p:txBody>
      </p:sp>
      <p:sp>
        <p:nvSpPr>
          <p:cNvPr id="37891" name="Rectangle 3"/>
          <p:cNvSpPr>
            <a:spLocks noGrp="1" noChangeArrowheads="1"/>
          </p:cNvSpPr>
          <p:nvPr>
            <p:ph type="body" idx="1"/>
          </p:nvPr>
        </p:nvSpPr>
        <p:spPr/>
        <p:txBody>
          <a:bodyPr/>
          <a:lstStyle/>
          <a:p>
            <a:pPr>
              <a:buClrTx/>
              <a:buFont typeface="Wingdings" pitchFamily="2" charset="2"/>
              <a:buChar char="ü"/>
            </a:pPr>
            <a:r>
              <a:rPr kumimoji="0" lang="en-US" sz="2000" dirty="0" smtClean="0"/>
              <a:t>Among 367 people, there must be at least 2 with the same birthday, since there is only 366 possible birthdays.</a:t>
            </a:r>
            <a:endParaRPr kumimoji="0" lang="cs-CZ" sz="2000" dirty="0" smtClean="0"/>
          </a:p>
          <a:p>
            <a:pPr marL="0" indent="0">
              <a:buClrTx/>
              <a:buNone/>
            </a:pPr>
            <a:endParaRPr kumimoji="0" lang="en-US" sz="2000" dirty="0" smtClean="0"/>
          </a:p>
          <a:p>
            <a:pPr>
              <a:buClrTx/>
              <a:buFont typeface="Wingdings" pitchFamily="2" charset="2"/>
              <a:buChar char="ü"/>
            </a:pPr>
            <a:r>
              <a:rPr kumimoji="0" lang="en-US" sz="2000" dirty="0" smtClean="0"/>
              <a:t>In a collection of 11 numbers, at least 2 must have the same least significant digit.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348880"/>
            <a:ext cx="7770812" cy="990600"/>
          </a:xfrm>
        </p:spPr>
        <p:txBody>
          <a:bodyPr/>
          <a:lstStyle/>
          <a:p>
            <a:r>
              <a:rPr lang="cs-CZ" sz="4000" dirty="0" smtClean="0">
                <a:solidFill>
                  <a:schemeClr val="accent3">
                    <a:lumMod val="50000"/>
                  </a:schemeClr>
                </a:solidFill>
              </a:rPr>
              <a:t>Probability </a:t>
            </a:r>
            <a:r>
              <a:rPr lang="cs-CZ" sz="4000" dirty="0" err="1" smtClean="0">
                <a:solidFill>
                  <a:schemeClr val="accent3">
                    <a:lumMod val="50000"/>
                  </a:schemeClr>
                </a:solidFill>
              </a:rPr>
              <a:t>basics</a:t>
            </a:r>
            <a:endParaRPr lang="cs-CZ" sz="4000" dirty="0">
              <a:solidFill>
                <a:schemeClr val="accent3">
                  <a:lumMod val="50000"/>
                </a:schemeClr>
              </a:solidFill>
            </a:endParaRPr>
          </a:p>
        </p:txBody>
      </p:sp>
    </p:spTree>
    <p:extLst>
      <p:ext uri="{BB962C8B-B14F-4D97-AF65-F5344CB8AC3E}">
        <p14:creationId xmlns:p14="http://schemas.microsoft.com/office/powerpoint/2010/main" val="540286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kumimoji="0" lang="en-US" sz="3600" dirty="0" smtClean="0">
                <a:solidFill>
                  <a:schemeClr val="accent3">
                    <a:lumMod val="50000"/>
                  </a:schemeClr>
                </a:solidFill>
                <a:latin typeface="+mn-lt"/>
              </a:rPr>
              <a:t>The </a:t>
            </a:r>
            <a:r>
              <a:rPr kumimoji="0" lang="cs-CZ" sz="3600" dirty="0" err="1" smtClean="0">
                <a:solidFill>
                  <a:schemeClr val="accent3">
                    <a:lumMod val="50000"/>
                  </a:schemeClr>
                </a:solidFill>
                <a:latin typeface="+mn-lt"/>
              </a:rPr>
              <a:t>Generalized</a:t>
            </a:r>
            <a:r>
              <a:rPr kumimoji="0" lang="cs-CZ" sz="3600" dirty="0" smtClean="0">
                <a:solidFill>
                  <a:schemeClr val="accent3">
                    <a:lumMod val="50000"/>
                  </a:schemeClr>
                </a:solidFill>
                <a:latin typeface="+mn-lt"/>
              </a:rPr>
              <a:t> </a:t>
            </a:r>
            <a:r>
              <a:rPr kumimoji="0" lang="en-US" sz="3600" dirty="0" smtClean="0">
                <a:solidFill>
                  <a:schemeClr val="accent3">
                    <a:lumMod val="50000"/>
                  </a:schemeClr>
                </a:solidFill>
                <a:latin typeface="+mn-lt"/>
              </a:rPr>
              <a:t>Pigeonhole Principle</a:t>
            </a:r>
          </a:p>
        </p:txBody>
      </p:sp>
      <p:sp>
        <p:nvSpPr>
          <p:cNvPr id="33795" name="Rectangle 3"/>
          <p:cNvSpPr>
            <a:spLocks noGrp="1" noChangeArrowheads="1"/>
          </p:cNvSpPr>
          <p:nvPr>
            <p:ph type="body" idx="1"/>
          </p:nvPr>
        </p:nvSpPr>
        <p:spPr>
          <a:xfrm>
            <a:off x="687388" y="1524000"/>
            <a:ext cx="7847012" cy="896888"/>
          </a:xfrm>
          <a:solidFill>
            <a:schemeClr val="accent6">
              <a:lumMod val="20000"/>
              <a:lumOff val="80000"/>
            </a:schemeClr>
          </a:solidFill>
          <a:ln>
            <a:solidFill>
              <a:schemeClr val="tx1"/>
            </a:solidFill>
          </a:ln>
        </p:spPr>
        <p:txBody>
          <a:bodyPr/>
          <a:lstStyle/>
          <a:p>
            <a:pPr marL="0" indent="0">
              <a:spcBef>
                <a:spcPts val="0"/>
              </a:spcBef>
              <a:buNone/>
            </a:pPr>
            <a:r>
              <a:rPr kumimoji="0" lang="en-US" sz="2400" dirty="0" smtClean="0"/>
              <a:t>If </a:t>
            </a:r>
            <a:r>
              <a:rPr kumimoji="0" lang="en-US" sz="2400" i="1" dirty="0" smtClean="0"/>
              <a:t>N </a:t>
            </a:r>
            <a:r>
              <a:rPr kumimoji="0" lang="en-US" sz="2400" dirty="0" smtClean="0"/>
              <a:t> objects are placed into </a:t>
            </a:r>
            <a:r>
              <a:rPr kumimoji="0" lang="en-US" sz="2400" i="1" dirty="0" smtClean="0"/>
              <a:t>k</a:t>
            </a:r>
            <a:r>
              <a:rPr kumimoji="0" lang="en-US" sz="2400" dirty="0" smtClean="0"/>
              <a:t> boxes, then there is at least one box containing at least </a:t>
            </a:r>
            <a:r>
              <a:rPr kumimoji="0" lang="en-US" sz="2400" dirty="0" smtClean="0">
                <a:sym typeface="Symbol" pitchFamily="18" charset="2"/>
              </a:rPr>
              <a:t></a:t>
            </a:r>
            <a:r>
              <a:rPr kumimoji="0" lang="en-US" sz="2400" i="1" dirty="0" smtClean="0"/>
              <a:t>N/k</a:t>
            </a:r>
            <a:r>
              <a:rPr kumimoji="0" lang="en-US" sz="2400" dirty="0" smtClean="0">
                <a:sym typeface="Symbol" pitchFamily="18" charset="2"/>
              </a:rPr>
              <a:t></a:t>
            </a:r>
            <a:r>
              <a:rPr kumimoji="0" lang="en-US" sz="2400" dirty="0" smtClean="0"/>
              <a:t> objects.</a:t>
            </a:r>
            <a:br>
              <a:rPr kumimoji="0" lang="en-US" sz="2400" dirty="0" smtClean="0"/>
            </a:br>
            <a:endParaRPr kumimoji="0" lang="en-US" sz="2400" dirty="0" smtClean="0"/>
          </a:p>
        </p:txBody>
      </p:sp>
      <p:grpSp>
        <p:nvGrpSpPr>
          <p:cNvPr id="14" name="Group 4"/>
          <p:cNvGrpSpPr>
            <a:grpSpLocks/>
          </p:cNvGrpSpPr>
          <p:nvPr/>
        </p:nvGrpSpPr>
        <p:grpSpPr bwMode="auto">
          <a:xfrm>
            <a:off x="1981200" y="3501008"/>
            <a:ext cx="4343400" cy="1219200"/>
            <a:chOff x="2160" y="2544"/>
            <a:chExt cx="1776" cy="480"/>
          </a:xfrm>
          <a:solidFill>
            <a:schemeClr val="accent3">
              <a:lumMod val="20000"/>
              <a:lumOff val="80000"/>
            </a:schemeClr>
          </a:solidFill>
        </p:grpSpPr>
        <p:sp>
          <p:nvSpPr>
            <p:cNvPr id="15" name="Rectangle 5"/>
            <p:cNvSpPr>
              <a:spLocks noChangeArrowheads="1"/>
            </p:cNvSpPr>
            <p:nvPr/>
          </p:nvSpPr>
          <p:spPr bwMode="auto">
            <a:xfrm>
              <a:off x="2160" y="2544"/>
              <a:ext cx="1776" cy="480"/>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6" name="Line 6"/>
            <p:cNvSpPr>
              <a:spLocks noChangeShapeType="1"/>
            </p:cNvSpPr>
            <p:nvPr/>
          </p:nvSpPr>
          <p:spPr bwMode="auto">
            <a:xfrm>
              <a:off x="2640"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 name="Line 7"/>
            <p:cNvSpPr>
              <a:spLocks noChangeShapeType="1"/>
            </p:cNvSpPr>
            <p:nvPr/>
          </p:nvSpPr>
          <p:spPr bwMode="auto">
            <a:xfrm>
              <a:off x="3072"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 name="Line 8"/>
            <p:cNvSpPr>
              <a:spLocks noChangeShapeType="1"/>
            </p:cNvSpPr>
            <p:nvPr/>
          </p:nvSpPr>
          <p:spPr bwMode="auto">
            <a:xfrm>
              <a:off x="3504" y="2544"/>
              <a:ext cx="0" cy="48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aphicFrame>
        <p:nvGraphicFramePr>
          <p:cNvPr id="19" name="Object 14"/>
          <p:cNvGraphicFramePr>
            <a:graphicFrameLocks noChangeAspect="1"/>
          </p:cNvGraphicFramePr>
          <p:nvPr>
            <p:extLst>
              <p:ext uri="{D42A27DB-BD31-4B8C-83A1-F6EECF244321}">
                <p14:modId xmlns:p14="http://schemas.microsoft.com/office/powerpoint/2010/main" val="3449697452"/>
              </p:ext>
            </p:extLst>
          </p:nvPr>
        </p:nvGraphicFramePr>
        <p:xfrm>
          <a:off x="2057400" y="3577208"/>
          <a:ext cx="576263" cy="533400"/>
        </p:xfrm>
        <a:graphic>
          <a:graphicData uri="http://schemas.openxmlformats.org/presentationml/2006/ole">
            <mc:AlternateContent xmlns:mc="http://schemas.openxmlformats.org/markup-compatibility/2006">
              <mc:Choice xmlns:v="urn:schemas-microsoft-com:vml" Requires="v">
                <p:oleObj spid="_x0000_s131344" name="Clip" r:id="rId3" imgW="3286125" imgH="3038475" progId="MS_ClipArt_Gallery.2">
                  <p:embed/>
                </p:oleObj>
              </mc:Choice>
              <mc:Fallback>
                <p:oleObj name="Clip" r:id="rId3"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772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2044749029"/>
              </p:ext>
            </p:extLst>
          </p:nvPr>
        </p:nvGraphicFramePr>
        <p:xfrm>
          <a:off x="3276600" y="3577208"/>
          <a:ext cx="576263" cy="533400"/>
        </p:xfrm>
        <a:graphic>
          <a:graphicData uri="http://schemas.openxmlformats.org/presentationml/2006/ole">
            <mc:AlternateContent xmlns:mc="http://schemas.openxmlformats.org/markup-compatibility/2006">
              <mc:Choice xmlns:v="urn:schemas-microsoft-com:vml" Requires="v">
                <p:oleObj spid="_x0000_s131345" name="Clip" r:id="rId5" imgW="3286125" imgH="3038475" progId="MS_ClipArt_Gallery.2">
                  <p:embed/>
                </p:oleObj>
              </mc:Choice>
              <mc:Fallback>
                <p:oleObj name="Clip" r:id="rId5"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772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1221018932"/>
              </p:ext>
            </p:extLst>
          </p:nvPr>
        </p:nvGraphicFramePr>
        <p:xfrm>
          <a:off x="4343400" y="3577208"/>
          <a:ext cx="576263" cy="533400"/>
        </p:xfrm>
        <a:graphic>
          <a:graphicData uri="http://schemas.openxmlformats.org/presentationml/2006/ole">
            <mc:AlternateContent xmlns:mc="http://schemas.openxmlformats.org/markup-compatibility/2006">
              <mc:Choice xmlns:v="urn:schemas-microsoft-com:vml" Requires="v">
                <p:oleObj spid="_x0000_s131346" name="Clip" r:id="rId6" imgW="3286125" imgH="3038475" progId="MS_ClipArt_Gallery.2">
                  <p:embed/>
                </p:oleObj>
              </mc:Choice>
              <mc:Fallback>
                <p:oleObj name="Clip" r:id="rId6"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772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7"/>
          <p:cNvGraphicFramePr>
            <a:graphicFrameLocks noChangeAspect="1"/>
          </p:cNvGraphicFramePr>
          <p:nvPr>
            <p:extLst>
              <p:ext uri="{D42A27DB-BD31-4B8C-83A1-F6EECF244321}">
                <p14:modId xmlns:p14="http://schemas.microsoft.com/office/powerpoint/2010/main" val="2456256791"/>
              </p:ext>
            </p:extLst>
          </p:nvPr>
        </p:nvGraphicFramePr>
        <p:xfrm>
          <a:off x="5410200" y="3577208"/>
          <a:ext cx="576263" cy="533400"/>
        </p:xfrm>
        <a:graphic>
          <a:graphicData uri="http://schemas.openxmlformats.org/presentationml/2006/ole">
            <mc:AlternateContent xmlns:mc="http://schemas.openxmlformats.org/markup-compatibility/2006">
              <mc:Choice xmlns:v="urn:schemas-microsoft-com:vml" Requires="v">
                <p:oleObj spid="_x0000_s131347" name="Clip" r:id="rId7" imgW="3286125" imgH="3038475" progId="MS_ClipArt_Gallery.2">
                  <p:embed/>
                </p:oleObj>
              </mc:Choice>
              <mc:Fallback>
                <p:oleObj name="Clip" r:id="rId7"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772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8"/>
          <p:cNvGraphicFramePr>
            <a:graphicFrameLocks noChangeAspect="1"/>
          </p:cNvGraphicFramePr>
          <p:nvPr>
            <p:extLst>
              <p:ext uri="{D42A27DB-BD31-4B8C-83A1-F6EECF244321}">
                <p14:modId xmlns:p14="http://schemas.microsoft.com/office/powerpoint/2010/main" val="146796514"/>
              </p:ext>
            </p:extLst>
          </p:nvPr>
        </p:nvGraphicFramePr>
        <p:xfrm>
          <a:off x="2590800" y="4110608"/>
          <a:ext cx="576263" cy="533400"/>
        </p:xfrm>
        <a:graphic>
          <a:graphicData uri="http://schemas.openxmlformats.org/presentationml/2006/ole">
            <mc:AlternateContent xmlns:mc="http://schemas.openxmlformats.org/markup-compatibility/2006">
              <mc:Choice xmlns:v="urn:schemas-microsoft-com:vml" Requires="v">
                <p:oleObj spid="_x0000_s131348" name="Clip" r:id="rId8" imgW="3286125" imgH="3038475" progId="MS_ClipArt_Gallery.2">
                  <p:embed/>
                </p:oleObj>
              </mc:Choice>
              <mc:Fallback>
                <p:oleObj name="Clip" r:id="rId8"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106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9"/>
          <p:cNvGraphicFramePr>
            <a:graphicFrameLocks noChangeAspect="1"/>
          </p:cNvGraphicFramePr>
          <p:nvPr>
            <p:extLst>
              <p:ext uri="{D42A27DB-BD31-4B8C-83A1-F6EECF244321}">
                <p14:modId xmlns:p14="http://schemas.microsoft.com/office/powerpoint/2010/main" val="3217358526"/>
              </p:ext>
            </p:extLst>
          </p:nvPr>
        </p:nvGraphicFramePr>
        <p:xfrm>
          <a:off x="3581400" y="4110608"/>
          <a:ext cx="576263" cy="533400"/>
        </p:xfrm>
        <a:graphic>
          <a:graphicData uri="http://schemas.openxmlformats.org/presentationml/2006/ole">
            <mc:AlternateContent xmlns:mc="http://schemas.openxmlformats.org/markup-compatibility/2006">
              <mc:Choice xmlns:v="urn:schemas-microsoft-com:vml" Requires="v">
                <p:oleObj spid="_x0000_s131349" name="Clip" r:id="rId9" imgW="3286125" imgH="3038475" progId="MS_ClipArt_Gallery.2">
                  <p:embed/>
                </p:oleObj>
              </mc:Choice>
              <mc:Fallback>
                <p:oleObj name="Clip" r:id="rId9"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1106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0"/>
          <p:cNvGraphicFramePr>
            <a:graphicFrameLocks noChangeAspect="1"/>
          </p:cNvGraphicFramePr>
          <p:nvPr>
            <p:extLst>
              <p:ext uri="{D42A27DB-BD31-4B8C-83A1-F6EECF244321}">
                <p14:modId xmlns:p14="http://schemas.microsoft.com/office/powerpoint/2010/main" val="614493296"/>
              </p:ext>
            </p:extLst>
          </p:nvPr>
        </p:nvGraphicFramePr>
        <p:xfrm>
          <a:off x="4648200" y="4110608"/>
          <a:ext cx="576263" cy="533400"/>
        </p:xfrm>
        <a:graphic>
          <a:graphicData uri="http://schemas.openxmlformats.org/presentationml/2006/ole">
            <mc:AlternateContent xmlns:mc="http://schemas.openxmlformats.org/markup-compatibility/2006">
              <mc:Choice xmlns:v="urn:schemas-microsoft-com:vml" Requires="v">
                <p:oleObj spid="_x0000_s131350" name="Clip" r:id="rId10" imgW="3286125" imgH="3038475" progId="MS_ClipArt_Gallery.2">
                  <p:embed/>
                </p:oleObj>
              </mc:Choice>
              <mc:Fallback>
                <p:oleObj name="Clip" r:id="rId10"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1106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1"/>
          <p:cNvGraphicFramePr>
            <a:graphicFrameLocks noChangeAspect="1"/>
          </p:cNvGraphicFramePr>
          <p:nvPr>
            <p:extLst>
              <p:ext uri="{D42A27DB-BD31-4B8C-83A1-F6EECF244321}">
                <p14:modId xmlns:p14="http://schemas.microsoft.com/office/powerpoint/2010/main" val="1915219400"/>
              </p:ext>
            </p:extLst>
          </p:nvPr>
        </p:nvGraphicFramePr>
        <p:xfrm>
          <a:off x="5715000" y="4110608"/>
          <a:ext cx="576263" cy="533400"/>
        </p:xfrm>
        <a:graphic>
          <a:graphicData uri="http://schemas.openxmlformats.org/presentationml/2006/ole">
            <mc:AlternateContent xmlns:mc="http://schemas.openxmlformats.org/markup-compatibility/2006">
              <mc:Choice xmlns:v="urn:schemas-microsoft-com:vml" Requires="v">
                <p:oleObj spid="_x0000_s131351" name="Clip" r:id="rId11" imgW="3286125" imgH="3038475" progId="MS_ClipArt_Gallery.2">
                  <p:embed/>
                </p:oleObj>
              </mc:Choice>
              <mc:Fallback>
                <p:oleObj name="Clip" r:id="rId11"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106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2"/>
          <p:cNvGraphicFramePr>
            <a:graphicFrameLocks noChangeAspect="1"/>
          </p:cNvGraphicFramePr>
          <p:nvPr>
            <p:extLst>
              <p:ext uri="{D42A27DB-BD31-4B8C-83A1-F6EECF244321}">
                <p14:modId xmlns:p14="http://schemas.microsoft.com/office/powerpoint/2010/main" val="2901818280"/>
              </p:ext>
            </p:extLst>
          </p:nvPr>
        </p:nvGraphicFramePr>
        <p:xfrm>
          <a:off x="4191000" y="4110608"/>
          <a:ext cx="576263" cy="533400"/>
        </p:xfrm>
        <a:graphic>
          <a:graphicData uri="http://schemas.openxmlformats.org/presentationml/2006/ole">
            <mc:AlternateContent xmlns:mc="http://schemas.openxmlformats.org/markup-compatibility/2006">
              <mc:Choice xmlns:v="urn:schemas-microsoft-com:vml" Requires="v">
                <p:oleObj spid="_x0000_s131352" name="Clip" r:id="rId12" imgW="3286125" imgH="3038475" progId="MS_ClipArt_Gallery.2">
                  <p:embed/>
                </p:oleObj>
              </mc:Choice>
              <mc:Fallback>
                <p:oleObj name="Clip" r:id="rId12" imgW="3286125" imgH="30384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110608"/>
                        <a:ext cx="57626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ovéPole 1"/>
          <p:cNvSpPr txBox="1"/>
          <p:nvPr/>
        </p:nvSpPr>
        <p:spPr>
          <a:xfrm>
            <a:off x="730924" y="5733256"/>
            <a:ext cx="7560840" cy="707886"/>
          </a:xfrm>
          <a:prstGeom prst="rect">
            <a:avLst/>
          </a:prstGeom>
          <a:noFill/>
        </p:spPr>
        <p:txBody>
          <a:bodyPr wrap="square" rtlCol="0">
            <a:spAutoFit/>
          </a:bodyPr>
          <a:lstStyle/>
          <a:p>
            <a:pPr algn="ctr"/>
            <a:r>
              <a:rPr lang="en-US" sz="2000" dirty="0" smtClean="0">
                <a:latin typeface="+mn-lt"/>
                <a:sym typeface="Symbol" pitchFamily="18" charset="2"/>
              </a:rPr>
              <a:t></a:t>
            </a:r>
            <a:r>
              <a:rPr lang="cs-CZ" sz="2000" i="1" dirty="0" smtClean="0">
                <a:latin typeface="+mn-lt"/>
              </a:rPr>
              <a:t>a</a:t>
            </a:r>
            <a:r>
              <a:rPr lang="en-US" sz="2000" dirty="0" smtClean="0">
                <a:latin typeface="+mn-lt"/>
                <a:sym typeface="Symbol" pitchFamily="18" charset="2"/>
              </a:rPr>
              <a:t></a:t>
            </a:r>
            <a:r>
              <a:rPr lang="cs-CZ" sz="2000" dirty="0" smtClean="0">
                <a:latin typeface="+mn-lt"/>
                <a:sym typeface="Symbol" pitchFamily="18" charset="2"/>
              </a:rPr>
              <a:t> </a:t>
            </a:r>
            <a:r>
              <a:rPr lang="cs-CZ" sz="2000" dirty="0" err="1" smtClean="0">
                <a:latin typeface="+mn-lt"/>
                <a:sym typeface="Symbol" pitchFamily="18" charset="2"/>
              </a:rPr>
              <a:t>is</a:t>
            </a:r>
            <a:r>
              <a:rPr lang="cs-CZ" sz="2000" dirty="0" smtClean="0">
                <a:latin typeface="+mn-lt"/>
                <a:sym typeface="Symbol" pitchFamily="18" charset="2"/>
              </a:rPr>
              <a:t> </a:t>
            </a:r>
            <a:r>
              <a:rPr lang="en-US" sz="2000" dirty="0" smtClean="0">
                <a:latin typeface="+mn-lt"/>
              </a:rPr>
              <a:t>smallest integer </a:t>
            </a:r>
            <a:r>
              <a:rPr lang="cs-CZ" sz="2000" dirty="0" err="1" smtClean="0">
                <a:latin typeface="+mn-lt"/>
              </a:rPr>
              <a:t>large</a:t>
            </a:r>
            <a:r>
              <a:rPr lang="en-US" sz="2000" dirty="0" smtClean="0">
                <a:latin typeface="+mn-lt"/>
              </a:rPr>
              <a:t>r than</a:t>
            </a:r>
            <a:r>
              <a:rPr lang="cs-CZ" sz="2000" dirty="0" smtClean="0">
                <a:latin typeface="+mn-lt"/>
              </a:rPr>
              <a:t> </a:t>
            </a:r>
            <a:r>
              <a:rPr lang="cs-CZ" sz="2000" dirty="0" err="1" smtClean="0">
                <a:latin typeface="+mn-lt"/>
              </a:rPr>
              <a:t>or</a:t>
            </a:r>
            <a:r>
              <a:rPr lang="cs-CZ" sz="2000" dirty="0" smtClean="0">
                <a:latin typeface="+mn-lt"/>
              </a:rPr>
              <a:t> </a:t>
            </a:r>
            <a:r>
              <a:rPr lang="cs-CZ" sz="2000" dirty="0" err="1" smtClean="0">
                <a:latin typeface="+mn-lt"/>
              </a:rPr>
              <a:t>equal</a:t>
            </a:r>
            <a:r>
              <a:rPr lang="cs-CZ" sz="2000" dirty="0" smtClean="0">
                <a:latin typeface="+mn-lt"/>
              </a:rPr>
              <a:t> to</a:t>
            </a:r>
            <a:r>
              <a:rPr lang="en-US" sz="2000" dirty="0" smtClean="0">
                <a:latin typeface="+mn-lt"/>
              </a:rPr>
              <a:t> </a:t>
            </a:r>
            <a:r>
              <a:rPr lang="cs-CZ" sz="2000" i="1" dirty="0" smtClean="0">
                <a:latin typeface="+mn-lt"/>
              </a:rPr>
              <a:t>a</a:t>
            </a:r>
          </a:p>
          <a:p>
            <a:pPr algn="ctr"/>
            <a:r>
              <a:rPr lang="cs-CZ" sz="2000" i="1" dirty="0" smtClean="0">
                <a:latin typeface="+mn-lt"/>
              </a:rPr>
              <a:t>(</a:t>
            </a:r>
            <a:r>
              <a:rPr lang="cs-CZ" sz="2000" i="1" dirty="0" err="1" smtClean="0">
                <a:latin typeface="+mn-lt"/>
              </a:rPr>
              <a:t>ceiling</a:t>
            </a:r>
            <a:r>
              <a:rPr lang="cs-CZ" sz="2000" i="1" dirty="0" smtClean="0">
                <a:latin typeface="+mn-lt"/>
              </a:rPr>
              <a:t> </a:t>
            </a:r>
            <a:r>
              <a:rPr lang="cs-CZ" sz="2000" i="1" dirty="0" err="1" smtClean="0">
                <a:latin typeface="+mn-lt"/>
              </a:rPr>
              <a:t>function</a:t>
            </a:r>
            <a:r>
              <a:rPr lang="cs-CZ" sz="2000" i="1" dirty="0" smtClean="0">
                <a:latin typeface="+mn-lt"/>
              </a:rPr>
              <a:t>)</a:t>
            </a:r>
            <a:endParaRPr lang="cs-CZ" sz="2000" i="1" dirty="0">
              <a:latin typeface="+mn-lt"/>
            </a:endParaRPr>
          </a:p>
        </p:txBody>
      </p:sp>
    </p:spTree>
    <p:extLst>
      <p:ext uri="{BB962C8B-B14F-4D97-AF65-F5344CB8AC3E}">
        <p14:creationId xmlns:p14="http://schemas.microsoft.com/office/powerpoint/2010/main" val="34080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kumimoji="0" lang="cs-CZ" sz="3600" dirty="0" smtClean="0">
                <a:solidFill>
                  <a:schemeClr val="accent3">
                    <a:lumMod val="50000"/>
                  </a:schemeClr>
                </a:solidFill>
                <a:latin typeface="SapirSansItal"/>
              </a:rPr>
              <a:t>Sample </a:t>
            </a:r>
            <a:r>
              <a:rPr kumimoji="0" lang="cs-CZ" sz="3600" dirty="0" err="1" smtClean="0">
                <a:solidFill>
                  <a:schemeClr val="accent3">
                    <a:lumMod val="50000"/>
                  </a:schemeClr>
                </a:solidFill>
                <a:latin typeface="SapirSansItal"/>
              </a:rPr>
              <a:t>problems</a:t>
            </a:r>
            <a:endParaRPr kumimoji="0" lang="en-US" sz="3600" b="1" dirty="0" smtClean="0">
              <a:solidFill>
                <a:schemeClr val="accent3">
                  <a:lumMod val="50000"/>
                </a:schemeClr>
              </a:solidFill>
              <a:latin typeface="SapirSansItal"/>
            </a:endParaRPr>
          </a:p>
        </p:txBody>
      </p:sp>
      <p:sp>
        <p:nvSpPr>
          <p:cNvPr id="46083" name="Rectangle 3"/>
          <p:cNvSpPr>
            <a:spLocks noGrp="1" noChangeArrowheads="1"/>
          </p:cNvSpPr>
          <p:nvPr>
            <p:ph type="body" idx="1"/>
          </p:nvPr>
        </p:nvSpPr>
        <p:spPr/>
        <p:txBody>
          <a:bodyPr/>
          <a:lstStyle/>
          <a:p>
            <a:pPr>
              <a:buClrTx/>
              <a:buFont typeface="Wingdings" pitchFamily="2" charset="2"/>
              <a:buChar char="ü"/>
            </a:pPr>
            <a:r>
              <a:rPr kumimoji="0" lang="en-US" sz="2000" dirty="0" smtClean="0">
                <a:latin typeface="SapirSansItal"/>
              </a:rPr>
              <a:t>Among 100 people there are at least </a:t>
            </a:r>
            <a:r>
              <a:rPr kumimoji="0" lang="en-US" sz="2000" dirty="0" smtClean="0">
                <a:latin typeface="SapirSansItal"/>
                <a:sym typeface="Symbol" pitchFamily="18" charset="2"/>
              </a:rPr>
              <a:t></a:t>
            </a:r>
            <a:r>
              <a:rPr kumimoji="0" lang="en-US" sz="2000" dirty="0" smtClean="0">
                <a:latin typeface="SapirSansItal"/>
              </a:rPr>
              <a:t>100/12</a:t>
            </a:r>
            <a:r>
              <a:rPr kumimoji="0" lang="en-US" sz="2000" dirty="0" smtClean="0">
                <a:latin typeface="SapirSansItal"/>
                <a:sym typeface="Symbol" pitchFamily="18" charset="2"/>
              </a:rPr>
              <a:t></a:t>
            </a:r>
            <a:r>
              <a:rPr kumimoji="0" lang="en-US" sz="2000" dirty="0" smtClean="0">
                <a:latin typeface="SapirSansItal"/>
              </a:rPr>
              <a:t> = 9 people with the same birthday month.</a:t>
            </a:r>
            <a:endParaRPr kumimoji="0" lang="cs-CZ" sz="2000" dirty="0" smtClean="0">
              <a:latin typeface="SapirSansItal"/>
            </a:endParaRPr>
          </a:p>
          <a:p>
            <a:pPr marL="0" indent="0">
              <a:buClrTx/>
              <a:buNone/>
            </a:pPr>
            <a:endParaRPr kumimoji="0" lang="cs-CZ" sz="2000" dirty="0" smtClean="0">
              <a:latin typeface="SapirSansItal"/>
            </a:endParaRPr>
          </a:p>
          <a:p>
            <a:pPr>
              <a:buClrTx/>
              <a:buFont typeface="Wingdings" pitchFamily="2" charset="2"/>
              <a:buChar char="ü"/>
            </a:pPr>
            <a:r>
              <a:rPr kumimoji="0" lang="cs-CZ" sz="2000" dirty="0" smtClean="0">
                <a:latin typeface="SapirSansItal"/>
              </a:rPr>
              <a:t>At FEI, VŠB-TUO</a:t>
            </a:r>
            <a:r>
              <a:rPr kumimoji="0" lang="en-US" sz="2000" dirty="0" smtClean="0">
                <a:latin typeface="SapirSansItal"/>
              </a:rPr>
              <a:t> there are at least </a:t>
            </a:r>
            <a:r>
              <a:rPr kumimoji="0" lang="en-US" sz="2000" dirty="0" smtClean="0">
                <a:latin typeface="SapirSansItal"/>
                <a:sym typeface="Symbol" pitchFamily="18" charset="2"/>
              </a:rPr>
              <a:t></a:t>
            </a:r>
            <a:r>
              <a:rPr kumimoji="0" lang="cs-CZ" sz="2000" dirty="0" smtClean="0">
                <a:latin typeface="SapirSansItal"/>
              </a:rPr>
              <a:t>3619</a:t>
            </a:r>
            <a:r>
              <a:rPr kumimoji="0" lang="en-US" sz="2000" dirty="0" smtClean="0">
                <a:latin typeface="SapirSansItal"/>
              </a:rPr>
              <a:t>/366</a:t>
            </a:r>
            <a:r>
              <a:rPr kumimoji="0" lang="en-US" sz="2000" dirty="0" smtClean="0">
                <a:latin typeface="SapirSansItal"/>
                <a:sym typeface="Symbol" pitchFamily="18" charset="2"/>
              </a:rPr>
              <a:t></a:t>
            </a:r>
            <a:r>
              <a:rPr kumimoji="0" lang="en-US" sz="2000" dirty="0" smtClean="0">
                <a:latin typeface="SapirSansItal"/>
              </a:rPr>
              <a:t> = </a:t>
            </a:r>
            <a:r>
              <a:rPr kumimoji="0" lang="cs-CZ" sz="2000" dirty="0" smtClean="0">
                <a:latin typeface="SapirSansItal"/>
              </a:rPr>
              <a:t>10</a:t>
            </a:r>
            <a:r>
              <a:rPr kumimoji="0" lang="en-US" sz="2000" dirty="0" smtClean="0">
                <a:latin typeface="SapirSansItal"/>
              </a:rPr>
              <a:t> people with the same birthday.</a:t>
            </a:r>
          </a:p>
          <a:p>
            <a:pPr>
              <a:buClrTx/>
              <a:buFont typeface="Wingdings" pitchFamily="2" charset="2"/>
              <a:buChar char="ü"/>
            </a:pPr>
            <a:endParaRPr kumimoji="0" lang="en-US" sz="2000" dirty="0" smtClean="0">
              <a:latin typeface="SapirSansIt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4"/>
            <a:ext cx="7770812" cy="792088"/>
          </a:xfrm>
        </p:spPr>
        <p:txBody>
          <a:bodyPr/>
          <a:lstStyle/>
          <a:p>
            <a:pPr marL="457200" indent="-457200" algn="l">
              <a:buFont typeface="+mj-lt"/>
              <a:buAutoNum type="arabicPeriod" startAt="10"/>
            </a:pPr>
            <a:r>
              <a:rPr kumimoji="0" lang="en-US" sz="2000" dirty="0" smtClean="0">
                <a:solidFill>
                  <a:schemeClr val="accent3">
                    <a:lumMod val="50000"/>
                  </a:schemeClr>
                </a:solidFill>
                <a:latin typeface="+mn-lt"/>
              </a:rPr>
              <a:t>In a class of 44 students, how many will receive the same grade on a scale {A, B, C, D, F}</a:t>
            </a:r>
            <a:r>
              <a:rPr kumimoji="0" lang="cs-CZ" sz="2000" dirty="0" smtClean="0">
                <a:solidFill>
                  <a:schemeClr val="accent3">
                    <a:lumMod val="50000"/>
                  </a:schemeClr>
                </a:solidFill>
                <a:latin typeface="+mn-lt"/>
              </a:rPr>
              <a:t>?</a:t>
            </a:r>
            <a:endParaRPr kumimoji="0" lang="en-US" sz="2000" dirty="0" smtClean="0">
              <a:solidFill>
                <a:schemeClr val="accent3">
                  <a:lumMod val="50000"/>
                </a:schemeClr>
              </a:solidFill>
              <a:latin typeface="+mn-lt"/>
            </a:endParaRPr>
          </a:p>
        </p:txBody>
      </p:sp>
      <p:cxnSp>
        <p:nvCxnSpPr>
          <p:cNvPr id="5" name="Přímá spojnice 4"/>
          <p:cNvCxnSpPr/>
          <p:nvPr/>
        </p:nvCxnSpPr>
        <p:spPr bwMode="auto">
          <a:xfrm>
            <a:off x="755576" y="141277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8" name="TextovéPole 7"/>
              <p:cNvSpPr txBox="1"/>
              <p:nvPr/>
            </p:nvSpPr>
            <p:spPr>
              <a:xfrm>
                <a:off x="755576" y="1628800"/>
                <a:ext cx="763284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cs-CZ" sz="2000" i="1" smtClean="0">
                              <a:latin typeface="Cambria Math" panose="02040503050406030204" pitchFamily="18" charset="0"/>
                            </a:rPr>
                          </m:ctrlPr>
                        </m:dPr>
                        <m:e>
                          <m:r>
                            <a:rPr lang="cs-CZ" sz="2000" b="0" i="1" smtClean="0">
                              <a:latin typeface="Cambria Math"/>
                            </a:rPr>
                            <m:t>44/5</m:t>
                          </m:r>
                        </m:e>
                      </m:d>
                      <m:r>
                        <a:rPr lang="cs-CZ" sz="2000" b="0" i="1" smtClean="0">
                          <a:latin typeface="Cambria Math"/>
                        </a:rPr>
                        <m:t>=9</m:t>
                      </m:r>
                    </m:oMath>
                  </m:oMathPara>
                </a14:m>
                <a:endParaRPr lang="cs-CZ" sz="2000" dirty="0">
                  <a:latin typeface="+mn-lt"/>
                </a:endParaRPr>
              </a:p>
            </p:txBody>
          </p:sp>
        </mc:Choice>
        <mc:Fallback xmlns="">
          <p:sp>
            <p:nvSpPr>
              <p:cNvPr id="8" name="TextovéPole 7"/>
              <p:cNvSpPr txBox="1">
                <a:spLocks noRot="1" noChangeAspect="1" noMove="1" noResize="1" noEditPoints="1" noAdjustHandles="1" noChangeArrowheads="1" noChangeShapeType="1" noTextEdit="1"/>
              </p:cNvSpPr>
              <p:nvPr/>
            </p:nvSpPr>
            <p:spPr>
              <a:xfrm>
                <a:off x="755576" y="1628800"/>
                <a:ext cx="7632848" cy="400110"/>
              </a:xfrm>
              <a:prstGeom prst="rect">
                <a:avLst/>
              </a:prstGeom>
              <a:blipFill rotWithShape="1">
                <a:blip r:embed="rId2"/>
                <a:stretch>
                  <a:fillRect b="-13636"/>
                </a:stretch>
              </a:blipFill>
            </p:spPr>
            <p:txBody>
              <a:bodyPr/>
              <a:lstStyle/>
              <a:p>
                <a:r>
                  <a:rPr lang="cs-CZ">
                    <a:noFill/>
                  </a:rPr>
                  <a:t> </a:t>
                </a:r>
              </a:p>
            </p:txBody>
          </p:sp>
        </mc:Fallback>
      </mc:AlternateContent>
    </p:spTree>
    <p:extLst>
      <p:ext uri="{BB962C8B-B14F-4D97-AF65-F5344CB8AC3E}">
        <p14:creationId xmlns:p14="http://schemas.microsoft.com/office/powerpoint/2010/main" val="111453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1080121"/>
          </a:xfrm>
        </p:spPr>
        <p:txBody>
          <a:bodyPr/>
          <a:lstStyle/>
          <a:p>
            <a:pPr marL="457200" indent="-457200" algn="l">
              <a:buFont typeface="+mj-lt"/>
              <a:buAutoNum type="arabicPeriod" startAt="11"/>
            </a:pPr>
            <a:r>
              <a:rPr kumimoji="0" lang="en-US" sz="2000" dirty="0" smtClean="0">
                <a:solidFill>
                  <a:schemeClr val="accent3">
                    <a:lumMod val="50000"/>
                  </a:schemeClr>
                </a:solidFill>
                <a:latin typeface="+mn-lt"/>
              </a:rPr>
              <a:t>How many people must we survey, to be sure at least 50 have the same political party affiliation, if we use the three affiliations {Democrat, Republican, neither}?</a:t>
            </a:r>
          </a:p>
        </p:txBody>
      </p:sp>
      <p:cxnSp>
        <p:nvCxnSpPr>
          <p:cNvPr id="5" name="Přímá spojnice 4"/>
          <p:cNvCxnSpPr/>
          <p:nvPr/>
        </p:nvCxnSpPr>
        <p:spPr bwMode="auto">
          <a:xfrm>
            <a:off x="755576" y="141277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8" name="TextovéPole 7"/>
              <p:cNvSpPr txBox="1"/>
              <p:nvPr/>
            </p:nvSpPr>
            <p:spPr>
              <a:xfrm>
                <a:off x="755576" y="1828855"/>
                <a:ext cx="7632848"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cs-CZ" sz="2000" i="1" smtClean="0">
                              <a:latin typeface="Cambria Math" panose="02040503050406030204" pitchFamily="18" charset="0"/>
                            </a:rPr>
                          </m:ctrlPr>
                        </m:dPr>
                        <m:e>
                          <m:r>
                            <a:rPr lang="cs-CZ" sz="2000" b="0" i="1" smtClean="0">
                              <a:latin typeface="Cambria Math"/>
                            </a:rPr>
                            <m:t>𝑁</m:t>
                          </m:r>
                          <m:r>
                            <a:rPr lang="cs-CZ" sz="2000" b="0" i="1" smtClean="0">
                              <a:latin typeface="Cambria Math"/>
                            </a:rPr>
                            <m:t>/3</m:t>
                          </m:r>
                        </m:e>
                      </m:d>
                      <m:r>
                        <a:rPr lang="cs-CZ" sz="2000" b="0" i="1" smtClean="0">
                          <a:latin typeface="Cambria Math"/>
                        </a:rPr>
                        <m:t>=50</m:t>
                      </m:r>
                    </m:oMath>
                  </m:oMathPara>
                </a14:m>
                <a:endParaRPr lang="cs-CZ" sz="2000" b="0" dirty="0" smtClean="0">
                  <a:latin typeface="+mn-lt"/>
                </a:endParaRPr>
              </a:p>
              <a:p>
                <a:endParaRPr lang="cs-CZ" sz="2000" b="0" dirty="0" smtClean="0">
                  <a:latin typeface="+mn-lt"/>
                </a:endParaRPr>
              </a:p>
              <a:p>
                <a:pPr/>
                <a14:m>
                  <m:oMathPara xmlns:m="http://schemas.openxmlformats.org/officeDocument/2006/math">
                    <m:oMathParaPr>
                      <m:jc m:val="centerGroup"/>
                    </m:oMathParaPr>
                    <m:oMath xmlns:m="http://schemas.openxmlformats.org/officeDocument/2006/math">
                      <m:r>
                        <a:rPr lang="cs-CZ" sz="2000" b="0" i="1" smtClean="0">
                          <a:latin typeface="Cambria Math"/>
                        </a:rPr>
                        <m:t>𝑁</m:t>
                      </m:r>
                      <m:r>
                        <a:rPr lang="cs-CZ" sz="2000" b="0" i="1" smtClean="0">
                          <a:latin typeface="Cambria Math"/>
                        </a:rPr>
                        <m:t>=3∙49+1=</m:t>
                      </m:r>
                      <m:r>
                        <a:rPr lang="cs-CZ" sz="2000" b="1" i="1" smtClean="0">
                          <a:latin typeface="Cambria Math"/>
                          <a:ea typeface="Cambria Math"/>
                        </a:rPr>
                        <m:t>𝟏𝟒𝟖</m:t>
                      </m:r>
                    </m:oMath>
                  </m:oMathPara>
                </a14:m>
                <a:endParaRPr lang="cs-CZ" sz="2000" b="1" dirty="0">
                  <a:latin typeface="+mn-lt"/>
                </a:endParaRPr>
              </a:p>
            </p:txBody>
          </p:sp>
        </mc:Choice>
        <mc:Fallback xmlns="">
          <p:sp>
            <p:nvSpPr>
              <p:cNvPr id="8" name="TextovéPole 7"/>
              <p:cNvSpPr txBox="1">
                <a:spLocks noRot="1" noChangeAspect="1" noMove="1" noResize="1" noEditPoints="1" noAdjustHandles="1" noChangeArrowheads="1" noChangeShapeType="1" noTextEdit="1"/>
              </p:cNvSpPr>
              <p:nvPr/>
            </p:nvSpPr>
            <p:spPr>
              <a:xfrm>
                <a:off x="755576" y="1828855"/>
                <a:ext cx="7632848" cy="1015663"/>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92899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348880"/>
            <a:ext cx="7770812" cy="990600"/>
          </a:xfrm>
        </p:spPr>
        <p:txBody>
          <a:bodyPr/>
          <a:lstStyle/>
          <a:p>
            <a:r>
              <a:rPr kumimoji="0" lang="en-US" sz="4000" dirty="0">
                <a:solidFill>
                  <a:schemeClr val="accent3">
                    <a:lumMod val="50000"/>
                  </a:schemeClr>
                </a:solidFill>
              </a:rPr>
              <a:t>Permutations and Combinations</a:t>
            </a:r>
            <a:endParaRPr lang="cs-CZ" sz="4000" dirty="0"/>
          </a:p>
        </p:txBody>
      </p:sp>
    </p:spTree>
    <p:extLst>
      <p:ext uri="{BB962C8B-B14F-4D97-AF65-F5344CB8AC3E}">
        <p14:creationId xmlns:p14="http://schemas.microsoft.com/office/powerpoint/2010/main" val="1428191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76275" y="1524000"/>
            <a:ext cx="7847012" cy="3657600"/>
          </a:xfrm>
        </p:spPr>
        <p:txBody>
          <a:bodyPr/>
          <a:lstStyle/>
          <a:p>
            <a:pPr marL="0" indent="0" algn="ctr">
              <a:buNone/>
            </a:pPr>
            <a:r>
              <a:rPr kumimoji="0" lang="en-US" sz="2400" dirty="0" smtClean="0"/>
              <a:t>How many ways can we choose </a:t>
            </a:r>
            <a:endParaRPr kumimoji="0" lang="cs-CZ" sz="2400" dirty="0" smtClean="0"/>
          </a:p>
          <a:p>
            <a:pPr marL="0" indent="0" algn="ctr">
              <a:buNone/>
            </a:pPr>
            <a:r>
              <a:rPr kumimoji="0" lang="en-US" sz="2400" i="1" dirty="0" smtClean="0"/>
              <a:t>r</a:t>
            </a:r>
            <a:r>
              <a:rPr kumimoji="0" lang="en-US" sz="2400" dirty="0" smtClean="0"/>
              <a:t> things from a collection of </a:t>
            </a:r>
            <a:r>
              <a:rPr kumimoji="0" lang="en-US" sz="2400" i="1" dirty="0" smtClean="0"/>
              <a:t>n</a:t>
            </a:r>
            <a:r>
              <a:rPr kumimoji="0" lang="en-US" sz="2400" dirty="0" smtClean="0"/>
              <a:t> things?</a:t>
            </a:r>
          </a:p>
        </p:txBody>
      </p:sp>
      <p:grpSp>
        <p:nvGrpSpPr>
          <p:cNvPr id="3" name="Skupina 2"/>
          <p:cNvGrpSpPr/>
          <p:nvPr/>
        </p:nvGrpSpPr>
        <p:grpSpPr>
          <a:xfrm>
            <a:off x="1295400" y="2640904"/>
            <a:ext cx="2133600" cy="2438400"/>
            <a:chOff x="1295400" y="3124200"/>
            <a:chExt cx="2133600" cy="2438400"/>
          </a:xfrm>
        </p:grpSpPr>
        <p:sp>
          <p:nvSpPr>
            <p:cNvPr id="56324" name="Oval 4"/>
            <p:cNvSpPr>
              <a:spLocks noChangeArrowheads="1"/>
            </p:cNvSpPr>
            <p:nvPr/>
          </p:nvSpPr>
          <p:spPr bwMode="auto">
            <a:xfrm>
              <a:off x="1447800" y="3733800"/>
              <a:ext cx="457200" cy="457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5" name="Oval 5"/>
            <p:cNvSpPr>
              <a:spLocks noChangeArrowheads="1"/>
            </p:cNvSpPr>
            <p:nvPr/>
          </p:nvSpPr>
          <p:spPr bwMode="auto">
            <a:xfrm>
              <a:off x="2362200" y="3124200"/>
              <a:ext cx="457200" cy="457200"/>
            </a:xfrm>
            <a:prstGeom prst="ellipse">
              <a:avLst/>
            </a:prstGeom>
            <a:solidFill>
              <a:srgbClr val="58AA2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6" name="Oval 6"/>
            <p:cNvSpPr>
              <a:spLocks noChangeArrowheads="1"/>
            </p:cNvSpPr>
            <p:nvPr/>
          </p:nvSpPr>
          <p:spPr bwMode="auto">
            <a:xfrm>
              <a:off x="2209800" y="38100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7" name="Oval 7"/>
            <p:cNvSpPr>
              <a:spLocks noChangeArrowheads="1"/>
            </p:cNvSpPr>
            <p:nvPr/>
          </p:nvSpPr>
          <p:spPr bwMode="auto">
            <a:xfrm>
              <a:off x="1295400" y="44196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8" name="Oval 8"/>
            <p:cNvSpPr>
              <a:spLocks noChangeArrowheads="1"/>
            </p:cNvSpPr>
            <p:nvPr/>
          </p:nvSpPr>
          <p:spPr bwMode="auto">
            <a:xfrm>
              <a:off x="2133600" y="4419600"/>
              <a:ext cx="457200" cy="457200"/>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9" name="Oval 9"/>
            <p:cNvSpPr>
              <a:spLocks noChangeArrowheads="1"/>
            </p:cNvSpPr>
            <p:nvPr/>
          </p:nvSpPr>
          <p:spPr bwMode="auto">
            <a:xfrm>
              <a:off x="1524000" y="5105400"/>
              <a:ext cx="457200" cy="457200"/>
            </a:xfrm>
            <a:prstGeom prst="ellipse">
              <a:avLst/>
            </a:prstGeom>
            <a:solidFill>
              <a:srgbClr val="5CEB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0" name="Oval 10"/>
            <p:cNvSpPr>
              <a:spLocks noChangeArrowheads="1"/>
            </p:cNvSpPr>
            <p:nvPr/>
          </p:nvSpPr>
          <p:spPr bwMode="auto">
            <a:xfrm>
              <a:off x="2971800" y="4800600"/>
              <a:ext cx="457200" cy="457200"/>
            </a:xfrm>
            <a:prstGeom prst="ellipse">
              <a:avLst/>
            </a:prstGeom>
            <a:solidFill>
              <a:srgbClr val="FCB2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1" name="Oval 11"/>
            <p:cNvSpPr>
              <a:spLocks noChangeArrowheads="1"/>
            </p:cNvSpPr>
            <p:nvPr/>
          </p:nvSpPr>
          <p:spPr bwMode="auto">
            <a:xfrm>
              <a:off x="2362200" y="50292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2" name="Oval 12"/>
            <p:cNvSpPr>
              <a:spLocks noChangeArrowheads="1"/>
            </p:cNvSpPr>
            <p:nvPr/>
          </p:nvSpPr>
          <p:spPr bwMode="auto">
            <a:xfrm>
              <a:off x="2819400" y="3962400"/>
              <a:ext cx="457200" cy="457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sp>
        <p:nvSpPr>
          <p:cNvPr id="56333" name="AutoShape 13"/>
          <p:cNvSpPr>
            <a:spLocks noChangeArrowheads="1"/>
          </p:cNvSpPr>
          <p:nvPr/>
        </p:nvSpPr>
        <p:spPr bwMode="auto">
          <a:xfrm>
            <a:off x="4032437" y="3479104"/>
            <a:ext cx="990600" cy="685800"/>
          </a:xfrm>
          <a:prstGeom prst="rightArrow">
            <a:avLst>
              <a:gd name="adj1" fmla="val 50000"/>
              <a:gd name="adj2" fmla="val 3611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pick</a:t>
            </a:r>
          </a:p>
        </p:txBody>
      </p:sp>
      <p:grpSp>
        <p:nvGrpSpPr>
          <p:cNvPr id="4" name="Skupina 3"/>
          <p:cNvGrpSpPr/>
          <p:nvPr/>
        </p:nvGrpSpPr>
        <p:grpSpPr>
          <a:xfrm>
            <a:off x="5638800" y="3610627"/>
            <a:ext cx="2667000" cy="457200"/>
            <a:chOff x="5638800" y="4114800"/>
            <a:chExt cx="2667000" cy="457200"/>
          </a:xfrm>
        </p:grpSpPr>
        <p:sp>
          <p:nvSpPr>
            <p:cNvPr id="56334" name="Oval 14"/>
            <p:cNvSpPr>
              <a:spLocks noChangeArrowheads="1"/>
            </p:cNvSpPr>
            <p:nvPr/>
          </p:nvSpPr>
          <p:spPr bwMode="auto">
            <a:xfrm>
              <a:off x="5638800" y="4114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5" name="Oval 15"/>
            <p:cNvSpPr>
              <a:spLocks noChangeArrowheads="1"/>
            </p:cNvSpPr>
            <p:nvPr/>
          </p:nvSpPr>
          <p:spPr bwMode="auto">
            <a:xfrm>
              <a:off x="6400800" y="4114800"/>
              <a:ext cx="457200" cy="457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6" name="Oval 16"/>
            <p:cNvSpPr>
              <a:spLocks noChangeArrowheads="1"/>
            </p:cNvSpPr>
            <p:nvPr/>
          </p:nvSpPr>
          <p:spPr bwMode="auto">
            <a:xfrm>
              <a:off x="7162800" y="4114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7" name="Oval 17"/>
            <p:cNvSpPr>
              <a:spLocks noChangeArrowheads="1"/>
            </p:cNvSpPr>
            <p:nvPr/>
          </p:nvSpPr>
          <p:spPr bwMode="auto">
            <a:xfrm>
              <a:off x="7848600" y="41148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sp>
        <p:nvSpPr>
          <p:cNvPr id="56338" name="Text Box 18"/>
          <p:cNvSpPr txBox="1">
            <a:spLocks noChangeArrowheads="1"/>
          </p:cNvSpPr>
          <p:nvPr/>
        </p:nvSpPr>
        <p:spPr bwMode="auto">
          <a:xfrm>
            <a:off x="2438400" y="5257800"/>
            <a:ext cx="441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dirty="0"/>
              <a:t>Pick 4 from 9 colored balls</a:t>
            </a:r>
          </a:p>
        </p:txBody>
      </p:sp>
      <p:sp>
        <p:nvSpPr>
          <p:cNvPr id="20" name="Rectangle 2"/>
          <p:cNvSpPr>
            <a:spLocks noGrp="1" noChangeArrowheads="1"/>
          </p:cNvSpPr>
          <p:nvPr>
            <p:ph type="title"/>
          </p:nvPr>
        </p:nvSpPr>
        <p:spPr>
          <a:xfrm>
            <a:off x="755650" y="404813"/>
            <a:ext cx="7770813" cy="685800"/>
          </a:xfrm>
        </p:spPr>
        <p:txBody>
          <a:bodyPr/>
          <a:lstStyle/>
          <a:p>
            <a:pPr>
              <a:defRPr/>
            </a:pPr>
            <a:r>
              <a:rPr lang="en-US" sz="4000" dirty="0" smtClean="0">
                <a:solidFill>
                  <a:schemeClr val="accent3">
                    <a:lumMod val="50000"/>
                  </a:schemeClr>
                </a:solidFill>
                <a:latin typeface="+mn-lt"/>
              </a:rPr>
              <a:t>Consider:</a:t>
            </a:r>
          </a:p>
        </p:txBody>
      </p:sp>
      <p:pic>
        <p:nvPicPr>
          <p:cNvPr id="21" name="Picture 2057" descr="http://www.propagacenainternetu.cz/wp-content/uploads/otaz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1022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76275" y="1524000"/>
            <a:ext cx="7847012" cy="4137248"/>
          </a:xfrm>
        </p:spPr>
        <p:txBody>
          <a:bodyPr/>
          <a:lstStyle/>
          <a:p>
            <a:pPr marL="0" indent="0" algn="ctr">
              <a:buNone/>
            </a:pPr>
            <a:r>
              <a:rPr kumimoji="0" lang="en-US" sz="2400" dirty="0" smtClean="0"/>
              <a:t>How many ways can we choose </a:t>
            </a:r>
            <a:endParaRPr kumimoji="0" lang="cs-CZ" sz="2400" dirty="0" smtClean="0"/>
          </a:p>
          <a:p>
            <a:pPr marL="0" indent="0" algn="ctr">
              <a:buNone/>
            </a:pPr>
            <a:r>
              <a:rPr kumimoji="0" lang="en-US" sz="2400" i="1" dirty="0" smtClean="0"/>
              <a:t>r</a:t>
            </a:r>
            <a:r>
              <a:rPr kumimoji="0" lang="en-US" sz="2400" dirty="0" smtClean="0"/>
              <a:t> things from a collection of </a:t>
            </a:r>
            <a:r>
              <a:rPr kumimoji="0" lang="en-US" sz="2400" i="1" dirty="0" smtClean="0"/>
              <a:t>n</a:t>
            </a:r>
            <a:r>
              <a:rPr kumimoji="0" lang="en-US" sz="2400" dirty="0" smtClean="0"/>
              <a:t> things?</a:t>
            </a:r>
            <a:endParaRPr kumimoji="0" lang="cs-CZ" sz="2400" dirty="0" smtClean="0"/>
          </a:p>
          <a:p>
            <a:pPr marL="0" indent="0" algn="ctr">
              <a:buNone/>
            </a:pPr>
            <a:endParaRPr kumimoji="0" lang="cs-CZ" sz="2400" dirty="0"/>
          </a:p>
          <a:p>
            <a:pPr marL="0" indent="0">
              <a:buNone/>
            </a:pPr>
            <a:r>
              <a:rPr kumimoji="0" lang="en-US" sz="2400" dirty="0" smtClean="0">
                <a:latin typeface="Times"/>
              </a:rPr>
              <a:t>This statement is ambiguous in several ways:</a:t>
            </a:r>
            <a:endParaRPr kumimoji="0" lang="cs-CZ" sz="2400" dirty="0" smtClean="0">
              <a:latin typeface="Times"/>
            </a:endParaRPr>
          </a:p>
          <a:p>
            <a:pPr>
              <a:buClr>
                <a:schemeClr val="tx1"/>
              </a:buClr>
              <a:buFont typeface="Arial" pitchFamily="34" charset="0"/>
              <a:buChar char="•"/>
            </a:pPr>
            <a:r>
              <a:rPr kumimoji="0" lang="en-US" sz="2400" dirty="0" smtClean="0">
                <a:latin typeface="Times"/>
              </a:rPr>
              <a:t>Are the </a:t>
            </a:r>
            <a:r>
              <a:rPr kumimoji="0" lang="en-US" sz="2400" i="1" dirty="0" smtClean="0">
                <a:latin typeface="Times"/>
              </a:rPr>
              <a:t>n</a:t>
            </a:r>
            <a:r>
              <a:rPr kumimoji="0" lang="en-US" sz="2400" dirty="0" smtClean="0">
                <a:latin typeface="Times"/>
              </a:rPr>
              <a:t> things distinct or indistinguishable</a:t>
            </a:r>
            <a:r>
              <a:rPr kumimoji="0" lang="cs-CZ" sz="2400" dirty="0" smtClean="0">
                <a:latin typeface="Times"/>
              </a:rPr>
              <a:t>?</a:t>
            </a:r>
          </a:p>
          <a:p>
            <a:pPr>
              <a:buClr>
                <a:schemeClr val="tx1"/>
              </a:buClr>
              <a:buFont typeface="Arial" pitchFamily="34" charset="0"/>
              <a:buChar char="•"/>
            </a:pPr>
            <a:r>
              <a:rPr kumimoji="0" lang="en-US" sz="2400" dirty="0" smtClean="0">
                <a:latin typeface="Times"/>
              </a:rPr>
              <a:t>Do the selected items form a set (unordered collection) or a sequence (ordered)?</a:t>
            </a:r>
            <a:endParaRPr kumimoji="0" lang="cs-CZ" sz="2400" dirty="0" smtClean="0">
              <a:latin typeface="Times"/>
            </a:endParaRPr>
          </a:p>
          <a:p>
            <a:pPr>
              <a:buClr>
                <a:schemeClr val="tx1"/>
              </a:buClr>
              <a:buFont typeface="Arial" pitchFamily="34" charset="0"/>
              <a:buChar char="•"/>
            </a:pPr>
            <a:r>
              <a:rPr kumimoji="0" lang="en-US" sz="2400" dirty="0" smtClean="0">
                <a:latin typeface="Times"/>
              </a:rPr>
              <a:t>May the same item be selected from the </a:t>
            </a:r>
            <a:r>
              <a:rPr kumimoji="0" lang="en-US" sz="2400" i="1" dirty="0" smtClean="0">
                <a:latin typeface="Times"/>
              </a:rPr>
              <a:t>r</a:t>
            </a:r>
            <a:r>
              <a:rPr kumimoji="0" lang="en-US" sz="2400" dirty="0" smtClean="0">
                <a:latin typeface="Times"/>
              </a:rPr>
              <a:t> items more then once?  (Are repetitions permitted?)</a:t>
            </a:r>
          </a:p>
          <a:p>
            <a:pPr marL="0" indent="0">
              <a:buNone/>
            </a:pPr>
            <a:endParaRPr kumimoji="0" lang="en-US" sz="2400" dirty="0" smtClean="0"/>
          </a:p>
        </p:txBody>
      </p:sp>
      <p:sp>
        <p:nvSpPr>
          <p:cNvPr id="20" name="Rectangle 2"/>
          <p:cNvSpPr>
            <a:spLocks noGrp="1" noChangeArrowheads="1"/>
          </p:cNvSpPr>
          <p:nvPr>
            <p:ph type="title"/>
          </p:nvPr>
        </p:nvSpPr>
        <p:spPr>
          <a:xfrm>
            <a:off x="755650" y="404813"/>
            <a:ext cx="7770813" cy="685800"/>
          </a:xfrm>
        </p:spPr>
        <p:txBody>
          <a:bodyPr/>
          <a:lstStyle/>
          <a:p>
            <a:pPr>
              <a:defRPr/>
            </a:pPr>
            <a:r>
              <a:rPr lang="en-US" sz="4000" dirty="0" smtClean="0">
                <a:solidFill>
                  <a:schemeClr val="accent3">
                    <a:lumMod val="50000"/>
                  </a:schemeClr>
                </a:solidFill>
                <a:latin typeface="+mn-lt"/>
              </a:rPr>
              <a:t>Consider:</a:t>
            </a:r>
          </a:p>
        </p:txBody>
      </p:sp>
      <p:pic>
        <p:nvPicPr>
          <p:cNvPr id="23" name="Picture 2057" descr="http://www.propagacenainternetu.cz/wp-content/uploads/otaz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1022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1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76275" y="1524000"/>
            <a:ext cx="7847012" cy="968896"/>
          </a:xfrm>
        </p:spPr>
        <p:txBody>
          <a:bodyPr/>
          <a:lstStyle/>
          <a:p>
            <a:pPr marL="0" indent="0" algn="ctr">
              <a:buNone/>
            </a:pPr>
            <a:r>
              <a:rPr kumimoji="0" lang="en-US" sz="2400" dirty="0" smtClean="0"/>
              <a:t>How many ways can we choose </a:t>
            </a:r>
            <a:endParaRPr kumimoji="0" lang="cs-CZ" sz="2400" dirty="0" smtClean="0"/>
          </a:p>
          <a:p>
            <a:pPr marL="0" indent="0" algn="ctr">
              <a:buNone/>
            </a:pPr>
            <a:r>
              <a:rPr kumimoji="0" lang="en-US" sz="2400" i="1" dirty="0" smtClean="0"/>
              <a:t>r</a:t>
            </a:r>
            <a:r>
              <a:rPr kumimoji="0" lang="en-US" sz="2400" dirty="0" smtClean="0"/>
              <a:t> things from a collection of </a:t>
            </a:r>
            <a:r>
              <a:rPr kumimoji="0" lang="en-US" sz="2400" i="1" dirty="0" smtClean="0"/>
              <a:t>n</a:t>
            </a:r>
            <a:r>
              <a:rPr kumimoji="0" lang="en-US" sz="2400" dirty="0" smtClean="0"/>
              <a:t> things?</a:t>
            </a:r>
            <a:endParaRPr kumimoji="0" lang="cs-CZ" sz="2400" dirty="0" smtClean="0"/>
          </a:p>
          <a:p>
            <a:pPr marL="0" indent="0" algn="ctr">
              <a:buNone/>
            </a:pPr>
            <a:endParaRPr kumimoji="0" lang="en-US" sz="2400" dirty="0" smtClean="0"/>
          </a:p>
        </p:txBody>
      </p:sp>
      <p:grpSp>
        <p:nvGrpSpPr>
          <p:cNvPr id="3" name="Skupina 2"/>
          <p:cNvGrpSpPr/>
          <p:nvPr/>
        </p:nvGrpSpPr>
        <p:grpSpPr>
          <a:xfrm>
            <a:off x="1295400" y="2640904"/>
            <a:ext cx="1700893" cy="1547813"/>
            <a:chOff x="1295400" y="3124200"/>
            <a:chExt cx="2133600" cy="2438400"/>
          </a:xfrm>
        </p:grpSpPr>
        <p:sp>
          <p:nvSpPr>
            <p:cNvPr id="56324" name="Oval 4"/>
            <p:cNvSpPr>
              <a:spLocks noChangeArrowheads="1"/>
            </p:cNvSpPr>
            <p:nvPr/>
          </p:nvSpPr>
          <p:spPr bwMode="auto">
            <a:xfrm>
              <a:off x="1447800" y="3733800"/>
              <a:ext cx="457200" cy="457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5" name="Oval 5"/>
            <p:cNvSpPr>
              <a:spLocks noChangeArrowheads="1"/>
            </p:cNvSpPr>
            <p:nvPr/>
          </p:nvSpPr>
          <p:spPr bwMode="auto">
            <a:xfrm>
              <a:off x="2362200" y="3124200"/>
              <a:ext cx="457200" cy="457200"/>
            </a:xfrm>
            <a:prstGeom prst="ellipse">
              <a:avLst/>
            </a:prstGeom>
            <a:solidFill>
              <a:srgbClr val="58AA2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6" name="Oval 6"/>
            <p:cNvSpPr>
              <a:spLocks noChangeArrowheads="1"/>
            </p:cNvSpPr>
            <p:nvPr/>
          </p:nvSpPr>
          <p:spPr bwMode="auto">
            <a:xfrm>
              <a:off x="2209800" y="38100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7" name="Oval 7"/>
            <p:cNvSpPr>
              <a:spLocks noChangeArrowheads="1"/>
            </p:cNvSpPr>
            <p:nvPr/>
          </p:nvSpPr>
          <p:spPr bwMode="auto">
            <a:xfrm>
              <a:off x="1295400" y="44196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8" name="Oval 8"/>
            <p:cNvSpPr>
              <a:spLocks noChangeArrowheads="1"/>
            </p:cNvSpPr>
            <p:nvPr/>
          </p:nvSpPr>
          <p:spPr bwMode="auto">
            <a:xfrm>
              <a:off x="2133600" y="4419600"/>
              <a:ext cx="457200" cy="457200"/>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29" name="Oval 9"/>
            <p:cNvSpPr>
              <a:spLocks noChangeArrowheads="1"/>
            </p:cNvSpPr>
            <p:nvPr/>
          </p:nvSpPr>
          <p:spPr bwMode="auto">
            <a:xfrm>
              <a:off x="1524000" y="5105400"/>
              <a:ext cx="457200" cy="457200"/>
            </a:xfrm>
            <a:prstGeom prst="ellipse">
              <a:avLst/>
            </a:prstGeom>
            <a:solidFill>
              <a:srgbClr val="5CEB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0" name="Oval 10"/>
            <p:cNvSpPr>
              <a:spLocks noChangeArrowheads="1"/>
            </p:cNvSpPr>
            <p:nvPr/>
          </p:nvSpPr>
          <p:spPr bwMode="auto">
            <a:xfrm>
              <a:off x="2971800" y="4800600"/>
              <a:ext cx="457200" cy="457200"/>
            </a:xfrm>
            <a:prstGeom prst="ellipse">
              <a:avLst/>
            </a:prstGeom>
            <a:solidFill>
              <a:srgbClr val="FCB2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1" name="Oval 11"/>
            <p:cNvSpPr>
              <a:spLocks noChangeArrowheads="1"/>
            </p:cNvSpPr>
            <p:nvPr/>
          </p:nvSpPr>
          <p:spPr bwMode="auto">
            <a:xfrm>
              <a:off x="2362200" y="50292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2" name="Oval 12"/>
            <p:cNvSpPr>
              <a:spLocks noChangeArrowheads="1"/>
            </p:cNvSpPr>
            <p:nvPr/>
          </p:nvSpPr>
          <p:spPr bwMode="auto">
            <a:xfrm>
              <a:off x="2819400" y="3962400"/>
              <a:ext cx="457200" cy="457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sp>
        <p:nvSpPr>
          <p:cNvPr id="56333" name="AutoShape 13"/>
          <p:cNvSpPr>
            <a:spLocks noChangeArrowheads="1"/>
          </p:cNvSpPr>
          <p:nvPr/>
        </p:nvSpPr>
        <p:spPr bwMode="auto">
          <a:xfrm>
            <a:off x="3851920" y="3027857"/>
            <a:ext cx="990600" cy="685800"/>
          </a:xfrm>
          <a:prstGeom prst="rightArrow">
            <a:avLst>
              <a:gd name="adj1" fmla="val 50000"/>
              <a:gd name="adj2" fmla="val 3611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pick</a:t>
            </a:r>
          </a:p>
        </p:txBody>
      </p:sp>
      <p:grpSp>
        <p:nvGrpSpPr>
          <p:cNvPr id="4" name="Skupina 3"/>
          <p:cNvGrpSpPr/>
          <p:nvPr/>
        </p:nvGrpSpPr>
        <p:grpSpPr>
          <a:xfrm>
            <a:off x="5419529" y="3222503"/>
            <a:ext cx="2020389" cy="287875"/>
            <a:chOff x="5638800" y="4114800"/>
            <a:chExt cx="2667000" cy="457200"/>
          </a:xfrm>
        </p:grpSpPr>
        <p:sp>
          <p:nvSpPr>
            <p:cNvPr id="56334" name="Oval 14"/>
            <p:cNvSpPr>
              <a:spLocks noChangeArrowheads="1"/>
            </p:cNvSpPr>
            <p:nvPr/>
          </p:nvSpPr>
          <p:spPr bwMode="auto">
            <a:xfrm>
              <a:off x="5638800" y="4114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5" name="Oval 15"/>
            <p:cNvSpPr>
              <a:spLocks noChangeArrowheads="1"/>
            </p:cNvSpPr>
            <p:nvPr/>
          </p:nvSpPr>
          <p:spPr bwMode="auto">
            <a:xfrm>
              <a:off x="6400800" y="4114800"/>
              <a:ext cx="457200" cy="457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6" name="Oval 16"/>
            <p:cNvSpPr>
              <a:spLocks noChangeArrowheads="1"/>
            </p:cNvSpPr>
            <p:nvPr/>
          </p:nvSpPr>
          <p:spPr bwMode="auto">
            <a:xfrm>
              <a:off x="7162800" y="4114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6337" name="Oval 17"/>
            <p:cNvSpPr>
              <a:spLocks noChangeArrowheads="1"/>
            </p:cNvSpPr>
            <p:nvPr/>
          </p:nvSpPr>
          <p:spPr bwMode="auto">
            <a:xfrm>
              <a:off x="7848600" y="41148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sp>
        <p:nvSpPr>
          <p:cNvPr id="20" name="Rectangle 2"/>
          <p:cNvSpPr>
            <a:spLocks noGrp="1" noChangeArrowheads="1"/>
          </p:cNvSpPr>
          <p:nvPr>
            <p:ph type="title"/>
          </p:nvPr>
        </p:nvSpPr>
        <p:spPr>
          <a:xfrm>
            <a:off x="755650" y="404813"/>
            <a:ext cx="7770813" cy="685800"/>
          </a:xfrm>
        </p:spPr>
        <p:txBody>
          <a:bodyPr/>
          <a:lstStyle/>
          <a:p>
            <a:pPr>
              <a:defRPr/>
            </a:pPr>
            <a:r>
              <a:rPr lang="en-US" sz="4000" dirty="0" smtClean="0">
                <a:solidFill>
                  <a:schemeClr val="accent3">
                    <a:lumMod val="50000"/>
                  </a:schemeClr>
                </a:solidFill>
                <a:latin typeface="+mn-lt"/>
              </a:rPr>
              <a:t>Consider:</a:t>
            </a:r>
          </a:p>
        </p:txBody>
      </p:sp>
      <p:sp>
        <p:nvSpPr>
          <p:cNvPr id="5" name="TextovéPole 4"/>
          <p:cNvSpPr txBox="1"/>
          <p:nvPr/>
        </p:nvSpPr>
        <p:spPr>
          <a:xfrm>
            <a:off x="791397" y="4437112"/>
            <a:ext cx="7632848" cy="2246769"/>
          </a:xfrm>
          <a:prstGeom prst="rect">
            <a:avLst/>
          </a:prstGeom>
          <a:noFill/>
        </p:spPr>
        <p:txBody>
          <a:bodyPr wrap="square" rtlCol="0">
            <a:spAutoFit/>
          </a:bodyPr>
          <a:lstStyle/>
          <a:p>
            <a:r>
              <a:rPr kumimoji="0" lang="en-US" sz="2000" dirty="0" smtClean="0">
                <a:latin typeface="+mn-lt"/>
              </a:rPr>
              <a:t>Example using balls:</a:t>
            </a:r>
            <a:endParaRPr kumimoji="0" lang="cs-CZ" sz="2000" dirty="0" smtClean="0">
              <a:latin typeface="+mn-lt"/>
            </a:endParaRPr>
          </a:p>
          <a:p>
            <a:pPr marL="342900" indent="-342900">
              <a:buFont typeface="Arial" pitchFamily="34" charset="0"/>
              <a:buChar char="•"/>
            </a:pPr>
            <a:r>
              <a:rPr kumimoji="0" lang="en-US" sz="2000" dirty="0" smtClean="0">
                <a:latin typeface="+mn-lt"/>
              </a:rPr>
              <a:t>Are the balls identical or different colors?  Are some different colors, others the same?</a:t>
            </a:r>
            <a:endParaRPr kumimoji="0" lang="cs-CZ" sz="2000" dirty="0" smtClean="0">
              <a:latin typeface="+mn-lt"/>
            </a:endParaRPr>
          </a:p>
          <a:p>
            <a:pPr marL="342900" indent="-342900">
              <a:buFont typeface="Arial" pitchFamily="34" charset="0"/>
              <a:buChar char="•"/>
            </a:pPr>
            <a:r>
              <a:rPr kumimoji="0" lang="en-US" sz="2000" dirty="0" smtClean="0">
                <a:latin typeface="+mn-lt"/>
              </a:rPr>
              <a:t>Are balls tossed in a bucket (unordered) or lined up in a line in the order chosen?</a:t>
            </a:r>
            <a:endParaRPr kumimoji="0" lang="cs-CZ" sz="2000" dirty="0" smtClean="0">
              <a:latin typeface="+mn-lt"/>
            </a:endParaRPr>
          </a:p>
          <a:p>
            <a:pPr marL="342900" indent="-342900">
              <a:buFont typeface="Arial" pitchFamily="34" charset="0"/>
              <a:buChar char="•"/>
            </a:pPr>
            <a:r>
              <a:rPr kumimoji="0" lang="en-US" sz="2000" dirty="0" smtClean="0">
                <a:latin typeface="+mn-lt"/>
              </a:rPr>
              <a:t>Each ball returned to the collection before the next is selected?</a:t>
            </a:r>
          </a:p>
          <a:p>
            <a:endParaRPr lang="cs-CZ" sz="2000" dirty="0">
              <a:latin typeface="+mn-lt"/>
            </a:endParaRPr>
          </a:p>
        </p:txBody>
      </p:sp>
      <p:pic>
        <p:nvPicPr>
          <p:cNvPr id="25" name="Picture 2057" descr="http://www.propagacenainternetu.cz/wp-content/uploads/otaz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10223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096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76275" y="1524000"/>
            <a:ext cx="7847012" cy="3057128"/>
          </a:xfrm>
        </p:spPr>
        <p:txBody>
          <a:bodyPr/>
          <a:lstStyle/>
          <a:p>
            <a:pPr>
              <a:buClr>
                <a:schemeClr val="tx1"/>
              </a:buClr>
              <a:buFont typeface="Wingdings" pitchFamily="2" charset="2"/>
              <a:buChar char="ü"/>
            </a:pPr>
            <a:r>
              <a:rPr kumimoji="0" lang="en-US" sz="2400" dirty="0" smtClean="0"/>
              <a:t>An </a:t>
            </a:r>
            <a:r>
              <a:rPr kumimoji="0" lang="en-US" sz="2400" b="1" dirty="0" smtClean="0"/>
              <a:t>ordered</a:t>
            </a:r>
            <a:r>
              <a:rPr kumimoji="0" lang="en-US" sz="2400" dirty="0" smtClean="0"/>
              <a:t> selection of objects.  </a:t>
            </a:r>
          </a:p>
          <a:p>
            <a:pPr>
              <a:buClr>
                <a:schemeClr val="tx1"/>
              </a:buClr>
              <a:buFont typeface="Wingdings" pitchFamily="2" charset="2"/>
              <a:buChar char="ü"/>
            </a:pPr>
            <a:r>
              <a:rPr kumimoji="0" lang="en-US" sz="2400" dirty="0" smtClean="0"/>
              <a:t>If there is a collection of </a:t>
            </a:r>
            <a:r>
              <a:rPr kumimoji="0" lang="en-US" sz="2400" i="1" dirty="0" smtClean="0"/>
              <a:t>n</a:t>
            </a:r>
            <a:r>
              <a:rPr kumimoji="0" lang="en-US" sz="2400" dirty="0" smtClean="0"/>
              <a:t> objects to chose from, and we are selecting </a:t>
            </a:r>
            <a:r>
              <a:rPr kumimoji="0" lang="en-US" sz="2400" b="1" dirty="0" smtClean="0"/>
              <a:t>all</a:t>
            </a:r>
            <a:r>
              <a:rPr kumimoji="0" lang="en-US" sz="2400" dirty="0" smtClean="0"/>
              <a:t> </a:t>
            </a:r>
            <a:r>
              <a:rPr kumimoji="0" lang="en-US" sz="2400" i="1" dirty="0" smtClean="0"/>
              <a:t>n</a:t>
            </a:r>
            <a:r>
              <a:rPr kumimoji="0" lang="en-US" sz="2400" dirty="0" smtClean="0"/>
              <a:t> objects, then we call each possible selection a </a:t>
            </a:r>
            <a:r>
              <a:rPr kumimoji="0" lang="en-US" sz="2400" dirty="0" smtClean="0">
                <a:solidFill>
                  <a:srgbClr val="FC223C"/>
                </a:solidFill>
              </a:rPr>
              <a:t>permutation</a:t>
            </a:r>
            <a:r>
              <a:rPr kumimoji="0" lang="en-US" sz="2400" dirty="0" smtClean="0"/>
              <a:t> from the collection.</a:t>
            </a:r>
            <a:endParaRPr kumimoji="0" lang="cs-CZ" sz="2400" dirty="0"/>
          </a:p>
          <a:p>
            <a:pPr>
              <a:buClr>
                <a:schemeClr val="tx1"/>
              </a:buClr>
              <a:buFont typeface="Wingdings" pitchFamily="2" charset="2"/>
              <a:buChar char="ü"/>
            </a:pPr>
            <a:r>
              <a:rPr kumimoji="0" lang="en-US" sz="2400" dirty="0" smtClean="0"/>
              <a:t>In the general case the items are all distinct, and repetitions are not permitted.</a:t>
            </a:r>
          </a:p>
        </p:txBody>
      </p:sp>
      <p:sp>
        <p:nvSpPr>
          <p:cNvPr id="20" name="Rectangle 2"/>
          <p:cNvSpPr>
            <a:spLocks noGrp="1" noChangeArrowheads="1"/>
          </p:cNvSpPr>
          <p:nvPr>
            <p:ph type="title"/>
          </p:nvPr>
        </p:nvSpPr>
        <p:spPr>
          <a:xfrm>
            <a:off x="755650" y="404813"/>
            <a:ext cx="7770813" cy="685800"/>
          </a:xfrm>
        </p:spPr>
        <p:txBody>
          <a:bodyPr/>
          <a:lstStyle/>
          <a:p>
            <a:pPr>
              <a:defRPr/>
            </a:pPr>
            <a:r>
              <a:rPr lang="cs-CZ" sz="3600" dirty="0" err="1" smtClean="0">
                <a:solidFill>
                  <a:schemeClr val="accent3">
                    <a:lumMod val="50000"/>
                  </a:schemeClr>
                </a:solidFill>
                <a:latin typeface="+mn-lt"/>
              </a:rPr>
              <a:t>Permutations</a:t>
            </a:r>
            <a:endParaRPr lang="en-US" sz="3600" dirty="0" smtClean="0">
              <a:solidFill>
                <a:schemeClr val="accent3">
                  <a:lumMod val="50000"/>
                </a:schemeClr>
              </a:solidFill>
              <a:latin typeface="+mn-lt"/>
            </a:endParaRPr>
          </a:p>
        </p:txBody>
      </p:sp>
    </p:spTree>
    <p:extLst>
      <p:ext uri="{BB962C8B-B14F-4D97-AF65-F5344CB8AC3E}">
        <p14:creationId xmlns:p14="http://schemas.microsoft.com/office/powerpoint/2010/main" val="16783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76275" y="1524000"/>
            <a:ext cx="7847012" cy="464840"/>
          </a:xfrm>
        </p:spPr>
        <p:txBody>
          <a:bodyPr/>
          <a:lstStyle/>
          <a:p>
            <a:pPr marL="0" indent="0" algn="ctr">
              <a:buClr>
                <a:schemeClr val="tx1"/>
              </a:buClr>
              <a:buNone/>
            </a:pPr>
            <a:r>
              <a:rPr lang="en-US" sz="2400" dirty="0" smtClean="0">
                <a:sym typeface="Symbol" pitchFamily="18" charset="2"/>
              </a:rPr>
              <a:t>Possible permutations of three colored balls:</a:t>
            </a:r>
          </a:p>
          <a:p>
            <a:pPr marL="0" indent="0">
              <a:buClr>
                <a:schemeClr val="tx1"/>
              </a:buClr>
              <a:buNone/>
            </a:pPr>
            <a:endParaRPr kumimoji="0" lang="en-US" sz="2400" dirty="0" smtClean="0"/>
          </a:p>
        </p:txBody>
      </p:sp>
      <p:sp>
        <p:nvSpPr>
          <p:cNvPr id="20" name="Rectangle 2"/>
          <p:cNvSpPr>
            <a:spLocks noGrp="1" noChangeArrowheads="1"/>
          </p:cNvSpPr>
          <p:nvPr>
            <p:ph type="title"/>
          </p:nvPr>
        </p:nvSpPr>
        <p:spPr>
          <a:xfrm>
            <a:off x="755650" y="404813"/>
            <a:ext cx="7770813" cy="685800"/>
          </a:xfrm>
        </p:spPr>
        <p:txBody>
          <a:bodyPr/>
          <a:lstStyle/>
          <a:p>
            <a:pPr>
              <a:defRPr/>
            </a:pPr>
            <a:r>
              <a:rPr lang="cs-CZ" sz="3600" dirty="0" err="1" smtClean="0">
                <a:solidFill>
                  <a:schemeClr val="accent3">
                    <a:lumMod val="50000"/>
                  </a:schemeClr>
                </a:solidFill>
                <a:latin typeface="+mn-lt"/>
              </a:rPr>
              <a:t>Permutations</a:t>
            </a:r>
            <a:endParaRPr lang="en-US" sz="3600" dirty="0" smtClean="0">
              <a:solidFill>
                <a:schemeClr val="accent3">
                  <a:lumMod val="50000"/>
                </a:schemeClr>
              </a:solidFill>
              <a:latin typeface="+mn-lt"/>
            </a:endParaRPr>
          </a:p>
        </p:txBody>
      </p:sp>
      <p:grpSp>
        <p:nvGrpSpPr>
          <p:cNvPr id="4" name="Skupina 3"/>
          <p:cNvGrpSpPr/>
          <p:nvPr/>
        </p:nvGrpSpPr>
        <p:grpSpPr>
          <a:xfrm>
            <a:off x="1421913" y="2929218"/>
            <a:ext cx="1066800" cy="1109382"/>
            <a:chOff x="990600" y="3200400"/>
            <a:chExt cx="1143000" cy="1295400"/>
          </a:xfrm>
        </p:grpSpPr>
        <p:sp>
          <p:nvSpPr>
            <p:cNvPr id="5" name="Oval 6"/>
            <p:cNvSpPr>
              <a:spLocks noChangeArrowheads="1"/>
            </p:cNvSpPr>
            <p:nvPr/>
          </p:nvSpPr>
          <p:spPr bwMode="auto">
            <a:xfrm>
              <a:off x="1066800" y="32004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6" name="Oval 7"/>
            <p:cNvSpPr>
              <a:spLocks noChangeArrowheads="1"/>
            </p:cNvSpPr>
            <p:nvPr/>
          </p:nvSpPr>
          <p:spPr bwMode="auto">
            <a:xfrm>
              <a:off x="990600" y="40386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7" name="Oval 12"/>
            <p:cNvSpPr>
              <a:spLocks noChangeArrowheads="1"/>
            </p:cNvSpPr>
            <p:nvPr/>
          </p:nvSpPr>
          <p:spPr bwMode="auto">
            <a:xfrm>
              <a:off x="1676400" y="3352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sp>
        <p:nvSpPr>
          <p:cNvPr id="8" name="AutoShape 13"/>
          <p:cNvSpPr>
            <a:spLocks noChangeArrowheads="1"/>
          </p:cNvSpPr>
          <p:nvPr/>
        </p:nvSpPr>
        <p:spPr bwMode="auto">
          <a:xfrm>
            <a:off x="3453780" y="3004626"/>
            <a:ext cx="990600" cy="838200"/>
          </a:xfrm>
          <a:prstGeom prst="rightArrow">
            <a:avLst>
              <a:gd name="adj1" fmla="val 50000"/>
              <a:gd name="adj2" fmla="val 2954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nvGrpSpPr>
          <p:cNvPr id="9" name="Skupina 8"/>
          <p:cNvGrpSpPr/>
          <p:nvPr/>
        </p:nvGrpSpPr>
        <p:grpSpPr>
          <a:xfrm>
            <a:off x="5433268" y="2303747"/>
            <a:ext cx="1752600" cy="3429000"/>
            <a:chOff x="5257800" y="2590800"/>
            <a:chExt cx="1981200" cy="3886200"/>
          </a:xfrm>
        </p:grpSpPr>
        <p:sp>
          <p:nvSpPr>
            <p:cNvPr id="10" name="Oval 14"/>
            <p:cNvSpPr>
              <a:spLocks noChangeArrowheads="1"/>
            </p:cNvSpPr>
            <p:nvPr/>
          </p:nvSpPr>
          <p:spPr bwMode="auto">
            <a:xfrm>
              <a:off x="5257800" y="2590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1" name="Oval 15"/>
            <p:cNvSpPr>
              <a:spLocks noChangeArrowheads="1"/>
            </p:cNvSpPr>
            <p:nvPr/>
          </p:nvSpPr>
          <p:spPr bwMode="auto">
            <a:xfrm>
              <a:off x="6019800" y="2590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2" name="Oval 17"/>
            <p:cNvSpPr>
              <a:spLocks noChangeArrowheads="1"/>
            </p:cNvSpPr>
            <p:nvPr/>
          </p:nvSpPr>
          <p:spPr bwMode="auto">
            <a:xfrm>
              <a:off x="6781800" y="25908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3" name="Oval 18"/>
            <p:cNvSpPr>
              <a:spLocks noChangeArrowheads="1"/>
            </p:cNvSpPr>
            <p:nvPr/>
          </p:nvSpPr>
          <p:spPr bwMode="auto">
            <a:xfrm>
              <a:off x="5257800" y="32766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4" name="Oval 19"/>
            <p:cNvSpPr>
              <a:spLocks noChangeArrowheads="1"/>
            </p:cNvSpPr>
            <p:nvPr/>
          </p:nvSpPr>
          <p:spPr bwMode="auto">
            <a:xfrm>
              <a:off x="6781800" y="32766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5" name="Oval 20"/>
            <p:cNvSpPr>
              <a:spLocks noChangeArrowheads="1"/>
            </p:cNvSpPr>
            <p:nvPr/>
          </p:nvSpPr>
          <p:spPr bwMode="auto">
            <a:xfrm>
              <a:off x="6019800" y="32766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6" name="Oval 21"/>
            <p:cNvSpPr>
              <a:spLocks noChangeArrowheads="1"/>
            </p:cNvSpPr>
            <p:nvPr/>
          </p:nvSpPr>
          <p:spPr bwMode="auto">
            <a:xfrm>
              <a:off x="6019800" y="39624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7" name="Oval 22"/>
            <p:cNvSpPr>
              <a:spLocks noChangeArrowheads="1"/>
            </p:cNvSpPr>
            <p:nvPr/>
          </p:nvSpPr>
          <p:spPr bwMode="auto">
            <a:xfrm>
              <a:off x="5257800" y="39624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8" name="Oval 23"/>
            <p:cNvSpPr>
              <a:spLocks noChangeArrowheads="1"/>
            </p:cNvSpPr>
            <p:nvPr/>
          </p:nvSpPr>
          <p:spPr bwMode="auto">
            <a:xfrm>
              <a:off x="6781800" y="39624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19" name="Oval 27"/>
            <p:cNvSpPr>
              <a:spLocks noChangeArrowheads="1"/>
            </p:cNvSpPr>
            <p:nvPr/>
          </p:nvSpPr>
          <p:spPr bwMode="auto">
            <a:xfrm>
              <a:off x="6781800" y="53340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1" name="Oval 28"/>
            <p:cNvSpPr>
              <a:spLocks noChangeArrowheads="1"/>
            </p:cNvSpPr>
            <p:nvPr/>
          </p:nvSpPr>
          <p:spPr bwMode="auto">
            <a:xfrm>
              <a:off x="6019800" y="53340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2" name="Oval 29"/>
            <p:cNvSpPr>
              <a:spLocks noChangeArrowheads="1"/>
            </p:cNvSpPr>
            <p:nvPr/>
          </p:nvSpPr>
          <p:spPr bwMode="auto">
            <a:xfrm>
              <a:off x="5257800" y="53340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3" name="Oval 30"/>
            <p:cNvSpPr>
              <a:spLocks noChangeArrowheads="1"/>
            </p:cNvSpPr>
            <p:nvPr/>
          </p:nvSpPr>
          <p:spPr bwMode="auto">
            <a:xfrm>
              <a:off x="6019800" y="6019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4" name="Oval 31"/>
            <p:cNvSpPr>
              <a:spLocks noChangeArrowheads="1"/>
            </p:cNvSpPr>
            <p:nvPr/>
          </p:nvSpPr>
          <p:spPr bwMode="auto">
            <a:xfrm>
              <a:off x="6781800" y="6019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5" name="Oval 32"/>
            <p:cNvSpPr>
              <a:spLocks noChangeArrowheads="1"/>
            </p:cNvSpPr>
            <p:nvPr/>
          </p:nvSpPr>
          <p:spPr bwMode="auto">
            <a:xfrm>
              <a:off x="5257800" y="60198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6" name="Oval 33"/>
            <p:cNvSpPr>
              <a:spLocks noChangeArrowheads="1"/>
            </p:cNvSpPr>
            <p:nvPr/>
          </p:nvSpPr>
          <p:spPr bwMode="auto">
            <a:xfrm>
              <a:off x="5257800" y="46482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7" name="Oval 36"/>
            <p:cNvSpPr>
              <a:spLocks noChangeArrowheads="1"/>
            </p:cNvSpPr>
            <p:nvPr/>
          </p:nvSpPr>
          <p:spPr bwMode="auto">
            <a:xfrm>
              <a:off x="6781800" y="46482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8" name="Oval 37"/>
            <p:cNvSpPr>
              <a:spLocks noChangeArrowheads="1"/>
            </p:cNvSpPr>
            <p:nvPr/>
          </p:nvSpPr>
          <p:spPr bwMode="auto">
            <a:xfrm>
              <a:off x="6019800" y="46482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spTree>
    <p:extLst>
      <p:ext uri="{BB962C8B-B14F-4D97-AF65-F5344CB8AC3E}">
        <p14:creationId xmlns:p14="http://schemas.microsoft.com/office/powerpoint/2010/main" val="260018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4000" dirty="0" err="1" smtClean="0">
                <a:solidFill>
                  <a:schemeClr val="accent3">
                    <a:lumMod val="50000"/>
                  </a:schemeClr>
                </a:solidFill>
              </a:rPr>
              <a:t>Sets</a:t>
            </a:r>
            <a:r>
              <a:rPr lang="cs-CZ" sz="4000" dirty="0" smtClean="0">
                <a:solidFill>
                  <a:schemeClr val="accent3">
                    <a:lumMod val="50000"/>
                  </a:schemeClr>
                </a:solidFill>
              </a:rPr>
              <a:t> and </a:t>
            </a:r>
            <a:r>
              <a:rPr lang="cs-CZ" sz="4000" dirty="0" err="1" smtClean="0">
                <a:solidFill>
                  <a:schemeClr val="accent3">
                    <a:lumMod val="50000"/>
                  </a:schemeClr>
                </a:solidFill>
              </a:rPr>
              <a:t>subsets</a:t>
            </a:r>
            <a:endParaRPr lang="cs-CZ" sz="4000" dirty="0" smtClean="0">
              <a:solidFill>
                <a:schemeClr val="accent3">
                  <a:lumMod val="50000"/>
                </a:schemeClr>
              </a:solidFill>
            </a:endParaRPr>
          </a:p>
        </p:txBody>
      </p:sp>
      <p:sp>
        <p:nvSpPr>
          <p:cNvPr id="3" name="Zástupný symbol pro obsah 2"/>
          <p:cNvSpPr>
            <a:spLocks noGrp="1"/>
          </p:cNvSpPr>
          <p:nvPr>
            <p:ph idx="1"/>
          </p:nvPr>
        </p:nvSpPr>
        <p:spPr/>
        <p:txBody>
          <a:bodyPr/>
          <a:lstStyle/>
          <a:p>
            <a:pPr marL="0" indent="0">
              <a:buFont typeface="Monotype Sorts" pitchFamily="2" charset="2"/>
              <a:buNone/>
              <a:defRPr/>
            </a:pPr>
            <a:r>
              <a:rPr lang="en-US" sz="2400" b="1" dirty="0" smtClean="0">
                <a:solidFill>
                  <a:schemeClr val="accent3">
                    <a:lumMod val="50000"/>
                  </a:schemeClr>
                </a:solidFill>
                <a:effectLst>
                  <a:outerShdw blurRad="38100" dist="38100" dir="2700000" algn="tl">
                    <a:srgbClr val="000000">
                      <a:alpha val="43137"/>
                    </a:srgbClr>
                  </a:outerShdw>
                </a:effectLst>
                <a:latin typeface="Times" pitchFamily="18" charset="0"/>
                <a:cs typeface="Times" pitchFamily="18" charset="0"/>
              </a:rPr>
              <a:t>Set Definitions</a:t>
            </a:r>
          </a:p>
          <a:p>
            <a:pPr>
              <a:buClr>
                <a:schemeClr val="tx1"/>
              </a:buClr>
              <a:buFont typeface="Wingdings" pitchFamily="2" charset="2"/>
              <a:buChar char="ü"/>
              <a:defRPr/>
            </a:pPr>
            <a:r>
              <a:rPr lang="en-US" sz="2400" dirty="0" smtClean="0">
                <a:latin typeface="Times" pitchFamily="18" charset="0"/>
                <a:cs typeface="Times" pitchFamily="18" charset="0"/>
              </a:rPr>
              <a:t>A </a:t>
            </a:r>
            <a:r>
              <a:rPr lang="en-US" sz="2400" dirty="0" smtClean="0">
                <a:solidFill>
                  <a:srgbClr val="FC223C"/>
                </a:solidFill>
                <a:latin typeface="Times" pitchFamily="18" charset="0"/>
                <a:cs typeface="Times" pitchFamily="18" charset="0"/>
              </a:rPr>
              <a:t>set</a:t>
            </a:r>
            <a:r>
              <a:rPr lang="en-US" sz="2400" dirty="0" smtClean="0">
                <a:latin typeface="Times" pitchFamily="18" charset="0"/>
                <a:cs typeface="Times" pitchFamily="18" charset="0"/>
              </a:rPr>
              <a:t> is a well-defined collection of objects. </a:t>
            </a:r>
          </a:p>
          <a:p>
            <a:pPr>
              <a:buClr>
                <a:schemeClr val="tx1"/>
              </a:buClr>
              <a:buFont typeface="Wingdings" pitchFamily="2" charset="2"/>
              <a:buChar char="ü"/>
              <a:defRPr/>
            </a:pPr>
            <a:r>
              <a:rPr lang="en-US" sz="2400" dirty="0" smtClean="0">
                <a:latin typeface="Times" pitchFamily="18" charset="0"/>
                <a:cs typeface="Times" pitchFamily="18" charset="0"/>
              </a:rPr>
              <a:t>Each object in a set is called an </a:t>
            </a:r>
            <a:r>
              <a:rPr lang="en-US" sz="2400" dirty="0" smtClean="0">
                <a:solidFill>
                  <a:srgbClr val="FC223C"/>
                </a:solidFill>
                <a:latin typeface="Times" pitchFamily="18" charset="0"/>
                <a:cs typeface="Times" pitchFamily="18" charset="0"/>
              </a:rPr>
              <a:t>element</a:t>
            </a:r>
            <a:r>
              <a:rPr lang="en-US" sz="2400" b="1" dirty="0" smtClean="0">
                <a:latin typeface="Times" pitchFamily="18" charset="0"/>
                <a:cs typeface="Times" pitchFamily="18" charset="0"/>
              </a:rPr>
              <a:t> </a:t>
            </a:r>
            <a:r>
              <a:rPr lang="en-US" sz="2400" dirty="0" smtClean="0">
                <a:latin typeface="Times" pitchFamily="18" charset="0"/>
                <a:cs typeface="Times" pitchFamily="18" charset="0"/>
              </a:rPr>
              <a:t>of the set. </a:t>
            </a:r>
          </a:p>
          <a:p>
            <a:pPr>
              <a:buClr>
                <a:schemeClr val="tx1"/>
              </a:buClr>
              <a:buFont typeface="Wingdings" pitchFamily="2" charset="2"/>
              <a:buChar char="ü"/>
              <a:defRPr/>
            </a:pPr>
            <a:r>
              <a:rPr lang="en-US" sz="2400" dirty="0" smtClean="0">
                <a:latin typeface="Times" pitchFamily="18" charset="0"/>
                <a:cs typeface="Times" pitchFamily="18" charset="0"/>
              </a:rPr>
              <a:t>Two sets are </a:t>
            </a:r>
            <a:r>
              <a:rPr lang="en-US" sz="2400" b="1" dirty="0" smtClean="0">
                <a:latin typeface="Times" pitchFamily="18" charset="0"/>
                <a:cs typeface="Times" pitchFamily="18" charset="0"/>
              </a:rPr>
              <a:t>equal</a:t>
            </a:r>
            <a:r>
              <a:rPr lang="en-US" sz="2400" dirty="0" smtClean="0">
                <a:latin typeface="Times" pitchFamily="18" charset="0"/>
                <a:cs typeface="Times" pitchFamily="18" charset="0"/>
              </a:rPr>
              <a:t> if they have exactly the same elements in them. </a:t>
            </a:r>
          </a:p>
          <a:p>
            <a:pPr>
              <a:buClr>
                <a:schemeClr val="tx1"/>
              </a:buClr>
              <a:buFont typeface="Wingdings" pitchFamily="2" charset="2"/>
              <a:buChar char="ü"/>
              <a:defRPr/>
            </a:pPr>
            <a:r>
              <a:rPr lang="en-US" sz="2400" dirty="0" smtClean="0">
                <a:latin typeface="Times" pitchFamily="18" charset="0"/>
                <a:cs typeface="Times" pitchFamily="18" charset="0"/>
              </a:rPr>
              <a:t>A set that contains no elements is called a </a:t>
            </a:r>
            <a:r>
              <a:rPr lang="en-US" sz="2400" dirty="0" smtClean="0">
                <a:solidFill>
                  <a:srgbClr val="FC223C"/>
                </a:solidFill>
                <a:latin typeface="Times" pitchFamily="18" charset="0"/>
                <a:cs typeface="Times" pitchFamily="18" charset="0"/>
              </a:rPr>
              <a:t>null set </a:t>
            </a:r>
            <a:r>
              <a:rPr lang="en-US" sz="2400" dirty="0" smtClean="0">
                <a:latin typeface="Times" pitchFamily="18" charset="0"/>
                <a:cs typeface="Times" pitchFamily="18" charset="0"/>
              </a:rPr>
              <a:t>or an </a:t>
            </a:r>
            <a:r>
              <a:rPr lang="en-US" sz="2400" b="1" dirty="0" smtClean="0">
                <a:latin typeface="Times" pitchFamily="18" charset="0"/>
                <a:cs typeface="Times" pitchFamily="18" charset="0"/>
              </a:rPr>
              <a:t>empty</a:t>
            </a:r>
            <a:r>
              <a:rPr lang="en-US" sz="2400" dirty="0" smtClean="0">
                <a:latin typeface="Times" pitchFamily="18" charset="0"/>
                <a:cs typeface="Times" pitchFamily="18" charset="0"/>
              </a:rPr>
              <a:t> set. </a:t>
            </a:r>
          </a:p>
          <a:p>
            <a:pPr>
              <a:buClr>
                <a:schemeClr val="tx1"/>
              </a:buClr>
              <a:buFont typeface="Wingdings" pitchFamily="2" charset="2"/>
              <a:buChar char="ü"/>
              <a:defRPr/>
            </a:pPr>
            <a:r>
              <a:rPr lang="en-US" sz="2400" dirty="0" smtClean="0">
                <a:latin typeface="Times" pitchFamily="18" charset="0"/>
                <a:cs typeface="Times" pitchFamily="18" charset="0"/>
              </a:rPr>
              <a:t>If every element in Set </a:t>
            </a:r>
            <a:r>
              <a:rPr lang="en-US" sz="2400" i="1" dirty="0" smtClean="0">
                <a:latin typeface="Times" pitchFamily="18" charset="0"/>
                <a:cs typeface="Times" pitchFamily="18" charset="0"/>
              </a:rPr>
              <a:t>A</a:t>
            </a:r>
            <a:r>
              <a:rPr lang="en-US" sz="2400" dirty="0" smtClean="0">
                <a:latin typeface="Times" pitchFamily="18" charset="0"/>
                <a:cs typeface="Times" pitchFamily="18" charset="0"/>
              </a:rPr>
              <a:t> is also in Set </a:t>
            </a:r>
            <a:r>
              <a:rPr lang="en-US" sz="2400" i="1" dirty="0" smtClean="0">
                <a:latin typeface="Times" pitchFamily="18" charset="0"/>
                <a:cs typeface="Times" pitchFamily="18" charset="0"/>
              </a:rPr>
              <a:t>B</a:t>
            </a:r>
            <a:r>
              <a:rPr lang="en-US" sz="2400" dirty="0" smtClean="0">
                <a:latin typeface="Times" pitchFamily="18" charset="0"/>
                <a:cs typeface="Times" pitchFamily="18" charset="0"/>
              </a:rPr>
              <a:t>, then Set </a:t>
            </a:r>
            <a:r>
              <a:rPr lang="en-US" sz="2400" i="1" dirty="0" smtClean="0">
                <a:latin typeface="Times" pitchFamily="18" charset="0"/>
                <a:cs typeface="Times" pitchFamily="18" charset="0"/>
              </a:rPr>
              <a:t>A</a:t>
            </a:r>
            <a:r>
              <a:rPr lang="en-US" sz="2400" dirty="0" smtClean="0">
                <a:latin typeface="Times" pitchFamily="18" charset="0"/>
                <a:cs typeface="Times" pitchFamily="18" charset="0"/>
              </a:rPr>
              <a:t> is a </a:t>
            </a:r>
            <a:r>
              <a:rPr lang="en-US" sz="2400" dirty="0" smtClean="0">
                <a:solidFill>
                  <a:srgbClr val="FC223C"/>
                </a:solidFill>
                <a:latin typeface="Times" pitchFamily="18" charset="0"/>
                <a:cs typeface="Times" pitchFamily="18" charset="0"/>
              </a:rPr>
              <a:t>subset</a:t>
            </a:r>
            <a:r>
              <a:rPr lang="en-US" sz="2400" dirty="0" smtClean="0">
                <a:latin typeface="Times" pitchFamily="18" charset="0"/>
                <a:cs typeface="Times" pitchFamily="18" charset="0"/>
              </a:rPr>
              <a:t> of Set </a:t>
            </a:r>
            <a:r>
              <a:rPr lang="en-US" sz="2400" i="1" dirty="0" smtClean="0">
                <a:latin typeface="Times" pitchFamily="18" charset="0"/>
                <a:cs typeface="Times" pitchFamily="18" charset="0"/>
              </a:rPr>
              <a:t>B</a:t>
            </a:r>
            <a:r>
              <a:rPr lang="en-US" sz="2400" dirty="0" smtClean="0">
                <a:latin typeface="Times" pitchFamily="18" charset="0"/>
                <a:cs typeface="Times" pitchFamily="18" charset="0"/>
              </a:rPr>
              <a:t>. </a:t>
            </a:r>
          </a:p>
          <a:p>
            <a:pPr marL="0" indent="0">
              <a:buFont typeface="Monotype Sorts" pitchFamily="2" charset="2"/>
              <a:buNone/>
              <a:defRPr/>
            </a:pPr>
            <a:endParaRPr lang="cs-CZ" sz="2400" dirty="0" smtClean="0">
              <a:latin typeface="Times" pitchFamily="18" charset="0"/>
              <a:cs typeface="Times" pitchFamily="18" charset="0"/>
            </a:endParaRPr>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472" t="40495" r="25258" b="29882"/>
          <a:stretch/>
        </p:blipFill>
        <p:spPr bwMode="auto">
          <a:xfrm>
            <a:off x="5292080" y="5013175"/>
            <a:ext cx="2664296" cy="154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755650" y="404813"/>
            <a:ext cx="7770813" cy="685800"/>
          </a:xfrm>
        </p:spPr>
        <p:txBody>
          <a:bodyPr/>
          <a:lstStyle/>
          <a:p>
            <a:pPr>
              <a:defRPr/>
            </a:pPr>
            <a:r>
              <a:rPr lang="cs-CZ" sz="3600" dirty="0" err="1" smtClean="0">
                <a:solidFill>
                  <a:schemeClr val="accent3">
                    <a:lumMod val="50000"/>
                  </a:schemeClr>
                </a:solidFill>
                <a:latin typeface="+mn-lt"/>
              </a:rPr>
              <a:t>Permutations</a:t>
            </a:r>
            <a:endParaRPr lang="en-US" sz="3600" dirty="0" smtClean="0">
              <a:solidFill>
                <a:schemeClr val="accent3">
                  <a:lumMod val="50000"/>
                </a:schemeClr>
              </a:solidFill>
              <a:latin typeface="+mn-lt"/>
            </a:endParaRPr>
          </a:p>
        </p:txBody>
      </p:sp>
      <p:grpSp>
        <p:nvGrpSpPr>
          <p:cNvPr id="29" name="Skupina 9"/>
          <p:cNvGrpSpPr/>
          <p:nvPr/>
        </p:nvGrpSpPr>
        <p:grpSpPr>
          <a:xfrm>
            <a:off x="1374851" y="1643094"/>
            <a:ext cx="6420064" cy="406707"/>
            <a:chOff x="755576" y="3284984"/>
            <a:chExt cx="5112568" cy="406707"/>
          </a:xfrm>
        </p:grpSpPr>
        <p:sp>
          <p:nvSpPr>
            <p:cNvPr id="30" name="TextovéPole 29"/>
            <p:cNvSpPr txBox="1"/>
            <p:nvPr/>
          </p:nvSpPr>
          <p:spPr>
            <a:xfrm>
              <a:off x="755576" y="3284984"/>
              <a:ext cx="1080119"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1.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1" name="TextovéPole 30"/>
            <p:cNvSpPr txBox="1"/>
            <p:nvPr/>
          </p:nvSpPr>
          <p:spPr>
            <a:xfrm>
              <a:off x="1979712" y="3284984"/>
              <a:ext cx="1203570"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2.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2" name="TextovéPole 31"/>
            <p:cNvSpPr txBox="1"/>
            <p:nvPr/>
          </p:nvSpPr>
          <p:spPr>
            <a:xfrm>
              <a:off x="3222279" y="3284984"/>
              <a:ext cx="1084915"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3.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3" name="TextovéPole 32"/>
            <p:cNvSpPr txBox="1"/>
            <p:nvPr/>
          </p:nvSpPr>
          <p:spPr>
            <a:xfrm>
              <a:off x="4744665" y="3284984"/>
              <a:ext cx="1123479"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n.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4" name="TextovéPole 33"/>
            <p:cNvSpPr txBox="1"/>
            <p:nvPr/>
          </p:nvSpPr>
          <p:spPr>
            <a:xfrm>
              <a:off x="4139952" y="3291581"/>
              <a:ext cx="792088" cy="400110"/>
            </a:xfrm>
            <a:prstGeom prst="rect">
              <a:avLst/>
            </a:prstGeom>
            <a:noFill/>
          </p:spPr>
          <p:txBody>
            <a:bodyPr wrap="square" rtlCol="0">
              <a:spAutoFit/>
            </a:bodyPr>
            <a:lstStyle/>
            <a:p>
              <a:pPr algn="ctr"/>
              <a:r>
                <a:rPr lang="cs-CZ" sz="2000" dirty="0" smtClean="0">
                  <a:solidFill>
                    <a:schemeClr val="accent3">
                      <a:lumMod val="50000"/>
                    </a:schemeClr>
                  </a:solidFill>
                  <a:latin typeface="+mn-lt"/>
                </a:rPr>
                <a:t>…</a:t>
              </a:r>
              <a:endParaRPr lang="cs-CZ" sz="2000" dirty="0">
                <a:solidFill>
                  <a:schemeClr val="accent3">
                    <a:lumMod val="50000"/>
                  </a:schemeClr>
                </a:solidFill>
                <a:latin typeface="+mn-lt"/>
              </a:endParaRPr>
            </a:p>
          </p:txBody>
        </p:sp>
      </p:grpSp>
      <p:grpSp>
        <p:nvGrpSpPr>
          <p:cNvPr id="56" name="Skupina 55"/>
          <p:cNvGrpSpPr/>
          <p:nvPr/>
        </p:nvGrpSpPr>
        <p:grpSpPr>
          <a:xfrm>
            <a:off x="1764994" y="2199182"/>
            <a:ext cx="5749228" cy="1273170"/>
            <a:chOff x="1638423" y="2780928"/>
            <a:chExt cx="5749228" cy="1273170"/>
          </a:xfrm>
        </p:grpSpPr>
        <p:sp>
          <p:nvSpPr>
            <p:cNvPr id="3" name="TextovéPole 2"/>
            <p:cNvSpPr txBox="1"/>
            <p:nvPr/>
          </p:nvSpPr>
          <p:spPr>
            <a:xfrm>
              <a:off x="1638423" y="3592433"/>
              <a:ext cx="576064" cy="461665"/>
            </a:xfrm>
            <a:prstGeom prst="rect">
              <a:avLst/>
            </a:prstGeom>
            <a:noFill/>
          </p:spPr>
          <p:txBody>
            <a:bodyPr wrap="square" rtlCol="0">
              <a:spAutoFit/>
            </a:bodyPr>
            <a:lstStyle/>
            <a:p>
              <a:pPr algn="ctr"/>
              <a:r>
                <a:rPr lang="cs-CZ" i="1" dirty="0" smtClean="0">
                  <a:latin typeface="+mn-lt"/>
                </a:rPr>
                <a:t>n</a:t>
              </a:r>
              <a:endParaRPr lang="cs-CZ" i="1" dirty="0">
                <a:latin typeface="+mn-lt"/>
              </a:endParaRPr>
            </a:p>
          </p:txBody>
        </p:sp>
        <p:cxnSp>
          <p:nvCxnSpPr>
            <p:cNvPr id="55" name="Přímá spojnice se šipkou 54"/>
            <p:cNvCxnSpPr/>
            <p:nvPr/>
          </p:nvCxnSpPr>
          <p:spPr bwMode="auto">
            <a:xfrm flipV="1">
              <a:off x="1926455" y="2780928"/>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Přímá spojnice se šipkou 56"/>
            <p:cNvCxnSpPr/>
            <p:nvPr/>
          </p:nvCxnSpPr>
          <p:spPr bwMode="auto">
            <a:xfrm flipV="1">
              <a:off x="3565928" y="2780928"/>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Přímá spojnice se šipkou 57"/>
            <p:cNvCxnSpPr/>
            <p:nvPr/>
          </p:nvCxnSpPr>
          <p:spPr bwMode="auto">
            <a:xfrm flipV="1">
              <a:off x="4944185" y="2831629"/>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Přímá spojnice se šipkou 58"/>
            <p:cNvCxnSpPr/>
            <p:nvPr/>
          </p:nvCxnSpPr>
          <p:spPr bwMode="auto">
            <a:xfrm flipV="1">
              <a:off x="6948264" y="2831629"/>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ovéPole 59"/>
            <p:cNvSpPr txBox="1"/>
            <p:nvPr/>
          </p:nvSpPr>
          <p:spPr>
            <a:xfrm>
              <a:off x="3141220" y="3581400"/>
              <a:ext cx="849415" cy="461665"/>
            </a:xfrm>
            <a:prstGeom prst="rect">
              <a:avLst/>
            </a:prstGeom>
            <a:noFill/>
          </p:spPr>
          <p:txBody>
            <a:bodyPr wrap="square" rtlCol="0">
              <a:spAutoFit/>
            </a:bodyPr>
            <a:lstStyle/>
            <a:p>
              <a:pPr algn="ctr"/>
              <a:r>
                <a:rPr lang="cs-CZ" i="1" dirty="0" smtClean="0">
                  <a:latin typeface="+mn-lt"/>
                </a:rPr>
                <a:t>n-1</a:t>
              </a:r>
              <a:endParaRPr lang="cs-CZ" i="1" dirty="0">
                <a:latin typeface="+mn-lt"/>
              </a:endParaRPr>
            </a:p>
          </p:txBody>
        </p:sp>
        <p:sp>
          <p:nvSpPr>
            <p:cNvPr id="61" name="TextovéPole 60"/>
            <p:cNvSpPr txBox="1"/>
            <p:nvPr/>
          </p:nvSpPr>
          <p:spPr>
            <a:xfrm>
              <a:off x="4523086" y="3582443"/>
              <a:ext cx="849415" cy="461665"/>
            </a:xfrm>
            <a:prstGeom prst="rect">
              <a:avLst/>
            </a:prstGeom>
            <a:noFill/>
          </p:spPr>
          <p:txBody>
            <a:bodyPr wrap="square" rtlCol="0">
              <a:spAutoFit/>
            </a:bodyPr>
            <a:lstStyle/>
            <a:p>
              <a:pPr algn="ctr"/>
              <a:r>
                <a:rPr lang="cs-CZ" i="1" dirty="0" smtClean="0">
                  <a:latin typeface="+mn-lt"/>
                </a:rPr>
                <a:t>n-2</a:t>
              </a:r>
              <a:endParaRPr lang="cs-CZ" i="1" dirty="0">
                <a:latin typeface="+mn-lt"/>
              </a:endParaRPr>
            </a:p>
          </p:txBody>
        </p:sp>
        <p:sp>
          <p:nvSpPr>
            <p:cNvPr id="62" name="TextovéPole 61"/>
            <p:cNvSpPr txBox="1"/>
            <p:nvPr/>
          </p:nvSpPr>
          <p:spPr>
            <a:xfrm>
              <a:off x="6538236" y="3545879"/>
              <a:ext cx="849415" cy="461665"/>
            </a:xfrm>
            <a:prstGeom prst="rect">
              <a:avLst/>
            </a:prstGeom>
            <a:noFill/>
          </p:spPr>
          <p:txBody>
            <a:bodyPr wrap="square" rtlCol="0">
              <a:spAutoFit/>
            </a:bodyPr>
            <a:lstStyle/>
            <a:p>
              <a:pPr algn="ctr"/>
              <a:r>
                <a:rPr lang="cs-CZ" i="1" dirty="0" smtClean="0">
                  <a:latin typeface="+mn-lt"/>
                </a:rPr>
                <a:t>1</a:t>
              </a:r>
              <a:endParaRPr lang="cs-CZ" i="1" dirty="0">
                <a:latin typeface="+mn-lt"/>
              </a:endParaRPr>
            </a:p>
          </p:txBody>
        </p:sp>
      </p:grpSp>
      <p:grpSp>
        <p:nvGrpSpPr>
          <p:cNvPr id="68" name="Skupina 67"/>
          <p:cNvGrpSpPr/>
          <p:nvPr/>
        </p:nvGrpSpPr>
        <p:grpSpPr>
          <a:xfrm>
            <a:off x="2831810" y="2966401"/>
            <a:ext cx="4059234" cy="528167"/>
            <a:chOff x="2659077" y="3565136"/>
            <a:chExt cx="4059234" cy="528167"/>
          </a:xfrm>
        </p:grpSpPr>
        <mc:AlternateContent xmlns:mc="http://schemas.openxmlformats.org/markup-compatibility/2006" xmlns:a14="http://schemas.microsoft.com/office/drawing/2010/main">
          <mc:Choice Requires="a14">
            <p:sp>
              <p:nvSpPr>
                <p:cNvPr id="63" name="TextovéPole 62"/>
                <p:cNvSpPr txBox="1"/>
                <p:nvPr/>
              </p:nvSpPr>
              <p:spPr>
                <a:xfrm>
                  <a:off x="2659077" y="3631056"/>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dirty="0" smtClean="0">
                            <a:latin typeface="Cambria Math"/>
                            <a:ea typeface="Cambria Math"/>
                            <a:sym typeface="Mathematica1"/>
                          </a:rPr>
                          <m:t>∙</m:t>
                        </m:r>
                      </m:oMath>
                    </m:oMathPara>
                  </a14:m>
                  <a:endParaRPr lang="cs-CZ" dirty="0"/>
                </a:p>
              </p:txBody>
            </p:sp>
          </mc:Choice>
          <mc:Fallback xmlns="">
            <p:sp>
              <p:nvSpPr>
                <p:cNvPr id="63" name="TextovéPole 62"/>
                <p:cNvSpPr txBox="1">
                  <a:spLocks noRot="1" noChangeAspect="1" noMove="1" noResize="1" noEditPoints="1" noAdjustHandles="1" noChangeArrowheads="1" noChangeShapeType="1" noTextEdit="1"/>
                </p:cNvSpPr>
                <p:nvPr/>
              </p:nvSpPr>
              <p:spPr>
                <a:xfrm>
                  <a:off x="2659077" y="3631056"/>
                  <a:ext cx="345467"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ovéPole 64"/>
                <p:cNvSpPr txBox="1"/>
                <p:nvPr/>
              </p:nvSpPr>
              <p:spPr>
                <a:xfrm>
                  <a:off x="4102644" y="3590188"/>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65" name="TextovéPole 64"/>
                <p:cNvSpPr txBox="1">
                  <a:spLocks noRot="1" noChangeAspect="1" noMove="1" noResize="1" noEditPoints="1" noAdjustHandles="1" noChangeArrowheads="1" noChangeShapeType="1" noTextEdit="1"/>
                </p:cNvSpPr>
                <p:nvPr/>
              </p:nvSpPr>
              <p:spPr>
                <a:xfrm>
                  <a:off x="4102644" y="3590188"/>
                  <a:ext cx="345467"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ovéPole 65"/>
                <p:cNvSpPr txBox="1"/>
                <p:nvPr/>
              </p:nvSpPr>
              <p:spPr>
                <a:xfrm>
                  <a:off x="5250077" y="3565136"/>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66" name="TextovéPole 65"/>
                <p:cNvSpPr txBox="1">
                  <a:spLocks noRot="1" noChangeAspect="1" noMove="1" noResize="1" noEditPoints="1" noAdjustHandles="1" noChangeArrowheads="1" noChangeShapeType="1" noTextEdit="1"/>
                </p:cNvSpPr>
                <p:nvPr/>
              </p:nvSpPr>
              <p:spPr>
                <a:xfrm>
                  <a:off x="5250077" y="3565136"/>
                  <a:ext cx="345467"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ovéPole 66"/>
                <p:cNvSpPr txBox="1"/>
                <p:nvPr/>
              </p:nvSpPr>
              <p:spPr>
                <a:xfrm>
                  <a:off x="6372844" y="3581398"/>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67" name="TextovéPole 66"/>
                <p:cNvSpPr txBox="1">
                  <a:spLocks noRot="1" noChangeAspect="1" noMove="1" noResize="1" noEditPoints="1" noAdjustHandles="1" noChangeArrowheads="1" noChangeShapeType="1" noTextEdit="1"/>
                </p:cNvSpPr>
                <p:nvPr/>
              </p:nvSpPr>
              <p:spPr>
                <a:xfrm>
                  <a:off x="6372844" y="3581398"/>
                  <a:ext cx="345467"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ovéPole 63"/>
                <p:cNvSpPr txBox="1"/>
                <p:nvPr/>
              </p:nvSpPr>
              <p:spPr>
                <a:xfrm>
                  <a:off x="5595544" y="3631638"/>
                  <a:ext cx="7773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rPr>
                          <m:t>⋯</m:t>
                        </m:r>
                      </m:oMath>
                    </m:oMathPara>
                  </a14:m>
                  <a:endParaRPr lang="cs-CZ" dirty="0"/>
                </a:p>
              </p:txBody>
            </p:sp>
          </mc:Choice>
          <mc:Fallback xmlns="">
            <p:sp>
              <p:nvSpPr>
                <p:cNvPr id="64" name="TextovéPole 63"/>
                <p:cNvSpPr txBox="1">
                  <a:spLocks noRot="1" noChangeAspect="1" noMove="1" noResize="1" noEditPoints="1" noAdjustHandles="1" noChangeArrowheads="1" noChangeShapeType="1" noTextEdit="1"/>
                </p:cNvSpPr>
                <p:nvPr/>
              </p:nvSpPr>
              <p:spPr>
                <a:xfrm>
                  <a:off x="5595544" y="3631638"/>
                  <a:ext cx="777300" cy="461665"/>
                </a:xfrm>
                <a:prstGeom prst="rect">
                  <a:avLst/>
                </a:prstGeom>
                <a:blipFill rotWithShape="1">
                  <a:blip r:embed="rId6"/>
                  <a:stretch>
                    <a:fillRect/>
                  </a:stretch>
                </a:blipFill>
              </p:spPr>
              <p:txBody>
                <a:bodyPr/>
                <a:lstStyle/>
                <a:p>
                  <a:r>
                    <a:rPr lang="cs-CZ">
                      <a:noFill/>
                    </a:rPr>
                    <a:t> </a:t>
                  </a:r>
                </a:p>
              </p:txBody>
            </p:sp>
          </mc:Fallback>
        </mc:AlternateContent>
      </p:grpSp>
      <mc:AlternateContent xmlns:mc="http://schemas.openxmlformats.org/markup-compatibility/2006" xmlns:a14="http://schemas.microsoft.com/office/drawing/2010/main">
        <mc:Choice Requires="a14">
          <p:sp>
            <p:nvSpPr>
              <p:cNvPr id="69" name="TextovéPole 68"/>
              <p:cNvSpPr txBox="1"/>
              <p:nvPr/>
            </p:nvSpPr>
            <p:spPr>
              <a:xfrm>
                <a:off x="3498077" y="3717032"/>
                <a:ext cx="2245533" cy="461665"/>
              </a:xfrm>
              <a:prstGeom prst="rect">
                <a:avLst/>
              </a:prstGeom>
              <a:solidFill>
                <a:schemeClr val="accent6">
                  <a:lumMod val="20000"/>
                  <a:lumOff val="80000"/>
                </a:schemeClr>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𝑃</m:t>
                      </m:r>
                      <m:d>
                        <m:dPr>
                          <m:ctrlPr>
                            <a:rPr lang="cs-CZ" b="0" i="1" smtClean="0">
                              <a:latin typeface="Cambria Math" panose="02040503050406030204" pitchFamily="18" charset="0"/>
                            </a:rPr>
                          </m:ctrlPr>
                        </m:dPr>
                        <m:e>
                          <m:r>
                            <a:rPr lang="cs-CZ" b="0" i="1" smtClean="0">
                              <a:latin typeface="Cambria Math"/>
                            </a:rPr>
                            <m:t>𝑛</m:t>
                          </m:r>
                        </m:e>
                      </m:d>
                      <m:r>
                        <a:rPr lang="cs-CZ" b="0" i="1" smtClean="0">
                          <a:latin typeface="Cambria Math"/>
                        </a:rPr>
                        <m:t>=</m:t>
                      </m:r>
                      <m:r>
                        <a:rPr lang="cs-CZ" b="0" i="1" smtClean="0">
                          <a:latin typeface="Cambria Math"/>
                        </a:rPr>
                        <m:t>𝑛</m:t>
                      </m:r>
                      <m:r>
                        <a:rPr lang="cs-CZ" b="0" i="1" smtClean="0">
                          <a:latin typeface="Cambria Math"/>
                        </a:rPr>
                        <m:t>!</m:t>
                      </m:r>
                    </m:oMath>
                  </m:oMathPara>
                </a14:m>
                <a:endParaRPr lang="cs-CZ" dirty="0"/>
              </a:p>
            </p:txBody>
          </p:sp>
        </mc:Choice>
        <mc:Fallback xmlns="">
          <p:sp>
            <p:nvSpPr>
              <p:cNvPr id="69" name="TextovéPole 68"/>
              <p:cNvSpPr txBox="1">
                <a:spLocks noRot="1" noChangeAspect="1" noMove="1" noResize="1" noEditPoints="1" noAdjustHandles="1" noChangeArrowheads="1" noChangeShapeType="1" noTextEdit="1"/>
              </p:cNvSpPr>
              <p:nvPr/>
            </p:nvSpPr>
            <p:spPr>
              <a:xfrm>
                <a:off x="3498077" y="3717032"/>
                <a:ext cx="2245533" cy="461665"/>
              </a:xfrm>
              <a:prstGeom prst="rect">
                <a:avLst/>
              </a:prstGeom>
              <a:blipFill rotWithShape="1">
                <a:blip r:embed="rId7"/>
                <a:stretch>
                  <a:fillRect/>
                </a:stretch>
              </a:blipFill>
              <a:ln>
                <a:solidFill>
                  <a:schemeClr val="tx1"/>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1" name="Obdélník 70"/>
              <p:cNvSpPr/>
              <p:nvPr/>
            </p:nvSpPr>
            <p:spPr>
              <a:xfrm>
                <a:off x="948435" y="4653136"/>
                <a:ext cx="7344816" cy="830997"/>
              </a:xfrm>
              <a:prstGeom prst="rect">
                <a:avLst/>
              </a:prstGeom>
            </p:spPr>
            <p:txBody>
              <a:bodyPr wrap="square">
                <a:spAutoFit/>
              </a:bodyPr>
              <a:lstStyle/>
              <a:p>
                <a:r>
                  <a:rPr kumimoji="0" lang="en-US" dirty="0" smtClean="0">
                    <a:latin typeface="+mn-lt"/>
                  </a:rPr>
                  <a:t>Thus, by the product rule, the number of ways to arrange </a:t>
                </a:r>
                <a:r>
                  <a:rPr kumimoji="0" lang="en-US" i="1" dirty="0" smtClean="0">
                    <a:latin typeface="+mn-lt"/>
                  </a:rPr>
                  <a:t>n</a:t>
                </a:r>
                <a:r>
                  <a:rPr kumimoji="0" lang="en-US" dirty="0" smtClean="0">
                    <a:latin typeface="+mn-lt"/>
                  </a:rPr>
                  <a:t> objects is:</a:t>
                </a:r>
                <a:r>
                  <a:rPr kumimoji="0" lang="cs-CZ" dirty="0" smtClean="0">
                    <a:latin typeface="+mn-lt"/>
                  </a:rPr>
                  <a:t> </a:t>
                </a:r>
                <a14:m>
                  <m:oMath xmlns:m="http://schemas.openxmlformats.org/officeDocument/2006/math">
                    <m:r>
                      <a:rPr kumimoji="0" lang="cs-CZ" b="0" i="1" smtClean="0">
                        <a:latin typeface="Cambria Math"/>
                      </a:rPr>
                      <m:t>𝑛</m:t>
                    </m:r>
                    <m:r>
                      <a:rPr kumimoji="0" lang="cs-CZ" b="0" i="1" smtClean="0">
                        <a:latin typeface="Cambria Math"/>
                        <a:ea typeface="Cambria Math"/>
                      </a:rPr>
                      <m:t>∙</m:t>
                    </m:r>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cs-CZ" b="0" i="1" smtClean="0">
                            <a:latin typeface="Cambria Math"/>
                            <a:ea typeface="Cambria Math"/>
                          </a:rPr>
                          <m:t>−1</m:t>
                        </m:r>
                      </m:e>
                    </m:d>
                    <m:r>
                      <a:rPr kumimoji="0" lang="cs-CZ" b="0" i="1" smtClean="0">
                        <a:latin typeface="Cambria Math"/>
                        <a:ea typeface="Cambria Math"/>
                      </a:rPr>
                      <m:t>∙⋯∙1=</m:t>
                    </m:r>
                    <m:r>
                      <a:rPr kumimoji="0" lang="cs-CZ" b="0" i="1" smtClean="0">
                        <a:latin typeface="Cambria Math"/>
                        <a:ea typeface="Cambria Math"/>
                      </a:rPr>
                      <m:t>𝑛</m:t>
                    </m:r>
                    <m:r>
                      <a:rPr kumimoji="0" lang="cs-CZ" b="0" i="1" smtClean="0">
                        <a:latin typeface="Cambria Math"/>
                        <a:ea typeface="Cambria Math"/>
                      </a:rPr>
                      <m:t>!</m:t>
                    </m:r>
                  </m:oMath>
                </a14:m>
                <a:endParaRPr kumimoji="0" lang="en-US" dirty="0" smtClean="0">
                  <a:latin typeface="+mn-lt"/>
                </a:endParaRPr>
              </a:p>
            </p:txBody>
          </p:sp>
        </mc:Choice>
        <mc:Fallback xmlns="">
          <p:sp>
            <p:nvSpPr>
              <p:cNvPr id="71" name="Obdélník 70"/>
              <p:cNvSpPr>
                <a:spLocks noRot="1" noChangeAspect="1" noMove="1" noResize="1" noEditPoints="1" noAdjustHandles="1" noChangeArrowheads="1" noChangeShapeType="1" noTextEdit="1"/>
              </p:cNvSpPr>
              <p:nvPr/>
            </p:nvSpPr>
            <p:spPr>
              <a:xfrm>
                <a:off x="948435" y="4653136"/>
                <a:ext cx="7344816" cy="830997"/>
              </a:xfrm>
              <a:prstGeom prst="rect">
                <a:avLst/>
              </a:prstGeom>
              <a:blipFill rotWithShape="1">
                <a:blip r:embed="rId8"/>
                <a:stretch>
                  <a:fillRect l="-1329" t="-5839" r="-997" b="-15328"/>
                </a:stretch>
              </a:blipFill>
            </p:spPr>
            <p:txBody>
              <a:bodyPr/>
              <a:lstStyle/>
              <a:p>
                <a:r>
                  <a:rPr lang="cs-CZ">
                    <a:noFill/>
                  </a:rPr>
                  <a:t> </a:t>
                </a:r>
              </a:p>
            </p:txBody>
          </p:sp>
        </mc:Fallback>
      </mc:AlternateContent>
      <p:sp>
        <p:nvSpPr>
          <p:cNvPr id="73" name="Obdélník 72"/>
          <p:cNvSpPr/>
          <p:nvPr/>
        </p:nvSpPr>
        <p:spPr>
          <a:xfrm>
            <a:off x="1031959" y="5661248"/>
            <a:ext cx="7344816" cy="830997"/>
          </a:xfrm>
          <a:prstGeom prst="rect">
            <a:avLst/>
          </a:prstGeom>
          <a:solidFill>
            <a:schemeClr val="accent6">
              <a:lumMod val="20000"/>
              <a:lumOff val="80000"/>
            </a:schemeClr>
          </a:solidFill>
          <a:ln>
            <a:solidFill>
              <a:schemeClr val="tx1"/>
            </a:solidFill>
          </a:ln>
        </p:spPr>
        <p:txBody>
          <a:bodyPr wrap="square">
            <a:spAutoFit/>
          </a:bodyPr>
          <a:lstStyle/>
          <a:p>
            <a:r>
              <a:rPr kumimoji="0" lang="en-US" dirty="0" smtClean="0">
                <a:latin typeface="+mn-lt"/>
              </a:rPr>
              <a:t>The number of permutations of a set of </a:t>
            </a:r>
            <a:r>
              <a:rPr kumimoji="0" lang="en-US" i="1" dirty="0" smtClean="0">
                <a:latin typeface="+mn-lt"/>
              </a:rPr>
              <a:t>n</a:t>
            </a:r>
            <a:r>
              <a:rPr kumimoji="0" lang="en-US" dirty="0" smtClean="0">
                <a:latin typeface="+mn-lt"/>
              </a:rPr>
              <a:t> objects is the product of the first </a:t>
            </a:r>
            <a:r>
              <a:rPr kumimoji="0" lang="en-US" i="1" dirty="0" smtClean="0">
                <a:latin typeface="+mn-lt"/>
              </a:rPr>
              <a:t>n</a:t>
            </a:r>
            <a:r>
              <a:rPr kumimoji="0" lang="en-US" dirty="0" smtClean="0">
                <a:latin typeface="+mn-lt"/>
              </a:rPr>
              <a:t> positive integers, that is</a:t>
            </a:r>
            <a:r>
              <a:rPr kumimoji="0" lang="cs-CZ" dirty="0" smtClean="0">
                <a:latin typeface="+mn-lt"/>
              </a:rPr>
              <a:t> </a:t>
            </a:r>
            <a:r>
              <a:rPr kumimoji="0" lang="cs-CZ" i="1" dirty="0" smtClean="0">
                <a:latin typeface="+mn-lt"/>
              </a:rPr>
              <a:t>n</a:t>
            </a:r>
            <a:r>
              <a:rPr kumimoji="0" lang="cs-CZ" dirty="0" smtClean="0">
                <a:latin typeface="+mn-lt"/>
              </a:rPr>
              <a:t>!</a:t>
            </a:r>
            <a:endParaRPr kumimoji="0" lang="en-US" dirty="0" smtClean="0">
              <a:latin typeface="+mn-lt"/>
            </a:endParaRPr>
          </a:p>
        </p:txBody>
      </p:sp>
    </p:spTree>
    <p:extLst>
      <p:ext uri="{BB962C8B-B14F-4D97-AF65-F5344CB8AC3E}">
        <p14:creationId xmlns:p14="http://schemas.microsoft.com/office/powerpoint/2010/main" val="7644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720081"/>
          </a:xfrm>
        </p:spPr>
        <p:txBody>
          <a:bodyPr/>
          <a:lstStyle/>
          <a:p>
            <a:pPr marL="457200" indent="-457200" algn="l">
              <a:buFont typeface="+mj-lt"/>
              <a:buAutoNum type="arabicPeriod" startAt="12"/>
            </a:pPr>
            <a:r>
              <a:rPr lang="en-US" sz="2000" dirty="0" smtClean="0">
                <a:solidFill>
                  <a:schemeClr val="accent3">
                    <a:lumMod val="50000"/>
                  </a:schemeClr>
                </a:solidFill>
                <a:sym typeface="Symbol" pitchFamily="18" charset="2"/>
              </a:rPr>
              <a:t>How many ways are there to arrange 9 floats in the Christmas parade?</a:t>
            </a:r>
            <a:endParaRPr kumimoji="0" lang="en-US" sz="2000" dirty="0" smtClean="0">
              <a:solidFill>
                <a:schemeClr val="accent3">
                  <a:lumMod val="50000"/>
                </a:schemeClr>
              </a:solidFill>
              <a:latin typeface="+mn-lt"/>
            </a:endParaRPr>
          </a:p>
        </p:txBody>
      </p:sp>
      <p:cxnSp>
        <p:nvCxnSpPr>
          <p:cNvPr id="5" name="Přímá spojnice 4"/>
          <p:cNvCxnSpPr/>
          <p:nvPr/>
        </p:nvCxnSpPr>
        <p:spPr bwMode="auto">
          <a:xfrm>
            <a:off x="755576" y="141277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3122" name="Picture 2" descr="http://www.parentinghelpme.com/wp-content/uploads/2008/11/gatlinburgchristmasparade_redbar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17" y="1628800"/>
            <a:ext cx="248690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133124" name="Picture 4" descr="https://encrypted-tbn3.gstatic.com/images?q=tbn:ANd9GcRbQKP7XMJT403FX3MLucrlKv7jHTOn6F_UNZHqGACE4GjpsasV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628799"/>
            <a:ext cx="2181197" cy="1635899"/>
          </a:xfrm>
          <a:prstGeom prst="rect">
            <a:avLst/>
          </a:prstGeom>
          <a:noFill/>
          <a:extLst>
            <a:ext uri="{909E8E84-426E-40DD-AFC4-6F175D3DCCD1}">
              <a14:hiddenFill xmlns:a14="http://schemas.microsoft.com/office/drawing/2010/main">
                <a:solidFill>
                  <a:srgbClr val="FFFFFF"/>
                </a:solidFill>
              </a14:hiddenFill>
            </a:ext>
          </a:extLst>
        </p:spPr>
      </p:pic>
      <p:pic>
        <p:nvPicPr>
          <p:cNvPr id="133126" name="Picture 6" descr="http://radionewz.net/wp-content/uploads/2012/12/christmas-parade-flo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628800"/>
            <a:ext cx="2160240" cy="16201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ovéPole 2"/>
              <p:cNvSpPr txBox="1"/>
              <p:nvPr/>
            </p:nvSpPr>
            <p:spPr>
              <a:xfrm>
                <a:off x="2278222" y="4233431"/>
                <a:ext cx="47525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𝑃</m:t>
                      </m:r>
                      <m:d>
                        <m:dPr>
                          <m:ctrlPr>
                            <a:rPr lang="cs-CZ" b="0" i="1" smtClean="0">
                              <a:latin typeface="Cambria Math" panose="02040503050406030204" pitchFamily="18" charset="0"/>
                            </a:rPr>
                          </m:ctrlPr>
                        </m:dPr>
                        <m:e>
                          <m:r>
                            <a:rPr lang="cs-CZ" b="0" i="1" smtClean="0">
                              <a:latin typeface="Cambria Math"/>
                            </a:rPr>
                            <m:t>9</m:t>
                          </m:r>
                        </m:e>
                      </m:d>
                      <m:r>
                        <a:rPr lang="cs-CZ" b="0" i="1" smtClean="0">
                          <a:latin typeface="Cambria Math"/>
                        </a:rPr>
                        <m:t>=9!=</m:t>
                      </m:r>
                      <m:r>
                        <a:rPr lang="cs-CZ" b="1" i="1" smtClean="0">
                          <a:latin typeface="Cambria Math"/>
                        </a:rPr>
                        <m:t>𝟑𝟔𝟐</m:t>
                      </m:r>
                      <m:r>
                        <a:rPr lang="cs-CZ" b="1" i="1" smtClean="0">
                          <a:latin typeface="Cambria Math"/>
                        </a:rPr>
                        <m:t> </m:t>
                      </m:r>
                      <m:r>
                        <a:rPr lang="cs-CZ" b="1" i="1" smtClean="0">
                          <a:latin typeface="Cambria Math"/>
                        </a:rPr>
                        <m:t>𝟖𝟖𝟎</m:t>
                      </m:r>
                    </m:oMath>
                  </m:oMathPara>
                </a14:m>
                <a:endParaRPr lang="cs-CZ"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2278222" y="4233431"/>
                <a:ext cx="4752528" cy="461665"/>
              </a:xfrm>
              <a:prstGeom prst="rect">
                <a:avLst/>
              </a:prstGeom>
              <a:blipFill rotWithShape="1">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83220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43" name="Rectangle 3"/>
              <p:cNvSpPr>
                <a:spLocks noGrp="1" noChangeArrowheads="1"/>
              </p:cNvSpPr>
              <p:nvPr>
                <p:ph type="body" idx="1"/>
              </p:nvPr>
            </p:nvSpPr>
            <p:spPr>
              <a:xfrm>
                <a:off x="676275" y="1524000"/>
                <a:ext cx="7847012" cy="3057128"/>
              </a:xfrm>
            </p:spPr>
            <p:txBody>
              <a:bodyPr/>
              <a:lstStyle/>
              <a:p>
                <a:pPr>
                  <a:buClr>
                    <a:schemeClr val="tx1"/>
                  </a:buClr>
                  <a:buFont typeface="Wingdings" pitchFamily="2" charset="2"/>
                  <a:buChar char="ü"/>
                </a:pPr>
                <a:r>
                  <a:rPr kumimoji="0" lang="en-US" sz="2400" dirty="0" smtClean="0"/>
                  <a:t>Consider ordering a </a:t>
                </a:r>
                <a:r>
                  <a:rPr kumimoji="0" lang="en-US" sz="2400" b="1" dirty="0" smtClean="0"/>
                  <a:t>subset</a:t>
                </a:r>
                <a:r>
                  <a:rPr kumimoji="0" lang="en-US" sz="2400" dirty="0" smtClean="0"/>
                  <a:t> of a collection of </a:t>
                </a:r>
                <a:r>
                  <a:rPr kumimoji="0" lang="cs-CZ" sz="2400" i="1" dirty="0" smtClean="0"/>
                  <a:t>n</a:t>
                </a:r>
                <a:r>
                  <a:rPr kumimoji="0" lang="cs-CZ" sz="2400" dirty="0" smtClean="0"/>
                  <a:t> </a:t>
                </a:r>
                <a:r>
                  <a:rPr kumimoji="0" lang="cs-CZ" sz="2400" dirty="0" err="1" smtClean="0"/>
                  <a:t>different</a:t>
                </a:r>
                <a:r>
                  <a:rPr kumimoji="0" lang="cs-CZ" sz="2400" dirty="0" smtClean="0"/>
                  <a:t> </a:t>
                </a:r>
                <a:r>
                  <a:rPr kumimoji="0" lang="en-US" sz="2400" dirty="0" smtClean="0"/>
                  <a:t>objects.</a:t>
                </a:r>
              </a:p>
              <a:p>
                <a:pPr>
                  <a:buClr>
                    <a:schemeClr val="tx1"/>
                  </a:buClr>
                  <a:buFont typeface="Wingdings" pitchFamily="2" charset="2"/>
                  <a:buChar char="ü"/>
                </a:pPr>
                <a:r>
                  <a:rPr kumimoji="0" lang="en-US" sz="2400" dirty="0" smtClean="0"/>
                  <a:t>If there is a collection of </a:t>
                </a:r>
                <a:r>
                  <a:rPr kumimoji="0" lang="en-US" sz="2400" i="1" dirty="0" smtClean="0"/>
                  <a:t>n</a:t>
                </a:r>
                <a:r>
                  <a:rPr kumimoji="0" lang="en-US" sz="2400" dirty="0" smtClean="0"/>
                  <a:t> objects to chose from, and we are selecting </a:t>
                </a:r>
                <a:r>
                  <a:rPr kumimoji="0" lang="en-US" sz="2400" i="1" dirty="0" smtClean="0"/>
                  <a:t>r</a:t>
                </a:r>
                <a:r>
                  <a:rPr kumimoji="0" lang="en-US" sz="2400" dirty="0" smtClean="0"/>
                  <a:t> of the</a:t>
                </a:r>
                <a:r>
                  <a:rPr kumimoji="0" lang="en-US" sz="2400" i="1" dirty="0" smtClean="0"/>
                  <a:t> </a:t>
                </a:r>
                <a:r>
                  <a:rPr kumimoji="0" lang="en-US" sz="2400" dirty="0" smtClean="0"/>
                  <a:t>objects, where</a:t>
                </a:r>
                <a:r>
                  <a:rPr kumimoji="0" lang="cs-CZ" sz="2400" dirty="0" smtClean="0"/>
                  <a:t> </a:t>
                </a:r>
                <a14:m>
                  <m:oMath xmlns:m="http://schemas.openxmlformats.org/officeDocument/2006/math">
                    <m:r>
                      <a:rPr kumimoji="0" lang="cs-CZ" sz="2400" b="0" i="1" smtClean="0">
                        <a:latin typeface="Cambria Math"/>
                      </a:rPr>
                      <m:t>𝑂</m:t>
                    </m:r>
                    <m:r>
                      <a:rPr kumimoji="0" lang="en-US" sz="2400" b="0" i="1" smtClean="0">
                        <a:latin typeface="Cambria Math"/>
                      </a:rPr>
                      <m:t>&lt;</m:t>
                    </m:r>
                    <m:r>
                      <a:rPr kumimoji="0" lang="en-US" sz="2400" b="0" i="1" smtClean="0">
                        <a:latin typeface="Cambria Math"/>
                      </a:rPr>
                      <m:t>𝑟</m:t>
                    </m:r>
                    <m:r>
                      <a:rPr kumimoji="0" lang="en-US" sz="2400" b="0" i="1" smtClean="0">
                        <a:latin typeface="Cambria Math"/>
                        <a:ea typeface="Cambria Math"/>
                      </a:rPr>
                      <m:t>≤</m:t>
                    </m:r>
                    <m:r>
                      <a:rPr kumimoji="0" lang="en-US" sz="2400" b="0" i="1" smtClean="0">
                        <a:latin typeface="Cambria Math"/>
                        <a:ea typeface="Cambria Math"/>
                      </a:rPr>
                      <m:t>𝑛</m:t>
                    </m:r>
                  </m:oMath>
                </a14:m>
                <a:r>
                  <a:rPr kumimoji="0" lang="en-US" sz="2400" dirty="0" smtClean="0"/>
                  <a:t>, then we call each possible selection a </a:t>
                </a:r>
                <a:r>
                  <a:rPr kumimoji="0" lang="en-US" sz="2400" i="1" dirty="0" smtClean="0">
                    <a:solidFill>
                      <a:srgbClr val="FC223C"/>
                    </a:solidFill>
                  </a:rPr>
                  <a:t>r</a:t>
                </a:r>
                <a:r>
                  <a:rPr kumimoji="0" lang="en-US" sz="2400" dirty="0" smtClean="0">
                    <a:solidFill>
                      <a:srgbClr val="FC223C"/>
                    </a:solidFill>
                  </a:rPr>
                  <a:t>-permutation</a:t>
                </a:r>
                <a:r>
                  <a:rPr kumimoji="0" lang="en-US" sz="2400" dirty="0" smtClean="0"/>
                  <a:t> from the collection.</a:t>
                </a:r>
                <a:br>
                  <a:rPr kumimoji="0" lang="en-US" sz="2400" dirty="0" smtClean="0"/>
                </a:br>
                <a:endParaRPr kumimoji="0" lang="en-US" sz="2400" dirty="0" smtClean="0"/>
              </a:p>
            </p:txBody>
          </p:sp>
        </mc:Choice>
        <mc:Fallback xmlns="">
          <p:sp>
            <p:nvSpPr>
              <p:cNvPr id="112643" name="Rectangle 3"/>
              <p:cNvSpPr>
                <a:spLocks noGrp="1" noRot="1" noChangeAspect="1" noMove="1" noResize="1" noEditPoints="1" noAdjustHandles="1" noChangeArrowheads="1" noChangeShapeType="1" noTextEdit="1"/>
              </p:cNvSpPr>
              <p:nvPr>
                <p:ph type="body" idx="1"/>
              </p:nvPr>
            </p:nvSpPr>
            <p:spPr>
              <a:xfrm>
                <a:off x="676275" y="1524000"/>
                <a:ext cx="7847012" cy="3057128"/>
              </a:xfrm>
              <a:blipFill rotWithShape="1">
                <a:blip r:embed="rId2"/>
                <a:stretch>
                  <a:fillRect l="-1088" t="-1597"/>
                </a:stretch>
              </a:blipFill>
            </p:spPr>
            <p:txBody>
              <a:bodyPr/>
              <a:lstStyle/>
              <a:p>
                <a:r>
                  <a:rPr lang="en-US">
                    <a:noFill/>
                  </a:rPr>
                  <a:t> </a:t>
                </a:r>
              </a:p>
            </p:txBody>
          </p:sp>
        </mc:Fallback>
      </mc:AlternateContent>
      <p:sp>
        <p:nvSpPr>
          <p:cNvPr id="20" name="Rectangle 2"/>
          <p:cNvSpPr>
            <a:spLocks noGrp="1" noChangeArrowheads="1"/>
          </p:cNvSpPr>
          <p:nvPr>
            <p:ph type="title"/>
          </p:nvPr>
        </p:nvSpPr>
        <p:spPr>
          <a:xfrm>
            <a:off x="755650" y="404813"/>
            <a:ext cx="7770813" cy="685800"/>
          </a:xfrm>
        </p:spPr>
        <p:txBody>
          <a:bodyPr/>
          <a:lstStyle/>
          <a:p>
            <a:pPr>
              <a:defRPr/>
            </a:pPr>
            <a:r>
              <a:rPr lang="cs-CZ" sz="3600" i="1" dirty="0" smtClean="0">
                <a:solidFill>
                  <a:schemeClr val="accent3">
                    <a:lumMod val="50000"/>
                  </a:schemeClr>
                </a:solidFill>
                <a:latin typeface="+mn-lt"/>
              </a:rPr>
              <a:t>r</a:t>
            </a:r>
            <a:r>
              <a:rPr lang="cs-CZ" sz="3600" dirty="0" smtClean="0">
                <a:solidFill>
                  <a:schemeClr val="accent3">
                    <a:lumMod val="50000"/>
                  </a:schemeClr>
                </a:solidFill>
                <a:latin typeface="+mn-lt"/>
              </a:rPr>
              <a:t>-</a:t>
            </a:r>
            <a:r>
              <a:rPr lang="cs-CZ" sz="3600" dirty="0" err="1" smtClean="0">
                <a:solidFill>
                  <a:schemeClr val="accent3">
                    <a:lumMod val="50000"/>
                  </a:schemeClr>
                </a:solidFill>
                <a:latin typeface="+mn-lt"/>
              </a:rPr>
              <a:t>Permutations</a:t>
            </a:r>
            <a:endParaRPr lang="en-US" sz="3600" dirty="0" smtClean="0">
              <a:solidFill>
                <a:schemeClr val="accent3">
                  <a:lumMod val="50000"/>
                </a:schemeClr>
              </a:solidFill>
              <a:latin typeface="+mn-lt"/>
            </a:endParaRPr>
          </a:p>
        </p:txBody>
      </p:sp>
    </p:spTree>
    <p:extLst>
      <p:ext uri="{BB962C8B-B14F-4D97-AF65-F5344CB8AC3E}">
        <p14:creationId xmlns:p14="http://schemas.microsoft.com/office/powerpoint/2010/main" val="41323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76275" y="1524000"/>
            <a:ext cx="7847012" cy="464840"/>
          </a:xfrm>
        </p:spPr>
        <p:txBody>
          <a:bodyPr/>
          <a:lstStyle/>
          <a:p>
            <a:pPr marL="0" indent="0">
              <a:buNone/>
            </a:pPr>
            <a:r>
              <a:rPr lang="en-US" sz="2400" dirty="0" smtClean="0"/>
              <a:t>Consider a 4-permutation of 9 balls</a:t>
            </a:r>
            <a:r>
              <a:rPr lang="cs-CZ" sz="2400" dirty="0" smtClean="0"/>
              <a:t>.</a:t>
            </a:r>
            <a:endParaRPr lang="en-US" sz="2400" dirty="0" smtClean="0"/>
          </a:p>
          <a:p>
            <a:pPr marL="0" indent="0">
              <a:buClr>
                <a:schemeClr val="tx1"/>
              </a:buClr>
              <a:buNone/>
            </a:pPr>
            <a:endParaRPr kumimoji="0" lang="en-US" sz="2400" dirty="0" smtClean="0"/>
          </a:p>
        </p:txBody>
      </p:sp>
      <p:sp>
        <p:nvSpPr>
          <p:cNvPr id="20" name="Rectangle 2"/>
          <p:cNvSpPr>
            <a:spLocks noGrp="1" noChangeArrowheads="1"/>
          </p:cNvSpPr>
          <p:nvPr>
            <p:ph type="title"/>
          </p:nvPr>
        </p:nvSpPr>
        <p:spPr>
          <a:xfrm>
            <a:off x="755650" y="404813"/>
            <a:ext cx="7770813" cy="685800"/>
          </a:xfrm>
        </p:spPr>
        <p:txBody>
          <a:bodyPr/>
          <a:lstStyle/>
          <a:p>
            <a:pPr>
              <a:defRPr/>
            </a:pPr>
            <a:r>
              <a:rPr lang="cs-CZ" sz="3600" dirty="0" smtClean="0">
                <a:solidFill>
                  <a:schemeClr val="accent3">
                    <a:lumMod val="50000"/>
                  </a:schemeClr>
                </a:solidFill>
                <a:latin typeface="+mn-lt"/>
              </a:rPr>
              <a:t>r-</a:t>
            </a:r>
            <a:r>
              <a:rPr lang="cs-CZ" sz="3600" dirty="0" err="1" smtClean="0">
                <a:solidFill>
                  <a:schemeClr val="accent3">
                    <a:lumMod val="50000"/>
                  </a:schemeClr>
                </a:solidFill>
                <a:latin typeface="+mn-lt"/>
              </a:rPr>
              <a:t>Permutations</a:t>
            </a:r>
            <a:endParaRPr lang="en-US" sz="3600" dirty="0" smtClean="0">
              <a:solidFill>
                <a:schemeClr val="accent3">
                  <a:lumMod val="50000"/>
                </a:schemeClr>
              </a:solidFill>
              <a:latin typeface="+mn-lt"/>
            </a:endParaRPr>
          </a:p>
        </p:txBody>
      </p:sp>
      <p:grpSp>
        <p:nvGrpSpPr>
          <p:cNvPr id="29" name="Skupina 28"/>
          <p:cNvGrpSpPr/>
          <p:nvPr/>
        </p:nvGrpSpPr>
        <p:grpSpPr>
          <a:xfrm>
            <a:off x="1393372" y="2168046"/>
            <a:ext cx="1676400" cy="1752600"/>
            <a:chOff x="1295400" y="3124200"/>
            <a:chExt cx="2133600" cy="2438400"/>
          </a:xfrm>
        </p:grpSpPr>
        <p:sp>
          <p:nvSpPr>
            <p:cNvPr id="30" name="Oval 4"/>
            <p:cNvSpPr>
              <a:spLocks noChangeArrowheads="1"/>
            </p:cNvSpPr>
            <p:nvPr/>
          </p:nvSpPr>
          <p:spPr bwMode="auto">
            <a:xfrm>
              <a:off x="1447800" y="3733800"/>
              <a:ext cx="457200" cy="4572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1" name="Oval 5"/>
            <p:cNvSpPr>
              <a:spLocks noChangeArrowheads="1"/>
            </p:cNvSpPr>
            <p:nvPr/>
          </p:nvSpPr>
          <p:spPr bwMode="auto">
            <a:xfrm>
              <a:off x="2362200" y="3124200"/>
              <a:ext cx="457200" cy="457200"/>
            </a:xfrm>
            <a:prstGeom prst="ellipse">
              <a:avLst/>
            </a:prstGeom>
            <a:solidFill>
              <a:srgbClr val="58AA2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2" name="Oval 6"/>
            <p:cNvSpPr>
              <a:spLocks noChangeArrowheads="1"/>
            </p:cNvSpPr>
            <p:nvPr/>
          </p:nvSpPr>
          <p:spPr bwMode="auto">
            <a:xfrm>
              <a:off x="2209800" y="38100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3" name="Oval 7"/>
            <p:cNvSpPr>
              <a:spLocks noChangeArrowheads="1"/>
            </p:cNvSpPr>
            <p:nvPr/>
          </p:nvSpPr>
          <p:spPr bwMode="auto">
            <a:xfrm>
              <a:off x="1295400" y="44196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4" name="Oval 8"/>
            <p:cNvSpPr>
              <a:spLocks noChangeArrowheads="1"/>
            </p:cNvSpPr>
            <p:nvPr/>
          </p:nvSpPr>
          <p:spPr bwMode="auto">
            <a:xfrm>
              <a:off x="2133600" y="4419600"/>
              <a:ext cx="457200" cy="457200"/>
            </a:xfrm>
            <a:prstGeom prst="ellipse">
              <a:avLst/>
            </a:prstGeom>
            <a:solidFill>
              <a:srgbClr val="00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5" name="Oval 9"/>
            <p:cNvSpPr>
              <a:spLocks noChangeArrowheads="1"/>
            </p:cNvSpPr>
            <p:nvPr/>
          </p:nvSpPr>
          <p:spPr bwMode="auto">
            <a:xfrm>
              <a:off x="1524000" y="5105400"/>
              <a:ext cx="457200" cy="457200"/>
            </a:xfrm>
            <a:prstGeom prst="ellipse">
              <a:avLst/>
            </a:prstGeom>
            <a:solidFill>
              <a:srgbClr val="5CEB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6" name="Oval 10"/>
            <p:cNvSpPr>
              <a:spLocks noChangeArrowheads="1"/>
            </p:cNvSpPr>
            <p:nvPr/>
          </p:nvSpPr>
          <p:spPr bwMode="auto">
            <a:xfrm>
              <a:off x="2971800" y="4800600"/>
              <a:ext cx="457200" cy="457200"/>
            </a:xfrm>
            <a:prstGeom prst="ellipse">
              <a:avLst/>
            </a:prstGeom>
            <a:solidFill>
              <a:srgbClr val="FCB2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7" name="Oval 11"/>
            <p:cNvSpPr>
              <a:spLocks noChangeArrowheads="1"/>
            </p:cNvSpPr>
            <p:nvPr/>
          </p:nvSpPr>
          <p:spPr bwMode="auto">
            <a:xfrm>
              <a:off x="2362200" y="50292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38" name="Oval 12"/>
            <p:cNvSpPr>
              <a:spLocks noChangeArrowheads="1"/>
            </p:cNvSpPr>
            <p:nvPr/>
          </p:nvSpPr>
          <p:spPr bwMode="auto">
            <a:xfrm>
              <a:off x="2819400" y="3962400"/>
              <a:ext cx="457200" cy="457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sp>
        <p:nvSpPr>
          <p:cNvPr id="39" name="AutoShape 13"/>
          <p:cNvSpPr>
            <a:spLocks noChangeArrowheads="1"/>
          </p:cNvSpPr>
          <p:nvPr/>
        </p:nvSpPr>
        <p:spPr bwMode="auto">
          <a:xfrm>
            <a:off x="3851920" y="2646678"/>
            <a:ext cx="990600" cy="685800"/>
          </a:xfrm>
          <a:prstGeom prst="rightArrow">
            <a:avLst>
              <a:gd name="adj1" fmla="val 50000"/>
              <a:gd name="adj2" fmla="val 3611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pick</a:t>
            </a:r>
          </a:p>
        </p:txBody>
      </p:sp>
      <p:grpSp>
        <p:nvGrpSpPr>
          <p:cNvPr id="3" name="Skupina 2"/>
          <p:cNvGrpSpPr/>
          <p:nvPr/>
        </p:nvGrpSpPr>
        <p:grpSpPr>
          <a:xfrm>
            <a:off x="5660973" y="2058509"/>
            <a:ext cx="2438400" cy="1369219"/>
            <a:chOff x="5638800" y="2168046"/>
            <a:chExt cx="2682274" cy="1719198"/>
          </a:xfrm>
        </p:grpSpPr>
        <p:grpSp>
          <p:nvGrpSpPr>
            <p:cNvPr id="40" name="Skupina 39"/>
            <p:cNvGrpSpPr/>
            <p:nvPr/>
          </p:nvGrpSpPr>
          <p:grpSpPr>
            <a:xfrm>
              <a:off x="5638800" y="2168046"/>
              <a:ext cx="2667000" cy="457200"/>
              <a:chOff x="5638800" y="4114800"/>
              <a:chExt cx="2667000" cy="457200"/>
            </a:xfrm>
          </p:grpSpPr>
          <p:sp>
            <p:nvSpPr>
              <p:cNvPr id="41" name="Oval 14"/>
              <p:cNvSpPr>
                <a:spLocks noChangeArrowheads="1"/>
              </p:cNvSpPr>
              <p:nvPr/>
            </p:nvSpPr>
            <p:spPr bwMode="auto">
              <a:xfrm>
                <a:off x="5638800" y="4114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42" name="Oval 15"/>
              <p:cNvSpPr>
                <a:spLocks noChangeArrowheads="1"/>
              </p:cNvSpPr>
              <p:nvPr/>
            </p:nvSpPr>
            <p:spPr bwMode="auto">
              <a:xfrm>
                <a:off x="6400800" y="4114800"/>
                <a:ext cx="457200" cy="457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43" name="Oval 16"/>
              <p:cNvSpPr>
                <a:spLocks noChangeArrowheads="1"/>
              </p:cNvSpPr>
              <p:nvPr/>
            </p:nvSpPr>
            <p:spPr bwMode="auto">
              <a:xfrm>
                <a:off x="7162800" y="4114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44" name="Oval 17"/>
              <p:cNvSpPr>
                <a:spLocks noChangeArrowheads="1"/>
              </p:cNvSpPr>
              <p:nvPr/>
            </p:nvSpPr>
            <p:spPr bwMode="auto">
              <a:xfrm>
                <a:off x="7848600" y="41148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grpSp>
          <p:nvGrpSpPr>
            <p:cNvPr id="45" name="Skupina 44"/>
            <p:cNvGrpSpPr/>
            <p:nvPr/>
          </p:nvGrpSpPr>
          <p:grpSpPr>
            <a:xfrm>
              <a:off x="5638800" y="2793304"/>
              <a:ext cx="2667000" cy="457200"/>
              <a:chOff x="5638800" y="4114800"/>
              <a:chExt cx="2667000" cy="457200"/>
            </a:xfrm>
          </p:grpSpPr>
          <p:sp>
            <p:nvSpPr>
              <p:cNvPr id="46" name="Oval 14"/>
              <p:cNvSpPr>
                <a:spLocks noChangeArrowheads="1"/>
              </p:cNvSpPr>
              <p:nvPr/>
            </p:nvSpPr>
            <p:spPr bwMode="auto">
              <a:xfrm>
                <a:off x="5638800" y="4114800"/>
                <a:ext cx="457200" cy="457200"/>
              </a:xfrm>
              <a:prstGeom prst="ellipse">
                <a:avLst/>
              </a:prstGeom>
              <a:solidFill>
                <a:schemeClr val="accent6">
                  <a:lumMod val="7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47" name="Oval 15"/>
              <p:cNvSpPr>
                <a:spLocks noChangeArrowheads="1"/>
              </p:cNvSpPr>
              <p:nvPr/>
            </p:nvSpPr>
            <p:spPr bwMode="auto">
              <a:xfrm>
                <a:off x="6400800" y="4114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48" name="Oval 16"/>
              <p:cNvSpPr>
                <a:spLocks noChangeArrowheads="1"/>
              </p:cNvSpPr>
              <p:nvPr/>
            </p:nvSpPr>
            <p:spPr bwMode="auto">
              <a:xfrm>
                <a:off x="7162800" y="4114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49" name="Oval 17"/>
              <p:cNvSpPr>
                <a:spLocks noChangeArrowheads="1"/>
              </p:cNvSpPr>
              <p:nvPr/>
            </p:nvSpPr>
            <p:spPr bwMode="auto">
              <a:xfrm>
                <a:off x="7848600" y="41148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grpSp>
          <p:nvGrpSpPr>
            <p:cNvPr id="50" name="Skupina 49"/>
            <p:cNvGrpSpPr/>
            <p:nvPr/>
          </p:nvGrpSpPr>
          <p:grpSpPr>
            <a:xfrm>
              <a:off x="5654074" y="3430044"/>
              <a:ext cx="2667000" cy="457200"/>
              <a:chOff x="5638800" y="4114800"/>
              <a:chExt cx="2667000" cy="457200"/>
            </a:xfrm>
          </p:grpSpPr>
          <p:sp>
            <p:nvSpPr>
              <p:cNvPr id="51" name="Oval 14"/>
              <p:cNvSpPr>
                <a:spLocks noChangeArrowheads="1"/>
              </p:cNvSpPr>
              <p:nvPr/>
            </p:nvSpPr>
            <p:spPr bwMode="auto">
              <a:xfrm>
                <a:off x="5638800" y="4114800"/>
                <a:ext cx="457200" cy="457200"/>
              </a:xfrm>
              <a:prstGeom prst="ellipse">
                <a:avLst/>
              </a:prstGeom>
              <a:solidFill>
                <a:srgbClr val="69FB5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2" name="Oval 15"/>
              <p:cNvSpPr>
                <a:spLocks noChangeArrowheads="1"/>
              </p:cNvSpPr>
              <p:nvPr/>
            </p:nvSpPr>
            <p:spPr bwMode="auto">
              <a:xfrm>
                <a:off x="6400800" y="4114800"/>
                <a:ext cx="457200" cy="4572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3" name="Oval 16"/>
              <p:cNvSpPr>
                <a:spLocks noChangeArrowheads="1"/>
              </p:cNvSpPr>
              <p:nvPr/>
            </p:nvSpPr>
            <p:spPr bwMode="auto">
              <a:xfrm>
                <a:off x="7162800" y="4114800"/>
                <a:ext cx="457200" cy="457200"/>
              </a:xfrm>
              <a:prstGeom prst="ellipse">
                <a:avLst/>
              </a:prstGeom>
              <a:solidFill>
                <a:srgbClr val="FC223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54" name="Oval 17"/>
              <p:cNvSpPr>
                <a:spLocks noChangeArrowheads="1"/>
              </p:cNvSpPr>
              <p:nvPr/>
            </p:nvSpPr>
            <p:spPr bwMode="auto">
              <a:xfrm>
                <a:off x="7848600" y="4114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grpSp>
      </p:grpSp>
      <mc:AlternateContent xmlns:mc="http://schemas.openxmlformats.org/markup-compatibility/2006" xmlns:a14="http://schemas.microsoft.com/office/drawing/2010/main">
        <mc:Choice Requires="a14">
          <p:sp>
            <p:nvSpPr>
              <p:cNvPr id="2" name="TextovéPole 1"/>
              <p:cNvSpPr txBox="1"/>
              <p:nvPr/>
            </p:nvSpPr>
            <p:spPr>
              <a:xfrm>
                <a:off x="6730244" y="3592034"/>
                <a:ext cx="316166" cy="1183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dirty="0" smtClean="0">
                          <a:latin typeface="Cambria Math"/>
                          <a:ea typeface="Cambria Math"/>
                          <a:sym typeface="Mathematica1"/>
                        </a:rPr>
                        <m:t>∙∙∙</m:t>
                      </m:r>
                    </m:oMath>
                  </m:oMathPara>
                </a14:m>
                <a:endParaRPr lang="cs-CZ" dirty="0" smtClean="0"/>
              </a:p>
            </p:txBody>
          </p:sp>
        </mc:Choice>
        <mc:Fallback xmlns="">
          <p:sp>
            <p:nvSpPr>
              <p:cNvPr id="2" name="TextovéPole 1"/>
              <p:cNvSpPr txBox="1">
                <a:spLocks noRot="1" noChangeAspect="1" noMove="1" noResize="1" noEditPoints="1" noAdjustHandles="1" noChangeArrowheads="1" noChangeShapeType="1" noTextEdit="1"/>
              </p:cNvSpPr>
              <p:nvPr/>
            </p:nvSpPr>
            <p:spPr>
              <a:xfrm>
                <a:off x="6730244" y="3592034"/>
                <a:ext cx="316166" cy="1183273"/>
              </a:xfrm>
              <a:prstGeom prst="rect">
                <a:avLst/>
              </a:prstGeom>
              <a:blipFill rotWithShape="1">
                <a:blip r:embed="rId2"/>
                <a:stretch>
                  <a:fillRect/>
                </a:stretch>
              </a:blipFill>
            </p:spPr>
            <p:txBody>
              <a:bodyPr/>
              <a:lstStyle/>
              <a:p>
                <a:r>
                  <a:rPr lang="en-US">
                    <a:noFill/>
                  </a:rPr>
                  <a:t> </a:t>
                </a:r>
              </a:p>
            </p:txBody>
          </p:sp>
        </mc:Fallback>
      </mc:AlternateContent>
      <p:grpSp>
        <p:nvGrpSpPr>
          <p:cNvPr id="56" name="Skupina 9"/>
          <p:cNvGrpSpPr/>
          <p:nvPr/>
        </p:nvGrpSpPr>
        <p:grpSpPr>
          <a:xfrm>
            <a:off x="1349530" y="4296925"/>
            <a:ext cx="4207718" cy="426973"/>
            <a:chOff x="755576" y="3268837"/>
            <a:chExt cx="3350783" cy="426973"/>
          </a:xfrm>
        </p:grpSpPr>
        <p:sp>
          <p:nvSpPr>
            <p:cNvPr id="57" name="TextovéPole 56"/>
            <p:cNvSpPr txBox="1"/>
            <p:nvPr/>
          </p:nvSpPr>
          <p:spPr>
            <a:xfrm>
              <a:off x="755576" y="3284984"/>
              <a:ext cx="769431"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1. </a:t>
              </a:r>
              <a:r>
                <a:rPr lang="cs-CZ" sz="2000" dirty="0" err="1" smtClean="0">
                  <a:solidFill>
                    <a:schemeClr val="accent3">
                      <a:lumMod val="50000"/>
                    </a:schemeClr>
                  </a:solidFill>
                  <a:latin typeface="+mn-lt"/>
                </a:rPr>
                <a:t>ball</a:t>
              </a:r>
              <a:endParaRPr lang="cs-CZ" sz="2000" dirty="0">
                <a:solidFill>
                  <a:schemeClr val="accent3">
                    <a:lumMod val="50000"/>
                  </a:schemeClr>
                </a:solidFill>
                <a:latin typeface="+mn-lt"/>
              </a:endParaRPr>
            </a:p>
          </p:txBody>
        </p:sp>
        <p:sp>
          <p:nvSpPr>
            <p:cNvPr id="58" name="TextovéPole 57"/>
            <p:cNvSpPr txBox="1"/>
            <p:nvPr/>
          </p:nvSpPr>
          <p:spPr>
            <a:xfrm>
              <a:off x="1659029" y="3295700"/>
              <a:ext cx="778956"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2. </a:t>
              </a:r>
              <a:r>
                <a:rPr lang="cs-CZ" sz="2000" dirty="0" err="1" smtClean="0">
                  <a:solidFill>
                    <a:schemeClr val="accent3">
                      <a:lumMod val="50000"/>
                    </a:schemeClr>
                  </a:solidFill>
                  <a:latin typeface="+mn-lt"/>
                </a:rPr>
                <a:t>ball</a:t>
              </a:r>
              <a:endParaRPr lang="cs-CZ" sz="2000" dirty="0">
                <a:solidFill>
                  <a:schemeClr val="accent3">
                    <a:lumMod val="50000"/>
                  </a:schemeClr>
                </a:solidFill>
                <a:latin typeface="+mn-lt"/>
              </a:endParaRPr>
            </a:p>
          </p:txBody>
        </p:sp>
        <p:sp>
          <p:nvSpPr>
            <p:cNvPr id="59" name="TextovéPole 58"/>
            <p:cNvSpPr txBox="1"/>
            <p:nvPr/>
          </p:nvSpPr>
          <p:spPr>
            <a:xfrm>
              <a:off x="2522929" y="3283174"/>
              <a:ext cx="817567"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3. </a:t>
              </a:r>
              <a:r>
                <a:rPr lang="cs-CZ" sz="2000" dirty="0" err="1" smtClean="0">
                  <a:solidFill>
                    <a:schemeClr val="accent3">
                      <a:lumMod val="50000"/>
                    </a:schemeClr>
                  </a:solidFill>
                  <a:latin typeface="+mn-lt"/>
                </a:rPr>
                <a:t>ball</a:t>
              </a:r>
              <a:endParaRPr lang="cs-CZ" sz="2000" dirty="0">
                <a:solidFill>
                  <a:schemeClr val="accent3">
                    <a:lumMod val="50000"/>
                  </a:schemeClr>
                </a:solidFill>
                <a:latin typeface="+mn-lt"/>
              </a:endParaRPr>
            </a:p>
          </p:txBody>
        </p:sp>
        <p:sp>
          <p:nvSpPr>
            <p:cNvPr id="60" name="TextovéPole 59"/>
            <p:cNvSpPr txBox="1"/>
            <p:nvPr/>
          </p:nvSpPr>
          <p:spPr>
            <a:xfrm>
              <a:off x="3429935" y="3268837"/>
              <a:ext cx="676424"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4. </a:t>
              </a:r>
              <a:r>
                <a:rPr lang="cs-CZ" sz="2000" dirty="0" err="1" smtClean="0">
                  <a:solidFill>
                    <a:schemeClr val="accent3">
                      <a:lumMod val="50000"/>
                    </a:schemeClr>
                  </a:solidFill>
                  <a:latin typeface="+mn-lt"/>
                </a:rPr>
                <a:t>ball</a:t>
              </a:r>
              <a:endParaRPr lang="cs-CZ" sz="2000" dirty="0">
                <a:solidFill>
                  <a:schemeClr val="accent3">
                    <a:lumMod val="50000"/>
                  </a:schemeClr>
                </a:solidFill>
                <a:latin typeface="+mn-lt"/>
              </a:endParaRPr>
            </a:p>
          </p:txBody>
        </p:sp>
      </p:grpSp>
      <p:grpSp>
        <p:nvGrpSpPr>
          <p:cNvPr id="62" name="Skupina 61"/>
          <p:cNvGrpSpPr/>
          <p:nvPr/>
        </p:nvGrpSpPr>
        <p:grpSpPr>
          <a:xfrm>
            <a:off x="1472606" y="4792363"/>
            <a:ext cx="3913286" cy="1273170"/>
            <a:chOff x="1638423" y="2780928"/>
            <a:chExt cx="3913286" cy="1273170"/>
          </a:xfrm>
        </p:grpSpPr>
        <p:sp>
          <p:nvSpPr>
            <p:cNvPr id="63" name="TextovéPole 62"/>
            <p:cNvSpPr txBox="1"/>
            <p:nvPr/>
          </p:nvSpPr>
          <p:spPr>
            <a:xfrm>
              <a:off x="1638423" y="3592433"/>
              <a:ext cx="576064" cy="461665"/>
            </a:xfrm>
            <a:prstGeom prst="rect">
              <a:avLst/>
            </a:prstGeom>
            <a:noFill/>
          </p:spPr>
          <p:txBody>
            <a:bodyPr wrap="square" rtlCol="0">
              <a:spAutoFit/>
            </a:bodyPr>
            <a:lstStyle/>
            <a:p>
              <a:pPr algn="ctr"/>
              <a:r>
                <a:rPr lang="cs-CZ" i="1" dirty="0" smtClean="0">
                  <a:latin typeface="+mn-lt"/>
                </a:rPr>
                <a:t>9</a:t>
              </a:r>
              <a:endParaRPr lang="cs-CZ" i="1" dirty="0">
                <a:latin typeface="+mn-lt"/>
              </a:endParaRPr>
            </a:p>
          </p:txBody>
        </p:sp>
        <p:cxnSp>
          <p:nvCxnSpPr>
            <p:cNvPr id="64" name="Přímá spojnice se šipkou 63"/>
            <p:cNvCxnSpPr/>
            <p:nvPr/>
          </p:nvCxnSpPr>
          <p:spPr bwMode="auto">
            <a:xfrm flipV="1">
              <a:off x="1926455" y="2780928"/>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Přímá spojnice se šipkou 64"/>
            <p:cNvCxnSpPr/>
            <p:nvPr/>
          </p:nvCxnSpPr>
          <p:spPr bwMode="auto">
            <a:xfrm flipV="1">
              <a:off x="3138935" y="2780928"/>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Přímá spojnice se šipkou 65"/>
            <p:cNvCxnSpPr/>
            <p:nvPr/>
          </p:nvCxnSpPr>
          <p:spPr bwMode="auto">
            <a:xfrm flipV="1">
              <a:off x="4248012" y="2780928"/>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Přímá spojnice se šipkou 66"/>
            <p:cNvCxnSpPr/>
            <p:nvPr/>
          </p:nvCxnSpPr>
          <p:spPr bwMode="auto">
            <a:xfrm flipV="1">
              <a:off x="5307754" y="2831629"/>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ovéPole 67"/>
            <p:cNvSpPr txBox="1"/>
            <p:nvPr/>
          </p:nvSpPr>
          <p:spPr>
            <a:xfrm>
              <a:off x="2756618" y="3578546"/>
              <a:ext cx="849415" cy="461665"/>
            </a:xfrm>
            <a:prstGeom prst="rect">
              <a:avLst/>
            </a:prstGeom>
            <a:noFill/>
          </p:spPr>
          <p:txBody>
            <a:bodyPr wrap="square" rtlCol="0">
              <a:spAutoFit/>
            </a:bodyPr>
            <a:lstStyle/>
            <a:p>
              <a:pPr algn="ctr"/>
              <a:r>
                <a:rPr lang="cs-CZ" i="1" dirty="0" smtClean="0">
                  <a:latin typeface="+mn-lt"/>
                </a:rPr>
                <a:t>8</a:t>
              </a:r>
              <a:endParaRPr lang="cs-CZ" i="1" dirty="0">
                <a:latin typeface="+mn-lt"/>
              </a:endParaRPr>
            </a:p>
          </p:txBody>
        </p:sp>
        <p:sp>
          <p:nvSpPr>
            <p:cNvPr id="69" name="TextovéPole 68"/>
            <p:cNvSpPr txBox="1"/>
            <p:nvPr/>
          </p:nvSpPr>
          <p:spPr>
            <a:xfrm>
              <a:off x="3952953" y="3553072"/>
              <a:ext cx="590117" cy="461665"/>
            </a:xfrm>
            <a:prstGeom prst="rect">
              <a:avLst/>
            </a:prstGeom>
            <a:noFill/>
          </p:spPr>
          <p:txBody>
            <a:bodyPr wrap="square" rtlCol="0">
              <a:spAutoFit/>
            </a:bodyPr>
            <a:lstStyle/>
            <a:p>
              <a:pPr algn="ctr"/>
              <a:r>
                <a:rPr lang="cs-CZ" i="1" dirty="0" smtClean="0">
                  <a:latin typeface="+mn-lt"/>
                </a:rPr>
                <a:t>7</a:t>
              </a:r>
              <a:endParaRPr lang="cs-CZ" i="1" dirty="0">
                <a:latin typeface="+mn-lt"/>
              </a:endParaRPr>
            </a:p>
          </p:txBody>
        </p:sp>
        <p:sp>
          <p:nvSpPr>
            <p:cNvPr id="70" name="TextovéPole 69"/>
            <p:cNvSpPr txBox="1"/>
            <p:nvPr/>
          </p:nvSpPr>
          <p:spPr>
            <a:xfrm>
              <a:off x="5063799" y="3572115"/>
              <a:ext cx="487910" cy="461665"/>
            </a:xfrm>
            <a:prstGeom prst="rect">
              <a:avLst/>
            </a:prstGeom>
            <a:noFill/>
          </p:spPr>
          <p:txBody>
            <a:bodyPr wrap="square" rtlCol="0">
              <a:spAutoFit/>
            </a:bodyPr>
            <a:lstStyle/>
            <a:p>
              <a:pPr algn="ctr"/>
              <a:r>
                <a:rPr lang="cs-CZ" i="1" dirty="0" smtClean="0">
                  <a:latin typeface="+mn-lt"/>
                </a:rPr>
                <a:t>6</a:t>
              </a:r>
              <a:endParaRPr lang="cs-CZ" i="1" dirty="0">
                <a:latin typeface="+mn-lt"/>
              </a:endParaRPr>
            </a:p>
          </p:txBody>
        </p:sp>
      </p:grpSp>
      <p:grpSp>
        <p:nvGrpSpPr>
          <p:cNvPr id="71" name="Skupina 70"/>
          <p:cNvGrpSpPr/>
          <p:nvPr/>
        </p:nvGrpSpPr>
        <p:grpSpPr>
          <a:xfrm>
            <a:off x="2052578" y="5543697"/>
            <a:ext cx="2655256" cy="507950"/>
            <a:chOff x="2659077" y="3584771"/>
            <a:chExt cx="2655256" cy="507950"/>
          </a:xfrm>
        </p:grpSpPr>
        <mc:AlternateContent xmlns:mc="http://schemas.openxmlformats.org/markup-compatibility/2006" xmlns:a14="http://schemas.microsoft.com/office/drawing/2010/main">
          <mc:Choice Requires="a14">
            <p:sp>
              <p:nvSpPr>
                <p:cNvPr id="72" name="TextovéPole 71"/>
                <p:cNvSpPr txBox="1"/>
                <p:nvPr/>
              </p:nvSpPr>
              <p:spPr>
                <a:xfrm>
                  <a:off x="2659077" y="3631056"/>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dirty="0" smtClean="0">
                            <a:latin typeface="Cambria Math"/>
                            <a:ea typeface="Cambria Math"/>
                            <a:sym typeface="Mathematica1"/>
                          </a:rPr>
                          <m:t>∙</m:t>
                        </m:r>
                      </m:oMath>
                    </m:oMathPara>
                  </a14:m>
                  <a:endParaRPr lang="cs-CZ" dirty="0"/>
                </a:p>
              </p:txBody>
            </p:sp>
          </mc:Choice>
          <mc:Fallback xmlns="">
            <p:sp>
              <p:nvSpPr>
                <p:cNvPr id="72" name="TextovéPole 71"/>
                <p:cNvSpPr txBox="1">
                  <a:spLocks noRot="1" noChangeAspect="1" noMove="1" noResize="1" noEditPoints="1" noAdjustHandles="1" noChangeArrowheads="1" noChangeShapeType="1" noTextEdit="1"/>
                </p:cNvSpPr>
                <p:nvPr/>
              </p:nvSpPr>
              <p:spPr>
                <a:xfrm>
                  <a:off x="2659077" y="3631056"/>
                  <a:ext cx="345467"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ovéPole 72"/>
                <p:cNvSpPr txBox="1"/>
                <p:nvPr/>
              </p:nvSpPr>
              <p:spPr>
                <a:xfrm>
                  <a:off x="4102644" y="3590188"/>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73" name="TextovéPole 72"/>
                <p:cNvSpPr txBox="1">
                  <a:spLocks noRot="1" noChangeAspect="1" noMove="1" noResize="1" noEditPoints="1" noAdjustHandles="1" noChangeArrowheads="1" noChangeShapeType="1" noTextEdit="1"/>
                </p:cNvSpPr>
                <p:nvPr/>
              </p:nvSpPr>
              <p:spPr>
                <a:xfrm>
                  <a:off x="4102644" y="3590188"/>
                  <a:ext cx="345467"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ovéPole 73"/>
                <p:cNvSpPr txBox="1"/>
                <p:nvPr/>
              </p:nvSpPr>
              <p:spPr>
                <a:xfrm>
                  <a:off x="4968866" y="3584771"/>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74" name="TextovéPole 73"/>
                <p:cNvSpPr txBox="1">
                  <a:spLocks noRot="1" noChangeAspect="1" noMove="1" noResize="1" noEditPoints="1" noAdjustHandles="1" noChangeArrowheads="1" noChangeShapeType="1" noTextEdit="1"/>
                </p:cNvSpPr>
                <p:nvPr/>
              </p:nvSpPr>
              <p:spPr>
                <a:xfrm>
                  <a:off x="4968866" y="3584771"/>
                  <a:ext cx="345467" cy="461665"/>
                </a:xfrm>
                <a:prstGeom prst="rect">
                  <a:avLst/>
                </a:prstGeom>
                <a:blipFill rotWithShape="1">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TextovéPole 54"/>
              <p:cNvSpPr txBox="1"/>
              <p:nvPr/>
            </p:nvSpPr>
            <p:spPr>
              <a:xfrm>
                <a:off x="5403337" y="5599450"/>
                <a:ext cx="148934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rPr>
                        <m:t>=</m:t>
                      </m:r>
                      <m:r>
                        <a:rPr lang="cs-CZ" sz="2000" b="1" i="1" smtClean="0">
                          <a:latin typeface="Cambria Math"/>
                        </a:rPr>
                        <m:t>𝟑𝟎𝟐𝟒</m:t>
                      </m:r>
                    </m:oMath>
                  </m:oMathPara>
                </a14:m>
                <a:endParaRPr lang="cs-CZ" sz="2000" b="1" dirty="0"/>
              </a:p>
            </p:txBody>
          </p:sp>
        </mc:Choice>
        <mc:Fallback xmlns="">
          <p:sp>
            <p:nvSpPr>
              <p:cNvPr id="55" name="TextovéPole 54"/>
              <p:cNvSpPr txBox="1">
                <a:spLocks noRot="1" noChangeAspect="1" noMove="1" noResize="1" noEditPoints="1" noAdjustHandles="1" noChangeArrowheads="1" noChangeShapeType="1" noTextEdit="1"/>
              </p:cNvSpPr>
              <p:nvPr/>
            </p:nvSpPr>
            <p:spPr>
              <a:xfrm>
                <a:off x="5403337" y="5599450"/>
                <a:ext cx="1489345" cy="400110"/>
              </a:xfrm>
              <a:prstGeom prst="rect">
                <a:avLst/>
              </a:prstGeom>
              <a:blipFill rotWithShape="1">
                <a:blip r:embed="rId6"/>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7863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755650" y="404813"/>
            <a:ext cx="7770813" cy="685800"/>
          </a:xfrm>
        </p:spPr>
        <p:txBody>
          <a:bodyPr/>
          <a:lstStyle/>
          <a:p>
            <a:pPr>
              <a:defRPr/>
            </a:pPr>
            <a:r>
              <a:rPr lang="cs-CZ" sz="3600" i="1" dirty="0" smtClean="0">
                <a:solidFill>
                  <a:schemeClr val="accent3">
                    <a:lumMod val="50000"/>
                  </a:schemeClr>
                </a:solidFill>
                <a:latin typeface="+mn-lt"/>
              </a:rPr>
              <a:t>r</a:t>
            </a:r>
            <a:r>
              <a:rPr lang="cs-CZ" sz="3600" dirty="0" smtClean="0">
                <a:solidFill>
                  <a:schemeClr val="accent3">
                    <a:lumMod val="50000"/>
                  </a:schemeClr>
                </a:solidFill>
                <a:latin typeface="+mn-lt"/>
              </a:rPr>
              <a:t>-</a:t>
            </a:r>
            <a:r>
              <a:rPr lang="cs-CZ" sz="3600" dirty="0" err="1" smtClean="0">
                <a:solidFill>
                  <a:schemeClr val="accent3">
                    <a:lumMod val="50000"/>
                  </a:schemeClr>
                </a:solidFill>
                <a:latin typeface="+mn-lt"/>
              </a:rPr>
              <a:t>Permutations</a:t>
            </a:r>
            <a:endParaRPr lang="en-US" sz="3600" dirty="0" smtClean="0">
              <a:solidFill>
                <a:schemeClr val="accent3">
                  <a:lumMod val="50000"/>
                </a:schemeClr>
              </a:solidFill>
              <a:latin typeface="+mn-lt"/>
            </a:endParaRPr>
          </a:p>
        </p:txBody>
      </p:sp>
      <p:grpSp>
        <p:nvGrpSpPr>
          <p:cNvPr id="29" name="Skupina 9"/>
          <p:cNvGrpSpPr/>
          <p:nvPr/>
        </p:nvGrpSpPr>
        <p:grpSpPr>
          <a:xfrm>
            <a:off x="1374851" y="1643094"/>
            <a:ext cx="6420064" cy="406707"/>
            <a:chOff x="755576" y="3284984"/>
            <a:chExt cx="5112568" cy="406707"/>
          </a:xfrm>
        </p:grpSpPr>
        <p:sp>
          <p:nvSpPr>
            <p:cNvPr id="30" name="TextovéPole 29"/>
            <p:cNvSpPr txBox="1"/>
            <p:nvPr/>
          </p:nvSpPr>
          <p:spPr>
            <a:xfrm>
              <a:off x="755576" y="3284984"/>
              <a:ext cx="1080119"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1.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1" name="TextovéPole 30"/>
            <p:cNvSpPr txBox="1"/>
            <p:nvPr/>
          </p:nvSpPr>
          <p:spPr>
            <a:xfrm>
              <a:off x="1979712" y="3284984"/>
              <a:ext cx="1203570"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2.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2" name="TextovéPole 31"/>
            <p:cNvSpPr txBox="1"/>
            <p:nvPr/>
          </p:nvSpPr>
          <p:spPr>
            <a:xfrm>
              <a:off x="3222279" y="3284984"/>
              <a:ext cx="1084915"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3.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3" name="TextovéPole 32"/>
            <p:cNvSpPr txBox="1"/>
            <p:nvPr/>
          </p:nvSpPr>
          <p:spPr>
            <a:xfrm>
              <a:off x="4744665" y="3284984"/>
              <a:ext cx="1123479" cy="400110"/>
            </a:xfrm>
            <a:prstGeom prst="rect">
              <a:avLst/>
            </a:prstGeom>
            <a:noFill/>
            <a:ln>
              <a:solidFill>
                <a:schemeClr val="tx1"/>
              </a:solidFill>
            </a:ln>
          </p:spPr>
          <p:txBody>
            <a:bodyPr wrap="square" rtlCol="0">
              <a:spAutoFit/>
            </a:bodyPr>
            <a:lstStyle/>
            <a:p>
              <a:pPr algn="ctr"/>
              <a:r>
                <a:rPr lang="cs-CZ" sz="2000" dirty="0" smtClean="0">
                  <a:solidFill>
                    <a:schemeClr val="accent3">
                      <a:lumMod val="50000"/>
                    </a:schemeClr>
                  </a:solidFill>
                  <a:latin typeface="+mn-lt"/>
                </a:rPr>
                <a:t>r. </a:t>
              </a:r>
              <a:r>
                <a:rPr lang="cs-CZ" sz="2000" dirty="0" err="1" smtClean="0">
                  <a:solidFill>
                    <a:schemeClr val="accent3">
                      <a:lumMod val="50000"/>
                    </a:schemeClr>
                  </a:solidFill>
                  <a:latin typeface="+mn-lt"/>
                </a:rPr>
                <a:t>object</a:t>
              </a:r>
              <a:endParaRPr lang="cs-CZ" sz="2000" dirty="0">
                <a:solidFill>
                  <a:schemeClr val="accent3">
                    <a:lumMod val="50000"/>
                  </a:schemeClr>
                </a:solidFill>
                <a:latin typeface="+mn-lt"/>
              </a:endParaRPr>
            </a:p>
          </p:txBody>
        </p:sp>
        <p:sp>
          <p:nvSpPr>
            <p:cNvPr id="34" name="TextovéPole 33"/>
            <p:cNvSpPr txBox="1"/>
            <p:nvPr/>
          </p:nvSpPr>
          <p:spPr>
            <a:xfrm>
              <a:off x="4139952" y="3291581"/>
              <a:ext cx="792088" cy="400110"/>
            </a:xfrm>
            <a:prstGeom prst="rect">
              <a:avLst/>
            </a:prstGeom>
            <a:noFill/>
          </p:spPr>
          <p:txBody>
            <a:bodyPr wrap="square" rtlCol="0">
              <a:spAutoFit/>
            </a:bodyPr>
            <a:lstStyle/>
            <a:p>
              <a:pPr algn="ctr"/>
              <a:r>
                <a:rPr lang="cs-CZ" sz="2000" dirty="0" smtClean="0">
                  <a:solidFill>
                    <a:schemeClr val="accent3">
                      <a:lumMod val="50000"/>
                    </a:schemeClr>
                  </a:solidFill>
                  <a:latin typeface="+mn-lt"/>
                </a:rPr>
                <a:t>…</a:t>
              </a:r>
              <a:endParaRPr lang="cs-CZ" sz="2000" dirty="0">
                <a:solidFill>
                  <a:schemeClr val="accent3">
                    <a:lumMod val="50000"/>
                  </a:schemeClr>
                </a:solidFill>
                <a:latin typeface="+mn-lt"/>
              </a:endParaRPr>
            </a:p>
          </p:txBody>
        </p:sp>
      </p:grpSp>
      <p:grpSp>
        <p:nvGrpSpPr>
          <p:cNvPr id="56" name="Skupina 55"/>
          <p:cNvGrpSpPr/>
          <p:nvPr/>
        </p:nvGrpSpPr>
        <p:grpSpPr>
          <a:xfrm>
            <a:off x="1764994" y="2199182"/>
            <a:ext cx="5802731" cy="1273170"/>
            <a:chOff x="1638423" y="2780928"/>
            <a:chExt cx="5802731" cy="1273170"/>
          </a:xfrm>
        </p:grpSpPr>
        <p:sp>
          <p:nvSpPr>
            <p:cNvPr id="3" name="TextovéPole 2"/>
            <p:cNvSpPr txBox="1"/>
            <p:nvPr/>
          </p:nvSpPr>
          <p:spPr>
            <a:xfrm>
              <a:off x="1638423" y="3592433"/>
              <a:ext cx="576064" cy="461665"/>
            </a:xfrm>
            <a:prstGeom prst="rect">
              <a:avLst/>
            </a:prstGeom>
            <a:noFill/>
          </p:spPr>
          <p:txBody>
            <a:bodyPr wrap="square" rtlCol="0">
              <a:spAutoFit/>
            </a:bodyPr>
            <a:lstStyle/>
            <a:p>
              <a:pPr algn="ctr"/>
              <a:r>
                <a:rPr lang="cs-CZ" i="1" dirty="0" smtClean="0">
                  <a:latin typeface="+mn-lt"/>
                </a:rPr>
                <a:t>n</a:t>
              </a:r>
              <a:endParaRPr lang="cs-CZ" i="1" dirty="0">
                <a:latin typeface="+mn-lt"/>
              </a:endParaRPr>
            </a:p>
          </p:txBody>
        </p:sp>
        <p:cxnSp>
          <p:nvCxnSpPr>
            <p:cNvPr id="55" name="Přímá spojnice se šipkou 54"/>
            <p:cNvCxnSpPr/>
            <p:nvPr/>
          </p:nvCxnSpPr>
          <p:spPr bwMode="auto">
            <a:xfrm flipV="1">
              <a:off x="1926455" y="2780928"/>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Přímá spojnice se šipkou 56"/>
            <p:cNvCxnSpPr/>
            <p:nvPr/>
          </p:nvCxnSpPr>
          <p:spPr bwMode="auto">
            <a:xfrm flipV="1">
              <a:off x="3565928" y="2780928"/>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Přímá spojnice se šipkou 57"/>
            <p:cNvCxnSpPr/>
            <p:nvPr/>
          </p:nvCxnSpPr>
          <p:spPr bwMode="auto">
            <a:xfrm flipV="1">
              <a:off x="4944185" y="2831629"/>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Přímá spojnice se šipkou 58"/>
            <p:cNvCxnSpPr/>
            <p:nvPr/>
          </p:nvCxnSpPr>
          <p:spPr bwMode="auto">
            <a:xfrm flipV="1">
              <a:off x="6948264" y="2831629"/>
              <a:ext cx="0" cy="6480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ovéPole 59"/>
            <p:cNvSpPr txBox="1"/>
            <p:nvPr/>
          </p:nvSpPr>
          <p:spPr>
            <a:xfrm>
              <a:off x="3141220" y="3581400"/>
              <a:ext cx="849415" cy="461665"/>
            </a:xfrm>
            <a:prstGeom prst="rect">
              <a:avLst/>
            </a:prstGeom>
            <a:noFill/>
          </p:spPr>
          <p:txBody>
            <a:bodyPr wrap="square" rtlCol="0">
              <a:spAutoFit/>
            </a:bodyPr>
            <a:lstStyle/>
            <a:p>
              <a:pPr algn="ctr"/>
              <a:r>
                <a:rPr lang="cs-CZ" i="1" dirty="0" smtClean="0">
                  <a:latin typeface="+mn-lt"/>
                </a:rPr>
                <a:t>n-1</a:t>
              </a:r>
              <a:endParaRPr lang="cs-CZ" i="1" dirty="0">
                <a:latin typeface="+mn-lt"/>
              </a:endParaRPr>
            </a:p>
          </p:txBody>
        </p:sp>
        <p:sp>
          <p:nvSpPr>
            <p:cNvPr id="61" name="TextovéPole 60"/>
            <p:cNvSpPr txBox="1"/>
            <p:nvPr/>
          </p:nvSpPr>
          <p:spPr>
            <a:xfrm>
              <a:off x="4523086" y="3582443"/>
              <a:ext cx="849415" cy="461665"/>
            </a:xfrm>
            <a:prstGeom prst="rect">
              <a:avLst/>
            </a:prstGeom>
            <a:noFill/>
          </p:spPr>
          <p:txBody>
            <a:bodyPr wrap="square" rtlCol="0">
              <a:spAutoFit/>
            </a:bodyPr>
            <a:lstStyle/>
            <a:p>
              <a:pPr algn="ctr"/>
              <a:r>
                <a:rPr lang="cs-CZ" i="1" dirty="0" smtClean="0">
                  <a:latin typeface="+mn-lt"/>
                </a:rPr>
                <a:t>n-2</a:t>
              </a:r>
              <a:endParaRPr lang="cs-CZ" i="1" dirty="0">
                <a:latin typeface="+mn-lt"/>
              </a:endParaRPr>
            </a:p>
          </p:txBody>
        </p:sp>
        <p:sp>
          <p:nvSpPr>
            <p:cNvPr id="62" name="TextovéPole 61"/>
            <p:cNvSpPr txBox="1"/>
            <p:nvPr/>
          </p:nvSpPr>
          <p:spPr>
            <a:xfrm>
              <a:off x="6591739" y="3562141"/>
              <a:ext cx="849415" cy="461665"/>
            </a:xfrm>
            <a:prstGeom prst="rect">
              <a:avLst/>
            </a:prstGeom>
            <a:noFill/>
          </p:spPr>
          <p:txBody>
            <a:bodyPr wrap="square" rtlCol="0">
              <a:spAutoFit/>
            </a:bodyPr>
            <a:lstStyle/>
            <a:p>
              <a:pPr algn="ctr"/>
              <a:r>
                <a:rPr lang="cs-CZ" i="1" dirty="0" smtClean="0">
                  <a:latin typeface="+mn-lt"/>
                </a:rPr>
                <a:t>n-r+1</a:t>
              </a:r>
              <a:endParaRPr lang="cs-CZ" i="1" dirty="0">
                <a:latin typeface="+mn-lt"/>
              </a:endParaRPr>
            </a:p>
          </p:txBody>
        </p:sp>
      </p:grpSp>
      <p:grpSp>
        <p:nvGrpSpPr>
          <p:cNvPr id="68" name="Skupina 67"/>
          <p:cNvGrpSpPr/>
          <p:nvPr/>
        </p:nvGrpSpPr>
        <p:grpSpPr>
          <a:xfrm>
            <a:off x="2831810" y="2966401"/>
            <a:ext cx="3960334" cy="528167"/>
            <a:chOff x="2659077" y="3565136"/>
            <a:chExt cx="3960334" cy="528167"/>
          </a:xfrm>
        </p:grpSpPr>
        <mc:AlternateContent xmlns:mc="http://schemas.openxmlformats.org/markup-compatibility/2006" xmlns:a14="http://schemas.microsoft.com/office/drawing/2010/main">
          <mc:Choice Requires="a14">
            <p:sp>
              <p:nvSpPr>
                <p:cNvPr id="63" name="TextovéPole 62"/>
                <p:cNvSpPr txBox="1"/>
                <p:nvPr/>
              </p:nvSpPr>
              <p:spPr>
                <a:xfrm>
                  <a:off x="2659077" y="3631056"/>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63" name="TextovéPole 62"/>
                <p:cNvSpPr txBox="1">
                  <a:spLocks noRot="1" noChangeAspect="1" noMove="1" noResize="1" noEditPoints="1" noAdjustHandles="1" noChangeArrowheads="1" noChangeShapeType="1" noTextEdit="1"/>
                </p:cNvSpPr>
                <p:nvPr/>
              </p:nvSpPr>
              <p:spPr>
                <a:xfrm>
                  <a:off x="2659077" y="3631056"/>
                  <a:ext cx="345467"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ovéPole 64"/>
                <p:cNvSpPr txBox="1"/>
                <p:nvPr/>
              </p:nvSpPr>
              <p:spPr>
                <a:xfrm>
                  <a:off x="4102644" y="3590188"/>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65" name="TextovéPole 64"/>
                <p:cNvSpPr txBox="1">
                  <a:spLocks noRot="1" noChangeAspect="1" noMove="1" noResize="1" noEditPoints="1" noAdjustHandles="1" noChangeArrowheads="1" noChangeShapeType="1" noTextEdit="1"/>
                </p:cNvSpPr>
                <p:nvPr/>
              </p:nvSpPr>
              <p:spPr>
                <a:xfrm>
                  <a:off x="4102644" y="3590188"/>
                  <a:ext cx="345467"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ovéPole 65"/>
                <p:cNvSpPr txBox="1"/>
                <p:nvPr/>
              </p:nvSpPr>
              <p:spPr>
                <a:xfrm>
                  <a:off x="5250077" y="3565136"/>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66" name="TextovéPole 65"/>
                <p:cNvSpPr txBox="1">
                  <a:spLocks noRot="1" noChangeAspect="1" noMove="1" noResize="1" noEditPoints="1" noAdjustHandles="1" noChangeArrowheads="1" noChangeShapeType="1" noTextEdit="1"/>
                </p:cNvSpPr>
                <p:nvPr/>
              </p:nvSpPr>
              <p:spPr>
                <a:xfrm>
                  <a:off x="5250077" y="3565136"/>
                  <a:ext cx="345467"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ovéPole 66"/>
                <p:cNvSpPr txBox="1"/>
                <p:nvPr/>
              </p:nvSpPr>
              <p:spPr>
                <a:xfrm>
                  <a:off x="6273944" y="3590188"/>
                  <a:ext cx="3454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sym typeface="Mathematica1"/>
                          </a:rPr>
                          <m:t>∙</m:t>
                        </m:r>
                      </m:oMath>
                    </m:oMathPara>
                  </a14:m>
                  <a:endParaRPr lang="cs-CZ" dirty="0"/>
                </a:p>
              </p:txBody>
            </p:sp>
          </mc:Choice>
          <mc:Fallback xmlns="">
            <p:sp>
              <p:nvSpPr>
                <p:cNvPr id="67" name="TextovéPole 66"/>
                <p:cNvSpPr txBox="1">
                  <a:spLocks noRot="1" noChangeAspect="1" noMove="1" noResize="1" noEditPoints="1" noAdjustHandles="1" noChangeArrowheads="1" noChangeShapeType="1" noTextEdit="1"/>
                </p:cNvSpPr>
                <p:nvPr/>
              </p:nvSpPr>
              <p:spPr>
                <a:xfrm>
                  <a:off x="6273944" y="3590188"/>
                  <a:ext cx="345467"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ovéPole 63"/>
                <p:cNvSpPr txBox="1"/>
                <p:nvPr/>
              </p:nvSpPr>
              <p:spPr>
                <a:xfrm>
                  <a:off x="5595544" y="3631638"/>
                  <a:ext cx="7773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a:ea typeface="Cambria Math"/>
                          </a:rPr>
                          <m:t>⋯</m:t>
                        </m:r>
                      </m:oMath>
                    </m:oMathPara>
                  </a14:m>
                  <a:endParaRPr lang="cs-CZ" dirty="0"/>
                </a:p>
              </p:txBody>
            </p:sp>
          </mc:Choice>
          <mc:Fallback xmlns="">
            <p:sp>
              <p:nvSpPr>
                <p:cNvPr id="64" name="TextovéPole 63"/>
                <p:cNvSpPr txBox="1">
                  <a:spLocks noRot="1" noChangeAspect="1" noMove="1" noResize="1" noEditPoints="1" noAdjustHandles="1" noChangeArrowheads="1" noChangeShapeType="1" noTextEdit="1"/>
                </p:cNvSpPr>
                <p:nvPr/>
              </p:nvSpPr>
              <p:spPr>
                <a:xfrm>
                  <a:off x="5595544" y="3631638"/>
                  <a:ext cx="777300" cy="461665"/>
                </a:xfrm>
                <a:prstGeom prst="rect">
                  <a:avLst/>
                </a:prstGeom>
                <a:blipFill rotWithShape="1">
                  <a:blip r:embed="rId6"/>
                  <a:stretch>
                    <a:fillRect/>
                  </a:stretch>
                </a:blipFill>
              </p:spPr>
              <p:txBody>
                <a:bodyPr/>
                <a:lstStyle/>
                <a:p>
                  <a:r>
                    <a:rPr lang="cs-CZ">
                      <a:noFill/>
                    </a:rPr>
                    <a:t> </a:t>
                  </a:r>
                </a:p>
              </p:txBody>
            </p:sp>
          </mc:Fallback>
        </mc:AlternateContent>
      </p:grpSp>
      <mc:AlternateContent xmlns:mc="http://schemas.openxmlformats.org/markup-compatibility/2006" xmlns:a14="http://schemas.microsoft.com/office/drawing/2010/main">
        <mc:Choice Requires="a14">
          <p:sp>
            <p:nvSpPr>
              <p:cNvPr id="69" name="TextovéPole 68"/>
              <p:cNvSpPr txBox="1"/>
              <p:nvPr/>
            </p:nvSpPr>
            <p:spPr>
              <a:xfrm>
                <a:off x="3180726" y="3717032"/>
                <a:ext cx="2658850" cy="835998"/>
              </a:xfrm>
              <a:prstGeom prst="rect">
                <a:avLst/>
              </a:prstGeom>
              <a:solidFill>
                <a:schemeClr val="accent6">
                  <a:lumMod val="20000"/>
                  <a:lumOff val="80000"/>
                </a:schemeClr>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𝑃</m:t>
                      </m:r>
                      <m:d>
                        <m:dPr>
                          <m:ctrlPr>
                            <a:rPr lang="cs-CZ" b="0" i="1" smtClean="0">
                              <a:latin typeface="Cambria Math" panose="02040503050406030204" pitchFamily="18" charset="0"/>
                            </a:rPr>
                          </m:ctrlPr>
                        </m:dPr>
                        <m:e>
                          <m:r>
                            <a:rPr lang="cs-CZ" b="0" i="1" smtClean="0">
                              <a:latin typeface="Cambria Math"/>
                            </a:rPr>
                            <m:t>𝑛</m:t>
                          </m:r>
                          <m:r>
                            <a:rPr lang="en-US" b="0" i="1" smtClean="0">
                              <a:latin typeface="Cambria Math"/>
                            </a:rPr>
                            <m:t>;</m:t>
                          </m:r>
                          <m:r>
                            <a:rPr lang="en-US" b="0" i="1" smtClean="0">
                              <a:latin typeface="Cambria Math"/>
                            </a:rPr>
                            <m:t>𝑟</m:t>
                          </m:r>
                        </m:e>
                      </m:d>
                      <m:r>
                        <a:rPr lang="cs-CZ" b="0" i="1" smtClean="0">
                          <a:latin typeface="Cambria Math"/>
                        </a:rPr>
                        <m:t>=</m:t>
                      </m:r>
                      <m:f>
                        <m:fPr>
                          <m:ctrlPr>
                            <a:rPr kumimoji="0" lang="cs-CZ" b="0" i="1" smtClean="0">
                              <a:latin typeface="Cambria Math" panose="02040503050406030204" pitchFamily="18" charset="0"/>
                              <a:ea typeface="Cambria Math"/>
                            </a:rPr>
                          </m:ctrlPr>
                        </m:fPr>
                        <m:num>
                          <m:r>
                            <a:rPr kumimoji="0" lang="cs-CZ" b="0" i="1" smtClean="0">
                              <a:latin typeface="Cambria Math"/>
                              <a:ea typeface="Cambria Math"/>
                            </a:rPr>
                            <m:t>𝑛</m:t>
                          </m:r>
                          <m:r>
                            <a:rPr kumimoji="0" lang="cs-CZ" b="0" i="1" smtClean="0">
                              <a:latin typeface="Cambria Math"/>
                              <a:ea typeface="Cambria Math"/>
                            </a:rPr>
                            <m:t>!</m:t>
                          </m:r>
                        </m:num>
                        <m:den>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cs-CZ" b="0" i="1" smtClean="0">
                                  <a:latin typeface="Cambria Math"/>
                                  <a:ea typeface="Cambria Math"/>
                                </a:rPr>
                                <m:t>−</m:t>
                              </m:r>
                              <m:r>
                                <a:rPr kumimoji="0" lang="cs-CZ" b="0" i="1" smtClean="0">
                                  <a:latin typeface="Cambria Math"/>
                                  <a:ea typeface="Cambria Math"/>
                                </a:rPr>
                                <m:t>𝑟</m:t>
                              </m:r>
                            </m:e>
                          </m:d>
                          <m:r>
                            <a:rPr kumimoji="0" lang="cs-CZ" b="0" i="1" smtClean="0">
                              <a:latin typeface="Cambria Math"/>
                              <a:ea typeface="Cambria Math"/>
                            </a:rPr>
                            <m:t>!</m:t>
                          </m:r>
                        </m:den>
                      </m:f>
                    </m:oMath>
                  </m:oMathPara>
                </a14:m>
                <a:endParaRPr lang="cs-CZ" dirty="0"/>
              </a:p>
            </p:txBody>
          </p:sp>
        </mc:Choice>
        <mc:Fallback xmlns="">
          <p:sp>
            <p:nvSpPr>
              <p:cNvPr id="69" name="TextovéPole 68"/>
              <p:cNvSpPr txBox="1">
                <a:spLocks noRot="1" noChangeAspect="1" noMove="1" noResize="1" noEditPoints="1" noAdjustHandles="1" noChangeArrowheads="1" noChangeShapeType="1" noTextEdit="1"/>
              </p:cNvSpPr>
              <p:nvPr/>
            </p:nvSpPr>
            <p:spPr>
              <a:xfrm>
                <a:off x="3180726" y="3717032"/>
                <a:ext cx="2658850" cy="835998"/>
              </a:xfrm>
              <a:prstGeom prst="rect">
                <a:avLst/>
              </a:prstGeom>
              <a:blipFill rotWithShape="1">
                <a:blip r:embed="rId7"/>
                <a:stretch>
                  <a:fillRect/>
                </a:stretch>
              </a:blipFill>
              <a:ln>
                <a:solidFill>
                  <a:schemeClr val="tx1"/>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1" name="Obdélník 70"/>
              <p:cNvSpPr/>
              <p:nvPr/>
            </p:nvSpPr>
            <p:spPr>
              <a:xfrm>
                <a:off x="948435" y="4653136"/>
                <a:ext cx="7344816" cy="1041247"/>
              </a:xfrm>
              <a:prstGeom prst="rect">
                <a:avLst/>
              </a:prstGeom>
            </p:spPr>
            <p:txBody>
              <a:bodyPr wrap="square">
                <a:spAutoFit/>
              </a:bodyPr>
              <a:lstStyle/>
              <a:p>
                <a:r>
                  <a:rPr kumimoji="0" lang="en-US" dirty="0" smtClean="0">
                    <a:latin typeface="+mn-lt"/>
                  </a:rPr>
                  <a:t>Thus, by the product rule, the number of ways to arrange </a:t>
                </a:r>
                <a:r>
                  <a:rPr kumimoji="0" lang="en-US" i="1" dirty="0" smtClean="0">
                    <a:latin typeface="+mn-lt"/>
                  </a:rPr>
                  <a:t>r</a:t>
                </a:r>
                <a:r>
                  <a:rPr kumimoji="0" lang="en-US" dirty="0" smtClean="0">
                    <a:latin typeface="+mn-lt"/>
                  </a:rPr>
                  <a:t> </a:t>
                </a:r>
                <a:r>
                  <a:rPr lang="en-US" dirty="0" smtClean="0">
                    <a:latin typeface="+mn-lt"/>
                  </a:rPr>
                  <a:t>of </a:t>
                </a:r>
                <a:r>
                  <a:rPr kumimoji="0" lang="en-US" i="1" dirty="0" smtClean="0">
                    <a:latin typeface="+mn-lt"/>
                  </a:rPr>
                  <a:t>n</a:t>
                </a:r>
                <a:r>
                  <a:rPr kumimoji="0" lang="en-US" dirty="0" smtClean="0">
                    <a:latin typeface="+mn-lt"/>
                  </a:rPr>
                  <a:t> objects is:</a:t>
                </a:r>
                <a:r>
                  <a:rPr kumimoji="0" lang="cs-CZ" dirty="0" smtClean="0">
                    <a:latin typeface="+mn-lt"/>
                  </a:rPr>
                  <a:t> </a:t>
                </a:r>
                <a14:m>
                  <m:oMath xmlns:m="http://schemas.openxmlformats.org/officeDocument/2006/math">
                    <m:r>
                      <a:rPr kumimoji="0" lang="cs-CZ" b="0" i="1" smtClean="0">
                        <a:latin typeface="Cambria Math"/>
                      </a:rPr>
                      <m:t>𝑛</m:t>
                    </m:r>
                    <m:r>
                      <a:rPr kumimoji="0" lang="cs-CZ" b="0" i="1" smtClean="0">
                        <a:latin typeface="Cambria Math"/>
                        <a:ea typeface="Cambria Math"/>
                      </a:rPr>
                      <m:t>∙</m:t>
                    </m:r>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cs-CZ" b="0" i="1" smtClean="0">
                            <a:latin typeface="Cambria Math"/>
                            <a:ea typeface="Cambria Math"/>
                          </a:rPr>
                          <m:t>−1</m:t>
                        </m:r>
                      </m:e>
                    </m:d>
                    <m:r>
                      <a:rPr kumimoji="0" lang="cs-CZ" b="0" i="1" smtClean="0">
                        <a:latin typeface="Cambria Math"/>
                        <a:ea typeface="Cambria Math"/>
                      </a:rPr>
                      <m:t>∙⋯∙</m:t>
                    </m:r>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cs-CZ" b="0" i="1" smtClean="0">
                            <a:latin typeface="Cambria Math"/>
                            <a:ea typeface="Cambria Math"/>
                          </a:rPr>
                          <m:t>−</m:t>
                        </m:r>
                        <m:r>
                          <a:rPr kumimoji="0" lang="en-US" b="0" i="1" smtClean="0">
                            <a:latin typeface="Cambria Math"/>
                            <a:ea typeface="Cambria Math"/>
                          </a:rPr>
                          <m:t>𝑟</m:t>
                        </m:r>
                        <m:r>
                          <a:rPr kumimoji="0" lang="cs-CZ" b="0" i="1" smtClean="0">
                            <a:latin typeface="Cambria Math"/>
                            <a:ea typeface="Cambria Math"/>
                          </a:rPr>
                          <m:t>+1</m:t>
                        </m:r>
                      </m:e>
                    </m:d>
                    <m:r>
                      <a:rPr kumimoji="0" lang="cs-CZ" b="0" i="1" smtClean="0">
                        <a:latin typeface="Cambria Math"/>
                        <a:ea typeface="Cambria Math"/>
                      </a:rPr>
                      <m:t>=</m:t>
                    </m:r>
                    <m:f>
                      <m:fPr>
                        <m:ctrlPr>
                          <a:rPr kumimoji="0" lang="cs-CZ" b="0" i="1" smtClean="0">
                            <a:latin typeface="Cambria Math" panose="02040503050406030204" pitchFamily="18" charset="0"/>
                            <a:ea typeface="Cambria Math"/>
                          </a:rPr>
                        </m:ctrlPr>
                      </m:fPr>
                      <m:num>
                        <m:r>
                          <a:rPr kumimoji="0" lang="cs-CZ" b="0" i="1" smtClean="0">
                            <a:latin typeface="Cambria Math"/>
                            <a:ea typeface="Cambria Math"/>
                          </a:rPr>
                          <m:t>𝑛</m:t>
                        </m:r>
                        <m:r>
                          <a:rPr kumimoji="0" lang="cs-CZ" b="0" i="1" smtClean="0">
                            <a:latin typeface="Cambria Math"/>
                            <a:ea typeface="Cambria Math"/>
                          </a:rPr>
                          <m:t>!</m:t>
                        </m:r>
                      </m:num>
                      <m:den>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cs-CZ" b="0" i="1" smtClean="0">
                                <a:latin typeface="Cambria Math"/>
                                <a:ea typeface="Cambria Math"/>
                              </a:rPr>
                              <m:t>−</m:t>
                            </m:r>
                            <m:r>
                              <a:rPr kumimoji="0" lang="cs-CZ" b="0" i="1" smtClean="0">
                                <a:latin typeface="Cambria Math"/>
                                <a:ea typeface="Cambria Math"/>
                              </a:rPr>
                              <m:t>𝑟</m:t>
                            </m:r>
                          </m:e>
                        </m:d>
                        <m:r>
                          <a:rPr kumimoji="0" lang="cs-CZ" b="0" i="1" smtClean="0">
                            <a:latin typeface="Cambria Math"/>
                            <a:ea typeface="Cambria Math"/>
                          </a:rPr>
                          <m:t>!</m:t>
                        </m:r>
                      </m:den>
                    </m:f>
                  </m:oMath>
                </a14:m>
                <a:endParaRPr kumimoji="0" lang="en-US" dirty="0" smtClean="0">
                  <a:latin typeface="+mn-lt"/>
                </a:endParaRPr>
              </a:p>
            </p:txBody>
          </p:sp>
        </mc:Choice>
        <mc:Fallback xmlns="">
          <p:sp>
            <p:nvSpPr>
              <p:cNvPr id="71" name="Obdélník 70"/>
              <p:cNvSpPr>
                <a:spLocks noRot="1" noChangeAspect="1" noMove="1" noResize="1" noEditPoints="1" noAdjustHandles="1" noChangeArrowheads="1" noChangeShapeType="1" noTextEdit="1"/>
              </p:cNvSpPr>
              <p:nvPr/>
            </p:nvSpPr>
            <p:spPr>
              <a:xfrm>
                <a:off x="948435" y="4653136"/>
                <a:ext cx="7344816" cy="1041247"/>
              </a:xfrm>
              <a:prstGeom prst="rect">
                <a:avLst/>
              </a:prstGeom>
              <a:blipFill rotWithShape="1">
                <a:blip r:embed="rId8"/>
                <a:stretch>
                  <a:fillRect l="-1329" t="-4678" r="-997" b="-58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3" name="Obdélník 72"/>
              <p:cNvSpPr/>
              <p:nvPr/>
            </p:nvSpPr>
            <p:spPr>
              <a:xfrm>
                <a:off x="1031959" y="5877272"/>
                <a:ext cx="7344816" cy="662233"/>
              </a:xfrm>
              <a:prstGeom prst="rect">
                <a:avLst/>
              </a:prstGeom>
              <a:solidFill>
                <a:schemeClr val="accent6">
                  <a:lumMod val="20000"/>
                  <a:lumOff val="80000"/>
                </a:schemeClr>
              </a:solidFill>
              <a:ln>
                <a:solidFill>
                  <a:schemeClr val="tx1"/>
                </a:solidFill>
              </a:ln>
            </p:spPr>
            <p:txBody>
              <a:bodyPr wrap="square">
                <a:spAutoFit/>
              </a:bodyPr>
              <a:lstStyle/>
              <a:p>
                <a:pPr algn="ctr"/>
                <a:r>
                  <a:rPr kumimoji="0" lang="en-US" dirty="0" smtClean="0">
                    <a:latin typeface="+mn-lt"/>
                  </a:rPr>
                  <a:t>The number of </a:t>
                </a:r>
                <a:r>
                  <a:rPr kumimoji="0" lang="cs-CZ" i="1" dirty="0" smtClean="0">
                    <a:latin typeface="+mn-lt"/>
                  </a:rPr>
                  <a:t>r</a:t>
                </a:r>
                <a:r>
                  <a:rPr kumimoji="0" lang="cs-CZ" dirty="0" smtClean="0">
                    <a:latin typeface="+mn-lt"/>
                  </a:rPr>
                  <a:t>-</a:t>
                </a:r>
                <a:r>
                  <a:rPr kumimoji="0" lang="en-US" dirty="0" smtClean="0">
                    <a:latin typeface="+mn-lt"/>
                  </a:rPr>
                  <a:t>permutations is</a:t>
                </a:r>
                <a:r>
                  <a:rPr kumimoji="0" lang="cs-CZ" dirty="0" smtClean="0">
                    <a:latin typeface="+mn-lt"/>
                  </a:rPr>
                  <a:t> </a:t>
                </a:r>
                <a14:m>
                  <m:oMath xmlns:m="http://schemas.openxmlformats.org/officeDocument/2006/math">
                    <m:f>
                      <m:fPr>
                        <m:ctrlPr>
                          <a:rPr kumimoji="0" lang="cs-CZ" b="0" i="1" smtClean="0">
                            <a:latin typeface="Cambria Math" panose="02040503050406030204" pitchFamily="18" charset="0"/>
                            <a:ea typeface="Cambria Math"/>
                          </a:rPr>
                        </m:ctrlPr>
                      </m:fPr>
                      <m:num>
                        <m:r>
                          <a:rPr kumimoji="0" lang="cs-CZ" b="0" i="1" smtClean="0">
                            <a:latin typeface="Cambria Math"/>
                            <a:ea typeface="Cambria Math"/>
                          </a:rPr>
                          <m:t>𝑛</m:t>
                        </m:r>
                        <m:r>
                          <a:rPr kumimoji="0" lang="cs-CZ" b="0" i="1" smtClean="0">
                            <a:latin typeface="Cambria Math"/>
                            <a:ea typeface="Cambria Math"/>
                          </a:rPr>
                          <m:t>!</m:t>
                        </m:r>
                      </m:num>
                      <m:den>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cs-CZ" b="0" i="1" smtClean="0">
                                <a:latin typeface="Cambria Math"/>
                                <a:ea typeface="Cambria Math"/>
                              </a:rPr>
                              <m:t>−</m:t>
                            </m:r>
                            <m:r>
                              <a:rPr kumimoji="0" lang="cs-CZ" b="0" i="1" smtClean="0">
                                <a:latin typeface="Cambria Math"/>
                                <a:ea typeface="Cambria Math"/>
                              </a:rPr>
                              <m:t>𝑟</m:t>
                            </m:r>
                          </m:e>
                        </m:d>
                        <m:r>
                          <a:rPr kumimoji="0" lang="cs-CZ" b="0" i="1" smtClean="0">
                            <a:latin typeface="Cambria Math"/>
                            <a:ea typeface="Cambria Math"/>
                          </a:rPr>
                          <m:t>!</m:t>
                        </m:r>
                      </m:den>
                    </m:f>
                    <m:r>
                      <a:rPr kumimoji="0" lang="cs-CZ" b="0" i="1" smtClean="0">
                        <a:latin typeface="Cambria Math"/>
                        <a:ea typeface="Cambria Math"/>
                      </a:rPr>
                      <m:t>.</m:t>
                    </m:r>
                  </m:oMath>
                </a14:m>
                <a:endParaRPr kumimoji="0" lang="en-US" dirty="0" smtClean="0">
                  <a:latin typeface="+mn-lt"/>
                </a:endParaRPr>
              </a:p>
            </p:txBody>
          </p:sp>
        </mc:Choice>
        <mc:Fallback xmlns="">
          <p:sp>
            <p:nvSpPr>
              <p:cNvPr id="73" name="Obdélník 72"/>
              <p:cNvSpPr>
                <a:spLocks noRot="1" noChangeAspect="1" noMove="1" noResize="1" noEditPoints="1" noAdjustHandles="1" noChangeArrowheads="1" noChangeShapeType="1" noTextEdit="1"/>
              </p:cNvSpPr>
              <p:nvPr/>
            </p:nvSpPr>
            <p:spPr>
              <a:xfrm>
                <a:off x="1031959" y="5877272"/>
                <a:ext cx="7344816" cy="662233"/>
              </a:xfrm>
              <a:prstGeom prst="rect">
                <a:avLst/>
              </a:prstGeom>
              <a:blipFill rotWithShape="1">
                <a:blip r:embed="rId9"/>
                <a:stretch>
                  <a:fillRect b="-1802"/>
                </a:stretch>
              </a:blipFill>
              <a:ln>
                <a:solidFill>
                  <a:schemeClr val="tx1"/>
                </a:solidFill>
              </a:ln>
            </p:spPr>
            <p:txBody>
              <a:bodyPr/>
              <a:lstStyle/>
              <a:p>
                <a:r>
                  <a:rPr lang="cs-CZ">
                    <a:noFill/>
                  </a:rPr>
                  <a:t> </a:t>
                </a:r>
              </a:p>
            </p:txBody>
          </p:sp>
        </mc:Fallback>
      </mc:AlternateContent>
    </p:spTree>
    <p:extLst>
      <p:ext uri="{BB962C8B-B14F-4D97-AF65-F5344CB8AC3E}">
        <p14:creationId xmlns:p14="http://schemas.microsoft.com/office/powerpoint/2010/main" val="4494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1368153"/>
          </a:xfrm>
        </p:spPr>
        <p:txBody>
          <a:bodyPr/>
          <a:lstStyle/>
          <a:p>
            <a:pPr marL="457200" indent="-457200" algn="l">
              <a:buFont typeface="+mj-lt"/>
              <a:buAutoNum type="arabicPeriod" startAt="13"/>
            </a:pPr>
            <a:r>
              <a:rPr lang="en-US" sz="2000" dirty="0" smtClean="0">
                <a:solidFill>
                  <a:schemeClr val="accent3">
                    <a:lumMod val="50000"/>
                  </a:schemeClr>
                </a:solidFill>
                <a:sym typeface="Symbol" pitchFamily="18" charset="2"/>
              </a:rPr>
              <a:t>Consider a horse race with 8 horses.  </a:t>
            </a:r>
            <a:br>
              <a:rPr lang="en-US" sz="2000" dirty="0" smtClean="0">
                <a:solidFill>
                  <a:schemeClr val="accent3">
                    <a:lumMod val="50000"/>
                  </a:schemeClr>
                </a:solidFill>
                <a:sym typeface="Symbol" pitchFamily="18" charset="2"/>
              </a:rPr>
            </a:br>
            <a:r>
              <a:rPr lang="en-US" sz="2000" dirty="0" smtClean="0">
                <a:solidFill>
                  <a:schemeClr val="accent3">
                    <a:lumMod val="50000"/>
                  </a:schemeClr>
                </a:solidFill>
                <a:sym typeface="Symbol" pitchFamily="18" charset="2"/>
              </a:rPr>
              <a:t>If a spectator were select three different horses at random to bet on for first, second and third places, how likely is he to be completely correct?</a:t>
            </a:r>
          </a:p>
        </p:txBody>
      </p:sp>
      <p:cxnSp>
        <p:nvCxnSpPr>
          <p:cNvPr id="5" name="Přímá spojnice 4"/>
          <p:cNvCxnSpPr/>
          <p:nvPr/>
        </p:nvCxnSpPr>
        <p:spPr bwMode="auto">
          <a:xfrm>
            <a:off x="755576" y="177281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3" name="TextovéPole 2"/>
              <p:cNvSpPr txBox="1"/>
              <p:nvPr/>
            </p:nvSpPr>
            <p:spPr>
              <a:xfrm>
                <a:off x="755576" y="2058752"/>
                <a:ext cx="4392488" cy="670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rPr>
                        <m:t>𝑃</m:t>
                      </m:r>
                      <m:d>
                        <m:dPr>
                          <m:ctrlPr>
                            <a:rPr lang="cs-CZ" sz="2000" b="0" i="1" smtClean="0">
                              <a:latin typeface="Cambria Math" panose="02040503050406030204" pitchFamily="18" charset="0"/>
                            </a:rPr>
                          </m:ctrlPr>
                        </m:dPr>
                        <m:e>
                          <m:r>
                            <a:rPr lang="cs-CZ" sz="2000" b="0" i="1" smtClean="0">
                              <a:latin typeface="Cambria Math"/>
                            </a:rPr>
                            <m:t>8</m:t>
                          </m:r>
                          <m:r>
                            <a:rPr lang="en-US" sz="2000" b="0" i="1" smtClean="0">
                              <a:latin typeface="Cambria Math"/>
                            </a:rPr>
                            <m:t>;3</m:t>
                          </m:r>
                        </m:e>
                      </m:d>
                      <m:r>
                        <a:rPr lang="cs-CZ" sz="2000" b="0" i="1" smtClean="0">
                          <a:latin typeface="Cambria Math"/>
                        </a:rPr>
                        <m:t>=</m:t>
                      </m:r>
                      <m:f>
                        <m:fPr>
                          <m:ctrlPr>
                            <a:rPr lang="cs-CZ" sz="2000" b="0" i="1" smtClean="0">
                              <a:latin typeface="Cambria Math" panose="02040503050406030204" pitchFamily="18" charset="0"/>
                            </a:rPr>
                          </m:ctrlPr>
                        </m:fPr>
                        <m:num>
                          <m:r>
                            <a:rPr lang="en-US" sz="2000" b="0" i="1" smtClean="0">
                              <a:latin typeface="Cambria Math"/>
                            </a:rPr>
                            <m:t>8</m:t>
                          </m:r>
                          <m:r>
                            <a:rPr lang="cs-CZ" sz="2000" b="0" i="1" smtClean="0">
                              <a:latin typeface="Cambria Math"/>
                            </a:rPr>
                            <m:t>!</m:t>
                          </m:r>
                        </m:num>
                        <m:den>
                          <m:r>
                            <a:rPr lang="cs-CZ" sz="2000" b="0" i="1" smtClean="0">
                              <a:latin typeface="Cambria Math"/>
                            </a:rPr>
                            <m:t>5!</m:t>
                          </m:r>
                        </m:den>
                      </m:f>
                      <m:r>
                        <a:rPr lang="cs-CZ" sz="2000" b="0" i="1" smtClean="0">
                          <a:latin typeface="Cambria Math"/>
                        </a:rPr>
                        <m:t>=8</m:t>
                      </m:r>
                      <m:r>
                        <a:rPr lang="cs-CZ" sz="2000" b="0" i="1" smtClean="0">
                          <a:latin typeface="Cambria Math"/>
                          <a:ea typeface="Cambria Math"/>
                        </a:rPr>
                        <m:t>∙7∙6=</m:t>
                      </m:r>
                      <m:r>
                        <a:rPr lang="cs-CZ" sz="2000" b="1" i="1" smtClean="0">
                          <a:latin typeface="Cambria Math"/>
                        </a:rPr>
                        <m:t>𝟑𝟑𝟔</m:t>
                      </m:r>
                    </m:oMath>
                  </m:oMathPara>
                </a14:m>
                <a:endParaRPr lang="cs-CZ" sz="2000"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755576" y="2058752"/>
                <a:ext cx="4392488" cy="670505"/>
              </a:xfrm>
              <a:prstGeom prst="rect">
                <a:avLst/>
              </a:prstGeom>
              <a:blipFill rotWithShape="1">
                <a:blip r:embed="rId2"/>
                <a:stretch>
                  <a:fillRect/>
                </a:stretch>
              </a:blipFill>
            </p:spPr>
            <p:txBody>
              <a:bodyPr/>
              <a:lstStyle/>
              <a:p>
                <a:r>
                  <a:rPr lang="cs-CZ">
                    <a:noFill/>
                  </a:rPr>
                  <a:t> </a:t>
                </a:r>
              </a:p>
            </p:txBody>
          </p:sp>
        </mc:Fallback>
      </mc:AlternateContent>
      <p:pic>
        <p:nvPicPr>
          <p:cNvPr id="9" name="Picture 4" descr="http://i.idnes.cz/11/031/cl6/ABR2aeda6_ALAMY_AWX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761" y="2058752"/>
            <a:ext cx="3087663" cy="23992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043608" y="4869160"/>
            <a:ext cx="4392488" cy="400110"/>
          </a:xfrm>
          <a:prstGeom prst="rect">
            <a:avLst/>
          </a:prstGeom>
          <a:noFill/>
        </p:spPr>
        <p:txBody>
          <a:bodyPr wrap="square" rtlCol="0">
            <a:spAutoFit/>
          </a:bodyPr>
          <a:lstStyle/>
          <a:p>
            <a:r>
              <a:rPr lang="cs-CZ" sz="2000" dirty="0" err="1" smtClean="0">
                <a:latin typeface="+mn-lt"/>
              </a:rPr>
              <a:t>Thus</a:t>
            </a:r>
            <a:r>
              <a:rPr lang="cs-CZ" sz="2000" dirty="0" smtClean="0">
                <a:latin typeface="+mn-lt"/>
              </a:rPr>
              <a:t> he has 1 in 336 </a:t>
            </a:r>
            <a:r>
              <a:rPr lang="cs-CZ" sz="2000" dirty="0" err="1" smtClean="0">
                <a:latin typeface="+mn-lt"/>
              </a:rPr>
              <a:t>chance</a:t>
            </a:r>
            <a:r>
              <a:rPr lang="cs-CZ" sz="2000" dirty="0" smtClean="0">
                <a:latin typeface="+mn-lt"/>
              </a:rPr>
              <a:t>. </a:t>
            </a:r>
            <a:endParaRPr lang="cs-CZ" sz="2000" dirty="0">
              <a:latin typeface="+mn-lt"/>
            </a:endParaRPr>
          </a:p>
        </p:txBody>
      </p:sp>
    </p:spTree>
    <p:extLst>
      <p:ext uri="{BB962C8B-B14F-4D97-AF65-F5344CB8AC3E}">
        <p14:creationId xmlns:p14="http://schemas.microsoft.com/office/powerpoint/2010/main" val="30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76275" y="1524000"/>
            <a:ext cx="7847012" cy="3057128"/>
          </a:xfrm>
        </p:spPr>
        <p:txBody>
          <a:bodyPr/>
          <a:lstStyle/>
          <a:p>
            <a:pPr>
              <a:buClr>
                <a:schemeClr val="tx1"/>
              </a:buClr>
              <a:buFont typeface="Wingdings" pitchFamily="2" charset="2"/>
              <a:buChar char="ü"/>
            </a:pPr>
            <a:r>
              <a:rPr kumimoji="0" lang="en-US" sz="2400" dirty="0" smtClean="0"/>
              <a:t>Combination - an unordered selection of objects.</a:t>
            </a:r>
            <a:endParaRPr kumimoji="0" lang="cs-CZ" sz="2400" dirty="0" smtClean="0"/>
          </a:p>
          <a:p>
            <a:pPr>
              <a:buClr>
                <a:schemeClr val="tx1"/>
              </a:buClr>
              <a:buFont typeface="Wingdings" pitchFamily="2" charset="2"/>
              <a:buChar char="ü"/>
            </a:pPr>
            <a:r>
              <a:rPr kumimoji="0" lang="en-US" sz="2400" dirty="0" smtClean="0"/>
              <a:t>Consider a set S with </a:t>
            </a:r>
            <a:r>
              <a:rPr kumimoji="0" lang="en-US" sz="2400" i="1" dirty="0" smtClean="0"/>
              <a:t>n</a:t>
            </a:r>
            <a:r>
              <a:rPr kumimoji="0" lang="en-US" sz="2400" dirty="0" smtClean="0"/>
              <a:t> objects.  Every </a:t>
            </a:r>
            <a:r>
              <a:rPr kumimoji="0" lang="cs-CZ" sz="2400" i="1" dirty="0" smtClean="0"/>
              <a:t>r</a:t>
            </a:r>
            <a:r>
              <a:rPr kumimoji="0" lang="en-US" sz="2400" dirty="0" smtClean="0"/>
              <a:t> sized subset of those objects (0&lt;</a:t>
            </a:r>
            <a:r>
              <a:rPr kumimoji="0" lang="en-US" sz="2400" i="1" dirty="0" err="1" smtClean="0"/>
              <a:t>r</a:t>
            </a:r>
            <a:r>
              <a:rPr kumimoji="0" lang="en-US" sz="2400" dirty="0" err="1" smtClean="0">
                <a:sym typeface="Symbol" pitchFamily="18" charset="2"/>
              </a:rPr>
              <a:t></a:t>
            </a:r>
            <a:r>
              <a:rPr kumimoji="0" lang="en-US" sz="2400" i="1" dirty="0" err="1" smtClean="0"/>
              <a:t>n</a:t>
            </a:r>
            <a:r>
              <a:rPr kumimoji="0" lang="en-US" sz="2400" dirty="0" smtClean="0"/>
              <a:t>) is a </a:t>
            </a:r>
            <a:r>
              <a:rPr kumimoji="0" lang="en-US" sz="2400" dirty="0" smtClean="0">
                <a:solidFill>
                  <a:srgbClr val="FC223C"/>
                </a:solidFill>
              </a:rPr>
              <a:t>combination of size </a:t>
            </a:r>
            <a:r>
              <a:rPr kumimoji="0" lang="en-US" sz="2400" i="1" dirty="0" smtClean="0">
                <a:solidFill>
                  <a:srgbClr val="FC223C"/>
                </a:solidFill>
              </a:rPr>
              <a:t>r</a:t>
            </a:r>
            <a:r>
              <a:rPr kumimoji="0" lang="en-US" sz="2400" dirty="0" smtClean="0"/>
              <a:t>, or a </a:t>
            </a:r>
            <a:r>
              <a:rPr kumimoji="0" lang="en-US" sz="2400" i="1" dirty="0" smtClean="0">
                <a:solidFill>
                  <a:srgbClr val="FC223C"/>
                </a:solidFill>
              </a:rPr>
              <a:t>r</a:t>
            </a:r>
            <a:r>
              <a:rPr kumimoji="0" lang="en-US" sz="2400" dirty="0" smtClean="0">
                <a:solidFill>
                  <a:srgbClr val="FC223C"/>
                </a:solidFill>
              </a:rPr>
              <a:t>-combination</a:t>
            </a:r>
            <a:r>
              <a:rPr kumimoji="0" lang="en-US" sz="2400" dirty="0" smtClean="0"/>
              <a:t> taken from S.</a:t>
            </a:r>
            <a:endParaRPr lang="en-US" sz="2400" dirty="0" smtClean="0">
              <a:sym typeface="Symbol" pitchFamily="18" charset="2"/>
            </a:endParaRPr>
          </a:p>
        </p:txBody>
      </p:sp>
      <p:sp>
        <p:nvSpPr>
          <p:cNvPr id="20" name="Rectangle 2"/>
          <p:cNvSpPr>
            <a:spLocks noGrp="1" noChangeArrowheads="1"/>
          </p:cNvSpPr>
          <p:nvPr>
            <p:ph type="title"/>
          </p:nvPr>
        </p:nvSpPr>
        <p:spPr>
          <a:xfrm>
            <a:off x="755650" y="404813"/>
            <a:ext cx="7770813" cy="685800"/>
          </a:xfrm>
        </p:spPr>
        <p:txBody>
          <a:bodyPr/>
          <a:lstStyle/>
          <a:p>
            <a:pPr>
              <a:defRPr/>
            </a:pPr>
            <a:r>
              <a:rPr lang="cs-CZ" sz="3600" dirty="0" err="1" smtClean="0">
                <a:solidFill>
                  <a:schemeClr val="accent3">
                    <a:lumMod val="50000"/>
                  </a:schemeClr>
                </a:solidFill>
                <a:latin typeface="+mn-lt"/>
              </a:rPr>
              <a:t>Combinations</a:t>
            </a:r>
            <a:endParaRPr lang="en-US" sz="3600" dirty="0" smtClean="0">
              <a:solidFill>
                <a:schemeClr val="accent3">
                  <a:lumMod val="50000"/>
                </a:schemeClr>
              </a:solidFill>
              <a:latin typeface="+mn-lt"/>
            </a:endParaRPr>
          </a:p>
        </p:txBody>
      </p:sp>
    </p:spTree>
    <p:extLst>
      <p:ext uri="{BB962C8B-B14F-4D97-AF65-F5344CB8AC3E}">
        <p14:creationId xmlns:p14="http://schemas.microsoft.com/office/powerpoint/2010/main" val="38027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43" name="Rectangle 3"/>
              <p:cNvSpPr>
                <a:spLocks noGrp="1" noChangeArrowheads="1"/>
              </p:cNvSpPr>
              <p:nvPr>
                <p:ph type="body" idx="1"/>
              </p:nvPr>
            </p:nvSpPr>
            <p:spPr>
              <a:xfrm>
                <a:off x="676275" y="1524000"/>
                <a:ext cx="7847012" cy="4353272"/>
              </a:xfrm>
            </p:spPr>
            <p:txBody>
              <a:bodyPr/>
              <a:lstStyle/>
              <a:p>
                <a:pPr>
                  <a:buNone/>
                </a:pPr>
                <a:r>
                  <a:rPr lang="en-US" sz="2400" dirty="0" smtClean="0">
                    <a:sym typeface="Symbol" pitchFamily="18" charset="2"/>
                  </a:rPr>
                  <a:t>Consider the set</a:t>
                </a:r>
                <a:r>
                  <a:rPr lang="cs-CZ" sz="2400" dirty="0" smtClean="0">
                    <a:sym typeface="Symbol" pitchFamily="18" charset="2"/>
                  </a:rPr>
                  <a:t> </a:t>
                </a:r>
                <a14:m>
                  <m:oMath xmlns:m="http://schemas.openxmlformats.org/officeDocument/2006/math">
                    <m:r>
                      <a:rPr lang="cs-CZ" sz="2400" b="0" i="1" smtClean="0">
                        <a:latin typeface="Cambria Math"/>
                        <a:sym typeface="Symbol" pitchFamily="18" charset="2"/>
                      </a:rPr>
                      <m:t>𝐴</m:t>
                    </m:r>
                    <m:r>
                      <a:rPr lang="cs-CZ" sz="2400" b="0" i="1" smtClean="0">
                        <a:latin typeface="Cambria Math"/>
                        <a:sym typeface="Symbol" pitchFamily="18" charset="2"/>
                      </a:rPr>
                      <m:t>=</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𝑐</m:t>
                        </m:r>
                      </m:e>
                    </m:d>
                    <m:r>
                      <a:rPr lang="cs-CZ" sz="2400" b="0" i="0" smtClean="0">
                        <a:latin typeface="Cambria Math"/>
                        <a:sym typeface="Symbol" pitchFamily="18" charset="2"/>
                      </a:rPr>
                      <m:t>.</m:t>
                    </m:r>
                  </m:oMath>
                </a14:m>
                <a:endParaRPr lang="cs-CZ" sz="2400" b="0" dirty="0" smtClean="0">
                  <a:sym typeface="Symbol" pitchFamily="18" charset="2"/>
                </a:endParaRPr>
              </a:p>
              <a:p>
                <a:pPr>
                  <a:buNone/>
                </a:pPr>
                <a:endParaRPr lang="en-US" sz="2400" dirty="0" smtClean="0">
                  <a:sym typeface="Symbol" pitchFamily="18" charset="2"/>
                </a:endParaRPr>
              </a:p>
              <a:p>
                <a:pPr>
                  <a:buClr>
                    <a:schemeClr val="tx1"/>
                  </a:buClr>
                  <a:buFont typeface="Arial" pitchFamily="34" charset="0"/>
                  <a:buChar char="•"/>
                </a:pPr>
                <a:r>
                  <a:rPr lang="en-US" sz="2400" dirty="0" smtClean="0">
                    <a:sym typeface="Symbol" pitchFamily="18" charset="2"/>
                  </a:rPr>
                  <a:t>What are the 2-combinations of </a:t>
                </a:r>
                <a:r>
                  <a:rPr lang="en-US" sz="2400" i="1" dirty="0" smtClean="0">
                    <a:sym typeface="Symbol" pitchFamily="18" charset="2"/>
                  </a:rPr>
                  <a:t>A</a:t>
                </a:r>
                <a:r>
                  <a:rPr lang="en-US" sz="2400" dirty="0" smtClean="0">
                    <a:sym typeface="Symbol" pitchFamily="18" charset="2"/>
                  </a:rPr>
                  <a:t>?</a:t>
                </a:r>
                <a:endParaRPr lang="cs-CZ" sz="2400" dirty="0">
                  <a:sym typeface="Symbol" pitchFamily="18" charset="2"/>
                </a:endParaRPr>
              </a:p>
              <a:p>
                <a:pPr marL="0" indent="0">
                  <a:buClr>
                    <a:schemeClr val="tx1"/>
                  </a:buClr>
                  <a:buNone/>
                </a:pPr>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𝑏</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𝑐</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𝑐</m:t>
                        </m:r>
                      </m:e>
                    </m:d>
                  </m:oMath>
                </a14:m>
                <a:endParaRPr lang="cs-CZ" sz="2400" dirty="0" smtClean="0">
                  <a:sym typeface="Symbol" pitchFamily="18" charset="2"/>
                </a:endParaRPr>
              </a:p>
              <a:p>
                <a:pPr marL="0" indent="0">
                  <a:buClr>
                    <a:schemeClr val="tx1"/>
                  </a:buClr>
                  <a:buNone/>
                </a:pPr>
                <a:endParaRPr lang="cs-CZ" sz="2400" dirty="0" smtClean="0">
                  <a:sym typeface="Symbol" pitchFamily="18" charset="2"/>
                </a:endParaRPr>
              </a:p>
              <a:p>
                <a:pPr>
                  <a:buClr>
                    <a:schemeClr val="tx1"/>
                  </a:buClr>
                  <a:buFont typeface="Arial" pitchFamily="34" charset="0"/>
                  <a:buChar char="•"/>
                </a:pPr>
                <a:r>
                  <a:rPr lang="cs-CZ" sz="2400" dirty="0">
                    <a:sym typeface="Symbol" pitchFamily="18" charset="2"/>
                  </a:rPr>
                  <a:t> </a:t>
                </a:r>
                <a:r>
                  <a:rPr lang="en-US" sz="2400" dirty="0" smtClean="0">
                    <a:sym typeface="Symbol" pitchFamily="18" charset="2"/>
                  </a:rPr>
                  <a:t>What are the 3-combinations of </a:t>
                </a:r>
                <a:r>
                  <a:rPr lang="en-US" sz="2400" i="1" dirty="0" smtClean="0">
                    <a:sym typeface="Symbol" pitchFamily="18" charset="2"/>
                  </a:rPr>
                  <a:t>A</a:t>
                </a:r>
                <a:r>
                  <a:rPr lang="en-US" sz="2400" dirty="0" smtClean="0">
                    <a:sym typeface="Symbol" pitchFamily="18" charset="2"/>
                  </a:rPr>
                  <a:t>?</a:t>
                </a:r>
              </a:p>
              <a:p>
                <a:pPr>
                  <a:buNone/>
                </a:pPr>
                <a:r>
                  <a:rPr lang="en-US" sz="2400" dirty="0" smtClean="0">
                    <a:sym typeface="Symbol" pitchFamily="18" charset="2"/>
                  </a:rPr>
                  <a:t> </a:t>
                </a:r>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𝑐</m:t>
                        </m:r>
                      </m:e>
                    </m:d>
                  </m:oMath>
                </a14:m>
                <a:r>
                  <a:rPr lang="en-US" sz="2400" dirty="0" smtClean="0">
                    <a:sym typeface="Symbol" pitchFamily="18" charset="2"/>
                  </a:rPr>
                  <a:t>    </a:t>
                </a:r>
                <a:endParaRPr lang="cs-CZ" sz="2400" dirty="0" smtClean="0">
                  <a:sym typeface="Symbol" pitchFamily="18" charset="2"/>
                </a:endParaRPr>
              </a:p>
              <a:p>
                <a:pPr>
                  <a:buNone/>
                </a:pPr>
                <a:endParaRPr lang="cs-CZ" sz="2400" dirty="0">
                  <a:sym typeface="Symbol" pitchFamily="18" charset="2"/>
                </a:endParaRPr>
              </a:p>
              <a:p>
                <a:pPr>
                  <a:buClr>
                    <a:schemeClr val="tx1"/>
                  </a:buClr>
                  <a:buFont typeface="Arial" pitchFamily="34" charset="0"/>
                  <a:buChar char="•"/>
                </a:pPr>
                <a:r>
                  <a:rPr lang="en-US" sz="2400" dirty="0" smtClean="0">
                    <a:sym typeface="Symbol" pitchFamily="18" charset="2"/>
                  </a:rPr>
                  <a:t>What are the 1-combinations of </a:t>
                </a:r>
                <a:r>
                  <a:rPr lang="en-US" sz="2400" i="1" dirty="0" smtClean="0">
                    <a:sym typeface="Symbol" pitchFamily="18" charset="2"/>
                  </a:rPr>
                  <a:t>A</a:t>
                </a:r>
                <a:r>
                  <a:rPr lang="en-US" sz="2400" dirty="0" smtClean="0">
                    <a:sym typeface="Symbol" pitchFamily="18" charset="2"/>
                  </a:rPr>
                  <a:t>?</a:t>
                </a:r>
                <a:endParaRPr lang="cs-CZ" sz="2400" dirty="0" smtClean="0">
                  <a:sym typeface="Symbol" pitchFamily="18" charset="2"/>
                </a:endParaRPr>
              </a:p>
              <a:p>
                <a:pPr marL="0" indent="0">
                  <a:buClr>
                    <a:schemeClr val="tx1"/>
                  </a:buClr>
                  <a:buNone/>
                </a:pPr>
                <a:r>
                  <a:rPr lang="cs-CZ" sz="2400" dirty="0">
                    <a:sym typeface="Symbol" pitchFamily="18" charset="2"/>
                  </a:rPr>
                  <a:t> </a:t>
                </a:r>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𝑏</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𝑐</m:t>
                        </m:r>
                      </m:e>
                    </m:d>
                  </m:oMath>
                </a14:m>
                <a:endParaRPr lang="en-US" sz="2400" dirty="0" smtClean="0">
                  <a:sym typeface="Symbol" pitchFamily="18" charset="2"/>
                </a:endParaRPr>
              </a:p>
            </p:txBody>
          </p:sp>
        </mc:Choice>
        <mc:Fallback xmlns="">
          <p:sp>
            <p:nvSpPr>
              <p:cNvPr id="112643" name="Rectangle 3"/>
              <p:cNvSpPr>
                <a:spLocks noGrp="1" noRot="1" noChangeAspect="1" noMove="1" noResize="1" noEditPoints="1" noAdjustHandles="1" noChangeArrowheads="1" noChangeShapeType="1" noTextEdit="1"/>
              </p:cNvSpPr>
              <p:nvPr>
                <p:ph type="body" idx="1"/>
              </p:nvPr>
            </p:nvSpPr>
            <p:spPr>
              <a:xfrm>
                <a:off x="676275" y="1524000"/>
                <a:ext cx="7847012" cy="4353272"/>
              </a:xfrm>
              <a:blipFill rotWithShape="1">
                <a:blip r:embed="rId2"/>
                <a:stretch>
                  <a:fillRect l="-1243" t="-1120" b="-840"/>
                </a:stretch>
              </a:blipFill>
            </p:spPr>
            <p:txBody>
              <a:bodyPr/>
              <a:lstStyle/>
              <a:p>
                <a:r>
                  <a:rPr lang="cs-CZ">
                    <a:noFill/>
                  </a:rPr>
                  <a:t> </a:t>
                </a:r>
              </a:p>
            </p:txBody>
          </p:sp>
        </mc:Fallback>
      </mc:AlternateContent>
      <p:sp>
        <p:nvSpPr>
          <p:cNvPr id="20" name="Rectangle 2"/>
          <p:cNvSpPr>
            <a:spLocks noGrp="1" noChangeArrowheads="1"/>
          </p:cNvSpPr>
          <p:nvPr>
            <p:ph type="title"/>
          </p:nvPr>
        </p:nvSpPr>
        <p:spPr>
          <a:xfrm>
            <a:off x="755650" y="404813"/>
            <a:ext cx="7770813" cy="685800"/>
          </a:xfrm>
        </p:spPr>
        <p:txBody>
          <a:bodyPr/>
          <a:lstStyle/>
          <a:p>
            <a:pPr>
              <a:defRPr/>
            </a:pPr>
            <a:r>
              <a:rPr lang="cs-CZ" sz="3600" dirty="0" smtClean="0">
                <a:solidFill>
                  <a:schemeClr val="accent3">
                    <a:lumMod val="50000"/>
                  </a:schemeClr>
                </a:solidFill>
                <a:latin typeface="+mn-lt"/>
              </a:rPr>
              <a:t>Sample </a:t>
            </a:r>
            <a:r>
              <a:rPr lang="cs-CZ" sz="3600" dirty="0" err="1" smtClean="0">
                <a:solidFill>
                  <a:schemeClr val="accent3">
                    <a:lumMod val="50000"/>
                  </a:schemeClr>
                </a:solidFill>
                <a:latin typeface="+mn-lt"/>
              </a:rPr>
              <a:t>problems</a:t>
            </a:r>
            <a:endParaRPr lang="en-US" sz="3600" dirty="0" smtClean="0">
              <a:solidFill>
                <a:schemeClr val="accent3">
                  <a:lumMod val="50000"/>
                </a:schemeClr>
              </a:solidFill>
              <a:latin typeface="+mn-lt"/>
            </a:endParaRPr>
          </a:p>
        </p:txBody>
      </p:sp>
    </p:spTree>
    <p:extLst>
      <p:ext uri="{BB962C8B-B14F-4D97-AF65-F5344CB8AC3E}">
        <p14:creationId xmlns:p14="http://schemas.microsoft.com/office/powerpoint/2010/main" val="150486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43" name="Rectangle 3"/>
              <p:cNvSpPr>
                <a:spLocks noGrp="1" noChangeArrowheads="1"/>
              </p:cNvSpPr>
              <p:nvPr>
                <p:ph type="body" idx="1"/>
              </p:nvPr>
            </p:nvSpPr>
            <p:spPr>
              <a:xfrm>
                <a:off x="676275" y="1524000"/>
                <a:ext cx="7847012" cy="4353272"/>
              </a:xfrm>
            </p:spPr>
            <p:txBody>
              <a:bodyPr/>
              <a:lstStyle/>
              <a:p>
                <a:pPr>
                  <a:buNone/>
                </a:pPr>
                <a:r>
                  <a:rPr lang="en-US" sz="2400" dirty="0" smtClean="0">
                    <a:sym typeface="Symbol" pitchFamily="18" charset="2"/>
                  </a:rPr>
                  <a:t>Consider the set</a:t>
                </a:r>
                <a:r>
                  <a:rPr lang="cs-CZ" sz="2400" dirty="0" smtClean="0">
                    <a:sym typeface="Symbol" pitchFamily="18" charset="2"/>
                  </a:rPr>
                  <a:t> </a:t>
                </a:r>
                <a14:m>
                  <m:oMath xmlns:m="http://schemas.openxmlformats.org/officeDocument/2006/math">
                    <m:r>
                      <a:rPr lang="cs-CZ" sz="2400" b="0" i="1" smtClean="0">
                        <a:latin typeface="Cambria Math"/>
                        <a:sym typeface="Symbol" pitchFamily="18" charset="2"/>
                      </a:rPr>
                      <m:t>𝐵</m:t>
                    </m:r>
                    <m:r>
                      <a:rPr lang="cs-CZ" sz="2400" b="0" i="1" smtClean="0">
                        <a:latin typeface="Cambria Math"/>
                        <a:sym typeface="Symbol" pitchFamily="18" charset="2"/>
                      </a:rPr>
                      <m:t>=</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𝑐</m:t>
                        </m:r>
                        <m:r>
                          <a:rPr lang="cs-CZ" sz="2400" b="0" i="1" smtClean="0">
                            <a:latin typeface="Cambria Math"/>
                            <a:sym typeface="Symbol" pitchFamily="18" charset="2"/>
                          </a:rPr>
                          <m:t>,</m:t>
                        </m:r>
                        <m:r>
                          <a:rPr lang="cs-CZ" sz="2400" b="0" i="1" smtClean="0">
                            <a:latin typeface="Cambria Math"/>
                            <a:sym typeface="Symbol" pitchFamily="18" charset="2"/>
                          </a:rPr>
                          <m:t>𝑑</m:t>
                        </m:r>
                      </m:e>
                    </m:d>
                    <m:r>
                      <a:rPr lang="cs-CZ" sz="2400" b="0" i="0" smtClean="0">
                        <a:latin typeface="Cambria Math"/>
                        <a:sym typeface="Symbol" pitchFamily="18" charset="2"/>
                      </a:rPr>
                      <m:t>.</m:t>
                    </m:r>
                  </m:oMath>
                </a14:m>
                <a:endParaRPr lang="cs-CZ" sz="2400" b="0" dirty="0" smtClean="0">
                  <a:sym typeface="Symbol" pitchFamily="18" charset="2"/>
                </a:endParaRPr>
              </a:p>
              <a:p>
                <a:pPr>
                  <a:buNone/>
                </a:pPr>
                <a:endParaRPr lang="en-US" sz="2400" dirty="0" smtClean="0">
                  <a:sym typeface="Symbol" pitchFamily="18" charset="2"/>
                </a:endParaRPr>
              </a:p>
              <a:p>
                <a:pPr>
                  <a:buClr>
                    <a:schemeClr val="tx1"/>
                  </a:buClr>
                  <a:buFont typeface="Arial" pitchFamily="34" charset="0"/>
                  <a:buChar char="•"/>
                </a:pPr>
                <a:r>
                  <a:rPr lang="en-US" sz="2400" dirty="0" smtClean="0">
                    <a:sym typeface="Symbol" pitchFamily="18" charset="2"/>
                  </a:rPr>
                  <a:t>What are the 2-combinations of </a:t>
                </a:r>
                <a:r>
                  <a:rPr lang="cs-CZ" sz="2400" i="1" dirty="0" smtClean="0">
                    <a:sym typeface="Symbol" pitchFamily="18" charset="2"/>
                  </a:rPr>
                  <a:t>B</a:t>
                </a:r>
                <a:r>
                  <a:rPr lang="en-US" sz="2400" dirty="0" smtClean="0">
                    <a:sym typeface="Symbol" pitchFamily="18" charset="2"/>
                  </a:rPr>
                  <a:t>?</a:t>
                </a:r>
                <a:endParaRPr lang="cs-CZ" sz="2400" dirty="0">
                  <a:sym typeface="Symbol" pitchFamily="18" charset="2"/>
                </a:endParaRPr>
              </a:p>
              <a:p>
                <a:pPr marL="0" indent="0">
                  <a:buClr>
                    <a:schemeClr val="tx1"/>
                  </a:buClr>
                  <a:buNone/>
                </a:pPr>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𝑏</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𝑐</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𝑑</m:t>
                        </m:r>
                      </m:e>
                    </m:d>
                  </m:oMath>
                </a14:m>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𝑐</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𝑑</m:t>
                        </m:r>
                      </m:e>
                    </m:d>
                    <m:r>
                      <a:rPr lang="cs-CZ" sz="2400" b="0" i="1" smtClean="0">
                        <a:latin typeface="Cambria Math"/>
                        <a:sym typeface="Symbol" pitchFamily="18" charset="2"/>
                      </a:rPr>
                      <m:t>   </m:t>
                    </m:r>
                    <m:d>
                      <m:dPr>
                        <m:begChr m:val="{"/>
                        <m:endChr m:val="}"/>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𝑐</m:t>
                        </m:r>
                        <m:r>
                          <a:rPr lang="cs-CZ" sz="2400" b="0" i="1" smtClean="0">
                            <a:latin typeface="Cambria Math"/>
                            <a:sym typeface="Symbol" pitchFamily="18" charset="2"/>
                          </a:rPr>
                          <m:t>,</m:t>
                        </m:r>
                        <m:r>
                          <a:rPr lang="cs-CZ" sz="2400" b="0" i="1" smtClean="0">
                            <a:latin typeface="Cambria Math"/>
                            <a:sym typeface="Symbol" pitchFamily="18" charset="2"/>
                          </a:rPr>
                          <m:t>𝑑</m:t>
                        </m:r>
                      </m:e>
                    </m:d>
                  </m:oMath>
                </a14:m>
                <a:endParaRPr lang="cs-CZ" sz="2400" dirty="0" smtClean="0">
                  <a:sym typeface="Symbol" pitchFamily="18" charset="2"/>
                </a:endParaRPr>
              </a:p>
              <a:p>
                <a:pPr marL="0" indent="0">
                  <a:buClr>
                    <a:schemeClr val="tx1"/>
                  </a:buClr>
                  <a:buNone/>
                </a:pPr>
                <a:endParaRPr lang="cs-CZ" sz="2400" dirty="0" smtClean="0">
                  <a:sym typeface="Symbol" pitchFamily="18" charset="2"/>
                </a:endParaRPr>
              </a:p>
              <a:p>
                <a:pPr>
                  <a:buClr>
                    <a:schemeClr val="tx1"/>
                  </a:buClr>
                  <a:buFont typeface="Arial" pitchFamily="34" charset="0"/>
                  <a:buChar char="•"/>
                </a:pPr>
                <a:r>
                  <a:rPr lang="cs-CZ" sz="2400" dirty="0">
                    <a:sym typeface="Symbol" pitchFamily="18" charset="2"/>
                  </a:rPr>
                  <a:t> </a:t>
                </a:r>
                <a:r>
                  <a:rPr lang="en-US" sz="2400" dirty="0" smtClean="0">
                    <a:sym typeface="Symbol" pitchFamily="18" charset="2"/>
                  </a:rPr>
                  <a:t>What are the 3-combinations of </a:t>
                </a:r>
                <a:r>
                  <a:rPr lang="cs-CZ" sz="2400" i="1" dirty="0" smtClean="0">
                    <a:sym typeface="Symbol" pitchFamily="18" charset="2"/>
                  </a:rPr>
                  <a:t>B</a:t>
                </a:r>
                <a:r>
                  <a:rPr lang="en-US" sz="2400" dirty="0" smtClean="0">
                    <a:sym typeface="Symbol" pitchFamily="18" charset="2"/>
                  </a:rPr>
                  <a:t>?</a:t>
                </a:r>
              </a:p>
              <a:p>
                <a:pPr>
                  <a:buNone/>
                </a:pPr>
                <a:r>
                  <a:rPr lang="en-US" sz="2400" dirty="0" smtClean="0">
                    <a:sym typeface="Symbol" pitchFamily="18" charset="2"/>
                  </a:rPr>
                  <a:t> </a:t>
                </a:r>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𝑐</m:t>
                        </m:r>
                      </m:e>
                    </m:d>
                  </m:oMath>
                </a14:m>
                <a:r>
                  <a:rPr lang="cs-CZ" sz="2400" dirty="0" smtClean="0">
                    <a:sym typeface="Symbol" pitchFamily="18" charset="2"/>
                  </a:rPr>
                  <a:t> </a:t>
                </a:r>
                <a:r>
                  <a:rPr lang="en-US"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𝑑</m:t>
                        </m:r>
                      </m:e>
                    </m:d>
                  </m:oMath>
                </a14:m>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𝑎</m:t>
                        </m:r>
                        <m:r>
                          <a:rPr lang="cs-CZ" sz="2400" b="0" i="1" smtClean="0">
                            <a:latin typeface="Cambria Math"/>
                            <a:sym typeface="Symbol" pitchFamily="18" charset="2"/>
                          </a:rPr>
                          <m:t>,</m:t>
                        </m:r>
                        <m:r>
                          <a:rPr lang="cs-CZ" sz="2400" b="0" i="1" smtClean="0">
                            <a:latin typeface="Cambria Math"/>
                            <a:sym typeface="Symbol" pitchFamily="18" charset="2"/>
                          </a:rPr>
                          <m:t>𝑐</m:t>
                        </m:r>
                        <m:r>
                          <a:rPr lang="cs-CZ" sz="2400" b="0" i="1" smtClean="0">
                            <a:latin typeface="Cambria Math"/>
                            <a:sym typeface="Symbol" pitchFamily="18" charset="2"/>
                          </a:rPr>
                          <m:t>,</m:t>
                        </m:r>
                        <m:r>
                          <a:rPr lang="cs-CZ" sz="2400" b="0" i="1" smtClean="0">
                            <a:latin typeface="Cambria Math"/>
                            <a:sym typeface="Symbol" pitchFamily="18" charset="2"/>
                          </a:rPr>
                          <m:t>𝑑</m:t>
                        </m:r>
                      </m:e>
                    </m:d>
                  </m:oMath>
                </a14:m>
                <a:r>
                  <a:rPr lang="cs-CZ" sz="2400" dirty="0" smtClean="0">
                    <a:sym typeface="Symbol" pitchFamily="18" charset="2"/>
                  </a:rPr>
                  <a:t>  </a:t>
                </a:r>
                <a14:m>
                  <m:oMath xmlns:m="http://schemas.openxmlformats.org/officeDocument/2006/math">
                    <m:d>
                      <m:dPr>
                        <m:begChr m:val="{"/>
                        <m:endChr m:val="}"/>
                        <m:ctrlPr>
                          <a:rPr lang="cs-CZ" sz="2400" i="1" smtClean="0">
                            <a:latin typeface="Cambria Math" panose="02040503050406030204" pitchFamily="18" charset="0"/>
                            <a:sym typeface="Symbol" pitchFamily="18" charset="2"/>
                          </a:rPr>
                        </m:ctrlPr>
                      </m:dPr>
                      <m:e>
                        <m:r>
                          <a:rPr lang="cs-CZ" sz="2400" b="0" i="1" smtClean="0">
                            <a:latin typeface="Cambria Math"/>
                            <a:sym typeface="Symbol" pitchFamily="18" charset="2"/>
                          </a:rPr>
                          <m:t>𝑏</m:t>
                        </m:r>
                        <m:r>
                          <a:rPr lang="cs-CZ" sz="2400" b="0" i="1" smtClean="0">
                            <a:latin typeface="Cambria Math"/>
                            <a:sym typeface="Symbol" pitchFamily="18" charset="2"/>
                          </a:rPr>
                          <m:t>,</m:t>
                        </m:r>
                        <m:r>
                          <a:rPr lang="cs-CZ" sz="2400" b="0" i="1" smtClean="0">
                            <a:latin typeface="Cambria Math"/>
                            <a:sym typeface="Symbol" pitchFamily="18" charset="2"/>
                          </a:rPr>
                          <m:t>𝑐</m:t>
                        </m:r>
                        <m:r>
                          <a:rPr lang="cs-CZ" sz="2400" b="0" i="1" smtClean="0">
                            <a:latin typeface="Cambria Math"/>
                            <a:sym typeface="Symbol" pitchFamily="18" charset="2"/>
                          </a:rPr>
                          <m:t>,</m:t>
                        </m:r>
                        <m:r>
                          <a:rPr lang="cs-CZ" sz="2400" b="0" i="1" smtClean="0">
                            <a:latin typeface="Cambria Math"/>
                            <a:sym typeface="Symbol" pitchFamily="18" charset="2"/>
                          </a:rPr>
                          <m:t>𝑑</m:t>
                        </m:r>
                      </m:e>
                    </m:d>
                  </m:oMath>
                </a14:m>
                <a:r>
                  <a:rPr lang="en-US" sz="2400" dirty="0" smtClean="0">
                    <a:sym typeface="Symbol" pitchFamily="18" charset="2"/>
                  </a:rPr>
                  <a:t> </a:t>
                </a:r>
                <a:endParaRPr lang="cs-CZ" sz="2400" dirty="0" smtClean="0">
                  <a:sym typeface="Symbol" pitchFamily="18" charset="2"/>
                </a:endParaRPr>
              </a:p>
              <a:p>
                <a:pPr>
                  <a:buNone/>
                </a:pPr>
                <a:endParaRPr lang="cs-CZ" sz="2400" dirty="0">
                  <a:sym typeface="Symbol" pitchFamily="18" charset="2"/>
                </a:endParaRPr>
              </a:p>
            </p:txBody>
          </p:sp>
        </mc:Choice>
        <mc:Fallback xmlns="">
          <p:sp>
            <p:nvSpPr>
              <p:cNvPr id="112643" name="Rectangle 3"/>
              <p:cNvSpPr>
                <a:spLocks noGrp="1" noRot="1" noChangeAspect="1" noMove="1" noResize="1" noEditPoints="1" noAdjustHandles="1" noChangeArrowheads="1" noChangeShapeType="1" noTextEdit="1"/>
              </p:cNvSpPr>
              <p:nvPr>
                <p:ph type="body" idx="1"/>
              </p:nvPr>
            </p:nvSpPr>
            <p:spPr>
              <a:xfrm>
                <a:off x="676275" y="1524000"/>
                <a:ext cx="7847012" cy="4353272"/>
              </a:xfrm>
              <a:blipFill rotWithShape="1">
                <a:blip r:embed="rId2"/>
                <a:stretch>
                  <a:fillRect l="-1243" t="-1120"/>
                </a:stretch>
              </a:blipFill>
            </p:spPr>
            <p:txBody>
              <a:bodyPr/>
              <a:lstStyle/>
              <a:p>
                <a:r>
                  <a:rPr lang="cs-CZ">
                    <a:noFill/>
                  </a:rPr>
                  <a:t> </a:t>
                </a:r>
              </a:p>
            </p:txBody>
          </p:sp>
        </mc:Fallback>
      </mc:AlternateContent>
      <p:sp>
        <p:nvSpPr>
          <p:cNvPr id="20" name="Rectangle 2"/>
          <p:cNvSpPr>
            <a:spLocks noGrp="1" noChangeArrowheads="1"/>
          </p:cNvSpPr>
          <p:nvPr>
            <p:ph type="title"/>
          </p:nvPr>
        </p:nvSpPr>
        <p:spPr>
          <a:xfrm>
            <a:off x="755650" y="404813"/>
            <a:ext cx="7770813" cy="685800"/>
          </a:xfrm>
        </p:spPr>
        <p:txBody>
          <a:bodyPr/>
          <a:lstStyle/>
          <a:p>
            <a:pPr>
              <a:defRPr/>
            </a:pPr>
            <a:r>
              <a:rPr lang="cs-CZ" sz="3600" dirty="0" smtClean="0">
                <a:solidFill>
                  <a:schemeClr val="accent3">
                    <a:lumMod val="50000"/>
                  </a:schemeClr>
                </a:solidFill>
                <a:latin typeface="+mn-lt"/>
              </a:rPr>
              <a:t>Sample </a:t>
            </a:r>
            <a:r>
              <a:rPr lang="cs-CZ" sz="3600" dirty="0" err="1" smtClean="0">
                <a:solidFill>
                  <a:schemeClr val="accent3">
                    <a:lumMod val="50000"/>
                  </a:schemeClr>
                </a:solidFill>
                <a:latin typeface="+mn-lt"/>
              </a:rPr>
              <a:t>problems</a:t>
            </a:r>
            <a:endParaRPr lang="en-US" sz="3600" dirty="0" smtClean="0">
              <a:solidFill>
                <a:schemeClr val="accent3">
                  <a:lumMod val="50000"/>
                </a:schemeClr>
              </a:solidFill>
              <a:latin typeface="+mn-lt"/>
            </a:endParaRPr>
          </a:p>
        </p:txBody>
      </p:sp>
    </p:spTree>
    <p:extLst>
      <p:ext uri="{BB962C8B-B14F-4D97-AF65-F5344CB8AC3E}">
        <p14:creationId xmlns:p14="http://schemas.microsoft.com/office/powerpoint/2010/main" val="426142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Obdélník 6"/>
          <p:cNvSpPr/>
          <p:nvPr/>
        </p:nvSpPr>
        <p:spPr bwMode="auto">
          <a:xfrm>
            <a:off x="755576" y="2708920"/>
            <a:ext cx="7488832" cy="252028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12643" name="Rectangle 3"/>
          <p:cNvSpPr>
            <a:spLocks noGrp="1" noChangeArrowheads="1"/>
          </p:cNvSpPr>
          <p:nvPr>
            <p:ph type="body" idx="1"/>
          </p:nvPr>
        </p:nvSpPr>
        <p:spPr>
          <a:xfrm>
            <a:off x="676275" y="1524000"/>
            <a:ext cx="7847012" cy="4353272"/>
          </a:xfrm>
        </p:spPr>
        <p:txBody>
          <a:bodyPr/>
          <a:lstStyle/>
          <a:p>
            <a:pPr marL="0" indent="0" algn="ctr">
              <a:buNone/>
            </a:pPr>
            <a:r>
              <a:rPr lang="en-US" sz="2400" dirty="0" smtClean="0">
                <a:sym typeface="Symbol" pitchFamily="18" charset="2"/>
              </a:rPr>
              <a:t>Notice the comparison </a:t>
            </a:r>
            <a:endParaRPr lang="cs-CZ" sz="2400" dirty="0" smtClean="0">
              <a:sym typeface="Symbol" pitchFamily="18" charset="2"/>
            </a:endParaRPr>
          </a:p>
          <a:p>
            <a:pPr marL="0" indent="0" algn="ctr">
              <a:buNone/>
            </a:pPr>
            <a:r>
              <a:rPr lang="en-US" sz="2400" dirty="0" smtClean="0">
                <a:sym typeface="Symbol" pitchFamily="18" charset="2"/>
              </a:rPr>
              <a:t>of 3-combinations of B with 3-permutations:</a:t>
            </a:r>
            <a:endParaRPr lang="cs-CZ" sz="2400" dirty="0" smtClean="0">
              <a:sym typeface="Symbol" pitchFamily="18" charset="2"/>
            </a:endParaRPr>
          </a:p>
          <a:p>
            <a:pPr marL="0" indent="0">
              <a:buNone/>
            </a:pPr>
            <a:endParaRPr lang="cs-CZ" sz="2400" dirty="0">
              <a:sym typeface="Symbol" pitchFamily="18" charset="2"/>
            </a:endParaRPr>
          </a:p>
          <a:p>
            <a:pPr>
              <a:buNone/>
            </a:pPr>
            <a:r>
              <a:rPr lang="cs-CZ" sz="2400" dirty="0" smtClean="0">
                <a:sym typeface="Symbol" pitchFamily="18" charset="2"/>
              </a:rPr>
              <a:t>                </a:t>
            </a:r>
            <a:r>
              <a:rPr lang="en-US" sz="2400" dirty="0" smtClean="0">
                <a:sym typeface="Symbol" pitchFamily="18" charset="2"/>
              </a:rPr>
              <a:t>3-permutations                </a:t>
            </a:r>
            <a:r>
              <a:rPr lang="cs-CZ" sz="2400" dirty="0" smtClean="0">
                <a:sym typeface="Symbol" pitchFamily="18" charset="2"/>
              </a:rPr>
              <a:t>            </a:t>
            </a:r>
            <a:r>
              <a:rPr lang="en-US" sz="2400" dirty="0" smtClean="0">
                <a:sym typeface="Symbol" pitchFamily="18" charset="2"/>
              </a:rPr>
              <a:t>3-combinations</a:t>
            </a:r>
          </a:p>
          <a:p>
            <a:pPr>
              <a:buNone/>
            </a:pPr>
            <a:r>
              <a:rPr lang="cs-CZ" sz="2400" dirty="0" smtClean="0">
                <a:sym typeface="Symbol" pitchFamily="18" charset="2"/>
              </a:rPr>
              <a:t>      </a:t>
            </a:r>
            <a:r>
              <a:rPr lang="en-US" sz="2400" dirty="0" err="1" smtClean="0">
                <a:sym typeface="Symbol" pitchFamily="18" charset="2"/>
              </a:rPr>
              <a:t>abc</a:t>
            </a:r>
            <a:r>
              <a:rPr lang="en-US" sz="2400" dirty="0" smtClean="0">
                <a:sym typeface="Symbol" pitchFamily="18" charset="2"/>
              </a:rPr>
              <a:t>   </a:t>
            </a:r>
            <a:r>
              <a:rPr lang="en-US" sz="2400" dirty="0" err="1" smtClean="0">
                <a:sym typeface="Symbol" pitchFamily="18" charset="2"/>
              </a:rPr>
              <a:t>acb</a:t>
            </a:r>
            <a:r>
              <a:rPr lang="en-US" sz="2400" dirty="0" smtClean="0">
                <a:sym typeface="Symbol" pitchFamily="18" charset="2"/>
              </a:rPr>
              <a:t>   </a:t>
            </a:r>
            <a:r>
              <a:rPr lang="en-US" sz="2400" dirty="0" err="1" smtClean="0">
                <a:sym typeface="Symbol" pitchFamily="18" charset="2"/>
              </a:rPr>
              <a:t>bac</a:t>
            </a:r>
            <a:r>
              <a:rPr lang="en-US" sz="2400" dirty="0" smtClean="0">
                <a:sym typeface="Symbol" pitchFamily="18" charset="2"/>
              </a:rPr>
              <a:t>   </a:t>
            </a:r>
            <a:r>
              <a:rPr lang="en-US" sz="2400" dirty="0" err="1" smtClean="0">
                <a:sym typeface="Symbol" pitchFamily="18" charset="2"/>
              </a:rPr>
              <a:t>bca</a:t>
            </a:r>
            <a:r>
              <a:rPr lang="en-US" sz="2400" dirty="0" smtClean="0">
                <a:sym typeface="Symbol" pitchFamily="18" charset="2"/>
              </a:rPr>
              <a:t>   </a:t>
            </a:r>
            <a:r>
              <a:rPr lang="cs-CZ" sz="2400" dirty="0" smtClean="0">
                <a:sym typeface="Symbol" pitchFamily="18" charset="2"/>
              </a:rPr>
              <a:t> </a:t>
            </a:r>
            <a:r>
              <a:rPr lang="en-US" sz="2400" dirty="0" err="1" smtClean="0">
                <a:sym typeface="Symbol" pitchFamily="18" charset="2"/>
              </a:rPr>
              <a:t>cba</a:t>
            </a:r>
            <a:r>
              <a:rPr lang="en-US" sz="2400" dirty="0" smtClean="0">
                <a:sym typeface="Symbol" pitchFamily="18" charset="2"/>
              </a:rPr>
              <a:t>   cab</a:t>
            </a:r>
            <a:r>
              <a:rPr lang="cs-CZ" sz="2400" dirty="0" smtClean="0">
                <a:sym typeface="Symbol" pitchFamily="18" charset="2"/>
              </a:rPr>
              <a:t>        </a:t>
            </a:r>
            <a:r>
              <a:rPr lang="cs-CZ" sz="2400" dirty="0">
                <a:sym typeface="Symbol" pitchFamily="18" charset="2"/>
              </a:rPr>
              <a:t> </a:t>
            </a:r>
            <a:r>
              <a:rPr lang="cs-CZ" sz="2400" dirty="0" smtClean="0">
                <a:sym typeface="Symbol" pitchFamily="18" charset="2"/>
              </a:rPr>
              <a:t>           </a:t>
            </a:r>
            <a:r>
              <a:rPr lang="en-US" sz="2400" dirty="0" smtClean="0">
                <a:sym typeface="Symbol" pitchFamily="18" charset="2"/>
              </a:rPr>
              <a:t>{a, b, c}</a:t>
            </a:r>
          </a:p>
          <a:p>
            <a:pPr>
              <a:buNone/>
            </a:pPr>
            <a:r>
              <a:rPr lang="cs-CZ" sz="2400" dirty="0" smtClean="0">
                <a:sym typeface="Symbol" pitchFamily="18" charset="2"/>
              </a:rPr>
              <a:t>      </a:t>
            </a:r>
            <a:r>
              <a:rPr lang="en-US" sz="2400" dirty="0" err="1" smtClean="0">
                <a:sym typeface="Symbol" pitchFamily="18" charset="2"/>
              </a:rPr>
              <a:t>abd</a:t>
            </a:r>
            <a:r>
              <a:rPr lang="en-US" sz="2400" dirty="0" smtClean="0">
                <a:sym typeface="Symbol" pitchFamily="18" charset="2"/>
              </a:rPr>
              <a:t>   </a:t>
            </a:r>
            <a:r>
              <a:rPr lang="en-US" sz="2400" dirty="0" err="1" smtClean="0">
                <a:sym typeface="Symbol" pitchFamily="18" charset="2"/>
              </a:rPr>
              <a:t>adb</a:t>
            </a:r>
            <a:r>
              <a:rPr lang="en-US" sz="2400" dirty="0" smtClean="0">
                <a:sym typeface="Symbol" pitchFamily="18" charset="2"/>
              </a:rPr>
              <a:t>  bad  </a:t>
            </a:r>
            <a:r>
              <a:rPr lang="cs-CZ" sz="2400" dirty="0" smtClean="0">
                <a:sym typeface="Symbol" pitchFamily="18" charset="2"/>
              </a:rPr>
              <a:t> </a:t>
            </a:r>
            <a:r>
              <a:rPr lang="en-US" sz="2400" dirty="0" err="1" smtClean="0">
                <a:sym typeface="Symbol" pitchFamily="18" charset="2"/>
              </a:rPr>
              <a:t>bda</a:t>
            </a:r>
            <a:r>
              <a:rPr lang="en-US" sz="2400" dirty="0" smtClean="0">
                <a:sym typeface="Symbol" pitchFamily="18" charset="2"/>
              </a:rPr>
              <a:t>   </a:t>
            </a:r>
            <a:r>
              <a:rPr lang="en-US" sz="2400" dirty="0" err="1" smtClean="0">
                <a:sym typeface="Symbol" pitchFamily="18" charset="2"/>
              </a:rPr>
              <a:t>dba</a:t>
            </a:r>
            <a:r>
              <a:rPr lang="en-US" sz="2400" dirty="0" smtClean="0">
                <a:sym typeface="Symbol" pitchFamily="18" charset="2"/>
              </a:rPr>
              <a:t>   dab	</a:t>
            </a:r>
            <a:r>
              <a:rPr lang="cs-CZ" sz="2400" dirty="0" smtClean="0">
                <a:sym typeface="Symbol" pitchFamily="18" charset="2"/>
              </a:rPr>
              <a:t>             </a:t>
            </a:r>
            <a:r>
              <a:rPr lang="en-US" sz="2400" dirty="0" smtClean="0">
                <a:sym typeface="Symbol" pitchFamily="18" charset="2"/>
              </a:rPr>
              <a:t>{a, b, d}</a:t>
            </a:r>
          </a:p>
          <a:p>
            <a:pPr>
              <a:buNone/>
            </a:pPr>
            <a:r>
              <a:rPr lang="cs-CZ" sz="2400" dirty="0" smtClean="0">
                <a:sym typeface="Symbol" pitchFamily="18" charset="2"/>
              </a:rPr>
              <a:t>      </a:t>
            </a:r>
            <a:r>
              <a:rPr lang="en-US" sz="2400" dirty="0" err="1" smtClean="0">
                <a:sym typeface="Symbol" pitchFamily="18" charset="2"/>
              </a:rPr>
              <a:t>adc</a:t>
            </a:r>
            <a:r>
              <a:rPr lang="en-US" sz="2400" dirty="0" smtClean="0">
                <a:sym typeface="Symbol" pitchFamily="18" charset="2"/>
              </a:rPr>
              <a:t>   </a:t>
            </a:r>
            <a:r>
              <a:rPr lang="en-US" sz="2400" dirty="0" err="1" smtClean="0">
                <a:sym typeface="Symbol" pitchFamily="18" charset="2"/>
              </a:rPr>
              <a:t>acd</a:t>
            </a:r>
            <a:r>
              <a:rPr lang="en-US" sz="2400" dirty="0" smtClean="0">
                <a:sym typeface="Symbol" pitchFamily="18" charset="2"/>
              </a:rPr>
              <a:t>   </a:t>
            </a:r>
            <a:r>
              <a:rPr lang="cs-CZ" sz="2400" dirty="0" smtClean="0">
                <a:sym typeface="Symbol" pitchFamily="18" charset="2"/>
              </a:rPr>
              <a:t> </a:t>
            </a:r>
            <a:r>
              <a:rPr lang="en-US" sz="2400" dirty="0" err="1" smtClean="0">
                <a:sym typeface="Symbol" pitchFamily="18" charset="2"/>
              </a:rPr>
              <a:t>dac</a:t>
            </a:r>
            <a:r>
              <a:rPr lang="en-US" sz="2400" dirty="0" smtClean="0">
                <a:sym typeface="Symbol" pitchFamily="18" charset="2"/>
              </a:rPr>
              <a:t>  </a:t>
            </a:r>
            <a:r>
              <a:rPr lang="en-US" sz="2400" dirty="0" err="1" smtClean="0">
                <a:sym typeface="Symbol" pitchFamily="18" charset="2"/>
              </a:rPr>
              <a:t>dca</a:t>
            </a:r>
            <a:r>
              <a:rPr lang="en-US" sz="2400" dirty="0" smtClean="0">
                <a:sym typeface="Symbol" pitchFamily="18" charset="2"/>
              </a:rPr>
              <a:t>   </a:t>
            </a:r>
            <a:r>
              <a:rPr lang="cs-CZ" sz="2400" dirty="0" smtClean="0">
                <a:sym typeface="Symbol" pitchFamily="18" charset="2"/>
              </a:rPr>
              <a:t> </a:t>
            </a:r>
            <a:r>
              <a:rPr lang="en-US" sz="2400" dirty="0" err="1" smtClean="0">
                <a:sym typeface="Symbol" pitchFamily="18" charset="2"/>
              </a:rPr>
              <a:t>cda</a:t>
            </a:r>
            <a:r>
              <a:rPr lang="en-US" sz="2400" dirty="0" smtClean="0">
                <a:sym typeface="Symbol" pitchFamily="18" charset="2"/>
              </a:rPr>
              <a:t>   </a:t>
            </a:r>
            <a:r>
              <a:rPr lang="cs-CZ" sz="2400" dirty="0">
                <a:sym typeface="Symbol" pitchFamily="18" charset="2"/>
              </a:rPr>
              <a:t> </a:t>
            </a:r>
            <a:r>
              <a:rPr lang="en-US" sz="2400" dirty="0" smtClean="0">
                <a:sym typeface="Symbol" pitchFamily="18" charset="2"/>
              </a:rPr>
              <a:t>cad	</a:t>
            </a:r>
            <a:r>
              <a:rPr lang="cs-CZ" sz="2400" dirty="0" smtClean="0">
                <a:sym typeface="Symbol" pitchFamily="18" charset="2"/>
              </a:rPr>
              <a:t>             </a:t>
            </a:r>
            <a:r>
              <a:rPr lang="en-US" sz="2400" dirty="0" smtClean="0">
                <a:sym typeface="Symbol" pitchFamily="18" charset="2"/>
              </a:rPr>
              <a:t>{a, c, d}</a:t>
            </a:r>
          </a:p>
          <a:p>
            <a:pPr>
              <a:buNone/>
            </a:pPr>
            <a:r>
              <a:rPr lang="cs-CZ" sz="2400" dirty="0" smtClean="0">
                <a:sym typeface="Symbol" pitchFamily="18" charset="2"/>
              </a:rPr>
              <a:t>      </a:t>
            </a:r>
            <a:r>
              <a:rPr lang="en-US" sz="2400" dirty="0" err="1" smtClean="0">
                <a:sym typeface="Symbol" pitchFamily="18" charset="2"/>
              </a:rPr>
              <a:t>dbc</a:t>
            </a:r>
            <a:r>
              <a:rPr lang="en-US" sz="2400" dirty="0" smtClean="0">
                <a:sym typeface="Symbol" pitchFamily="18" charset="2"/>
              </a:rPr>
              <a:t>   </a:t>
            </a:r>
            <a:r>
              <a:rPr lang="en-US" sz="2400" dirty="0" err="1" smtClean="0">
                <a:sym typeface="Symbol" pitchFamily="18" charset="2"/>
              </a:rPr>
              <a:t>dcb</a:t>
            </a:r>
            <a:r>
              <a:rPr lang="en-US" sz="2400" dirty="0" smtClean="0">
                <a:sym typeface="Symbol" pitchFamily="18" charset="2"/>
              </a:rPr>
              <a:t>   </a:t>
            </a:r>
            <a:r>
              <a:rPr lang="en-US" sz="2400" dirty="0" err="1" smtClean="0">
                <a:sym typeface="Symbol" pitchFamily="18" charset="2"/>
              </a:rPr>
              <a:t>bdc</a:t>
            </a:r>
            <a:r>
              <a:rPr lang="en-US" sz="2400" dirty="0" smtClean="0">
                <a:sym typeface="Symbol" pitchFamily="18" charset="2"/>
              </a:rPr>
              <a:t>  </a:t>
            </a:r>
            <a:r>
              <a:rPr lang="cs-CZ" sz="2400" dirty="0" smtClean="0">
                <a:sym typeface="Symbol" pitchFamily="18" charset="2"/>
              </a:rPr>
              <a:t> </a:t>
            </a:r>
            <a:r>
              <a:rPr lang="en-US" sz="2400" dirty="0" err="1" smtClean="0">
                <a:sym typeface="Symbol" pitchFamily="18" charset="2"/>
              </a:rPr>
              <a:t>bcd</a:t>
            </a:r>
            <a:r>
              <a:rPr lang="en-US" sz="2400" dirty="0" smtClean="0">
                <a:sym typeface="Symbol" pitchFamily="18" charset="2"/>
              </a:rPr>
              <a:t>   </a:t>
            </a:r>
            <a:r>
              <a:rPr lang="en-US" sz="2400" dirty="0" err="1" smtClean="0">
                <a:sym typeface="Symbol" pitchFamily="18" charset="2"/>
              </a:rPr>
              <a:t>cbd</a:t>
            </a:r>
            <a:r>
              <a:rPr lang="en-US" sz="2400" dirty="0" smtClean="0">
                <a:sym typeface="Symbol" pitchFamily="18" charset="2"/>
              </a:rPr>
              <a:t>   </a:t>
            </a:r>
            <a:r>
              <a:rPr lang="cs-CZ" sz="2400" dirty="0" smtClean="0">
                <a:sym typeface="Symbol" pitchFamily="18" charset="2"/>
              </a:rPr>
              <a:t> </a:t>
            </a:r>
            <a:r>
              <a:rPr lang="en-US" sz="2400" dirty="0" err="1" smtClean="0">
                <a:sym typeface="Symbol" pitchFamily="18" charset="2"/>
              </a:rPr>
              <a:t>cdb</a:t>
            </a:r>
            <a:r>
              <a:rPr lang="en-US" sz="2400" dirty="0" smtClean="0">
                <a:sym typeface="Symbol" pitchFamily="18" charset="2"/>
              </a:rPr>
              <a:t>	</a:t>
            </a:r>
            <a:r>
              <a:rPr lang="cs-CZ" sz="2400" dirty="0" smtClean="0">
                <a:sym typeface="Symbol" pitchFamily="18" charset="2"/>
              </a:rPr>
              <a:t>             </a:t>
            </a:r>
            <a:r>
              <a:rPr lang="en-US" sz="2400" dirty="0" smtClean="0">
                <a:sym typeface="Symbol" pitchFamily="18" charset="2"/>
              </a:rPr>
              <a:t>{b, c, d}</a:t>
            </a:r>
          </a:p>
          <a:p>
            <a:pPr marL="0" indent="0">
              <a:buNone/>
            </a:pPr>
            <a:endParaRPr lang="en-US" sz="2400" dirty="0" smtClean="0">
              <a:sym typeface="Symbol" pitchFamily="18" charset="2"/>
            </a:endParaRPr>
          </a:p>
          <a:p>
            <a:pPr>
              <a:buNone/>
            </a:pPr>
            <a:endParaRPr lang="en-US" sz="2400" dirty="0" smtClean="0">
              <a:sym typeface="Symbol" pitchFamily="18" charset="2"/>
            </a:endParaRPr>
          </a:p>
          <a:p>
            <a:pPr>
              <a:buNone/>
            </a:pPr>
            <a:endParaRPr lang="cs-CZ" sz="2400" dirty="0">
              <a:sym typeface="Symbol" pitchFamily="18" charset="2"/>
            </a:endParaRPr>
          </a:p>
        </p:txBody>
      </p:sp>
      <p:sp>
        <p:nvSpPr>
          <p:cNvPr id="20" name="Rectangle 2"/>
          <p:cNvSpPr>
            <a:spLocks noGrp="1" noChangeArrowheads="1"/>
          </p:cNvSpPr>
          <p:nvPr>
            <p:ph type="title"/>
          </p:nvPr>
        </p:nvSpPr>
        <p:spPr>
          <a:xfrm>
            <a:off x="755650" y="404813"/>
            <a:ext cx="7770813" cy="685800"/>
          </a:xfrm>
        </p:spPr>
        <p:txBody>
          <a:bodyPr/>
          <a:lstStyle/>
          <a:p>
            <a:pPr>
              <a:defRPr/>
            </a:pPr>
            <a:r>
              <a:rPr lang="cs-CZ" sz="3600" dirty="0" smtClean="0">
                <a:solidFill>
                  <a:schemeClr val="accent3">
                    <a:lumMod val="50000"/>
                  </a:schemeClr>
                </a:solidFill>
                <a:latin typeface="+mn-lt"/>
              </a:rPr>
              <a:t>r-</a:t>
            </a:r>
            <a:r>
              <a:rPr lang="cs-CZ" sz="3600" dirty="0" err="1" smtClean="0">
                <a:solidFill>
                  <a:schemeClr val="accent3">
                    <a:lumMod val="50000"/>
                  </a:schemeClr>
                </a:solidFill>
                <a:latin typeface="+mn-lt"/>
              </a:rPr>
              <a:t>permutations</a:t>
            </a:r>
            <a:r>
              <a:rPr lang="cs-CZ" sz="3600" dirty="0" smtClean="0">
                <a:solidFill>
                  <a:schemeClr val="accent3">
                    <a:lumMod val="50000"/>
                  </a:schemeClr>
                </a:solidFill>
                <a:latin typeface="+mn-lt"/>
              </a:rPr>
              <a:t> vs. r- </a:t>
            </a:r>
            <a:r>
              <a:rPr lang="cs-CZ" sz="3600" dirty="0" err="1" smtClean="0">
                <a:solidFill>
                  <a:schemeClr val="accent3">
                    <a:lumMod val="50000"/>
                  </a:schemeClr>
                </a:solidFill>
                <a:latin typeface="+mn-lt"/>
              </a:rPr>
              <a:t>combinations</a:t>
            </a:r>
            <a:endParaRPr lang="en-US" sz="3600" dirty="0" smtClean="0">
              <a:solidFill>
                <a:schemeClr val="accent3">
                  <a:lumMod val="50000"/>
                </a:schemeClr>
              </a:solidFill>
              <a:latin typeface="+mn-lt"/>
            </a:endParaRPr>
          </a:p>
        </p:txBody>
      </p:sp>
      <p:cxnSp>
        <p:nvCxnSpPr>
          <p:cNvPr id="3" name="Přímá spojnice 2"/>
          <p:cNvCxnSpPr/>
          <p:nvPr/>
        </p:nvCxnSpPr>
        <p:spPr bwMode="auto">
          <a:xfrm>
            <a:off x="899592" y="3212976"/>
            <a:ext cx="712879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Přímá spojnice 5"/>
          <p:cNvCxnSpPr/>
          <p:nvPr/>
        </p:nvCxnSpPr>
        <p:spPr bwMode="auto">
          <a:xfrm>
            <a:off x="5292080" y="2780928"/>
            <a:ext cx="0" cy="22322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40348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4000" dirty="0" err="1">
                <a:solidFill>
                  <a:schemeClr val="accent3">
                    <a:lumMod val="50000"/>
                  </a:schemeClr>
                </a:solidFill>
              </a:rPr>
              <a:t>Sets</a:t>
            </a:r>
            <a:r>
              <a:rPr lang="cs-CZ" sz="4000" dirty="0">
                <a:solidFill>
                  <a:schemeClr val="accent3">
                    <a:lumMod val="50000"/>
                  </a:schemeClr>
                </a:solidFill>
              </a:rPr>
              <a:t> and </a:t>
            </a:r>
            <a:r>
              <a:rPr lang="cs-CZ" sz="4000" dirty="0" err="1">
                <a:solidFill>
                  <a:schemeClr val="accent3">
                    <a:lumMod val="50000"/>
                  </a:schemeClr>
                </a:solidFill>
              </a:rPr>
              <a:t>subsets</a:t>
            </a:r>
            <a:endParaRPr lang="cs-CZ" sz="40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0" indent="0">
              <a:buFont typeface="Monotype Sorts" pitchFamily="2" charset="2"/>
              <a:buNone/>
            </a:pPr>
            <a:r>
              <a:rPr lang="en-US" sz="2400" b="1" dirty="0" smtClean="0">
                <a:solidFill>
                  <a:schemeClr val="accent3">
                    <a:lumMod val="50000"/>
                  </a:schemeClr>
                </a:solidFill>
                <a:effectLst>
                  <a:outerShdw blurRad="38100" dist="38100" dir="2700000" algn="tl">
                    <a:srgbClr val="000000">
                      <a:alpha val="43137"/>
                    </a:srgbClr>
                  </a:outerShdw>
                </a:effectLst>
                <a:latin typeface="Times"/>
                <a:ea typeface="Times"/>
                <a:cs typeface="Times"/>
              </a:rPr>
              <a:t>Set Notation</a:t>
            </a:r>
          </a:p>
          <a:p>
            <a:pPr marL="0" indent="0">
              <a:buClr>
                <a:schemeClr val="tx1"/>
              </a:buClr>
              <a:buFont typeface="Wingdings" pitchFamily="2" charset="2"/>
              <a:buChar char="ü"/>
            </a:pPr>
            <a:r>
              <a:rPr lang="en-US" sz="2400" dirty="0" smtClean="0">
                <a:latin typeface="Times"/>
                <a:ea typeface="Times"/>
                <a:cs typeface="Times"/>
              </a:rPr>
              <a:t>A set is usually denoted by a capital letter, such as </a:t>
            </a:r>
            <a:r>
              <a:rPr lang="en-US" sz="2400" i="1" dirty="0" smtClean="0">
                <a:latin typeface="Times"/>
                <a:ea typeface="Times"/>
                <a:cs typeface="Times"/>
              </a:rPr>
              <a:t>A, B</a:t>
            </a:r>
            <a:r>
              <a:rPr lang="cs-CZ" sz="2400" i="1" dirty="0" smtClean="0">
                <a:latin typeface="Times"/>
                <a:ea typeface="Times"/>
                <a:cs typeface="Times"/>
              </a:rPr>
              <a:t>…</a:t>
            </a:r>
            <a:endParaRPr lang="en-US" sz="2400" dirty="0" smtClean="0">
              <a:latin typeface="Times"/>
              <a:ea typeface="Times"/>
              <a:cs typeface="Times"/>
            </a:endParaRPr>
          </a:p>
          <a:p>
            <a:pPr marL="0" indent="0">
              <a:buClr>
                <a:schemeClr val="tx1"/>
              </a:buClr>
              <a:buFont typeface="Wingdings" pitchFamily="2" charset="2"/>
              <a:buChar char="ü"/>
            </a:pPr>
            <a:r>
              <a:rPr lang="en-US" sz="2400" dirty="0" smtClean="0">
                <a:latin typeface="Times"/>
                <a:ea typeface="Times"/>
                <a:cs typeface="Times"/>
              </a:rPr>
              <a:t>An element of a set is usually denoted by a small letter, such as </a:t>
            </a:r>
            <a:r>
              <a:rPr lang="en-US" sz="2400" i="1" dirty="0" smtClean="0">
                <a:latin typeface="Times"/>
                <a:ea typeface="Times"/>
                <a:cs typeface="Times"/>
              </a:rPr>
              <a:t>x, y,</a:t>
            </a:r>
            <a:r>
              <a:rPr lang="en-US" sz="2400" dirty="0" smtClean="0">
                <a:latin typeface="Times"/>
                <a:ea typeface="Times"/>
                <a:cs typeface="Times"/>
              </a:rPr>
              <a:t> or </a:t>
            </a:r>
            <a:r>
              <a:rPr lang="en-US" sz="2400" i="1" dirty="0" smtClean="0">
                <a:latin typeface="Times"/>
                <a:ea typeface="Times"/>
                <a:cs typeface="Times"/>
              </a:rPr>
              <a:t>z</a:t>
            </a:r>
            <a:r>
              <a:rPr lang="en-US" sz="2400" dirty="0" smtClean="0">
                <a:latin typeface="Times"/>
                <a:ea typeface="Times"/>
                <a:cs typeface="Times"/>
              </a:rPr>
              <a:t>. </a:t>
            </a:r>
          </a:p>
          <a:p>
            <a:pPr marL="0" indent="0">
              <a:buClr>
                <a:schemeClr val="tx1"/>
              </a:buClr>
              <a:buFont typeface="Wingdings" pitchFamily="2" charset="2"/>
              <a:buChar char="ü"/>
            </a:pPr>
            <a:r>
              <a:rPr lang="en-US" sz="2400" dirty="0" smtClean="0">
                <a:latin typeface="Times"/>
                <a:ea typeface="Times"/>
                <a:cs typeface="Times"/>
              </a:rPr>
              <a:t>A set may be described by listing all of its elements enclosed in braces. For example, if Set </a:t>
            </a:r>
            <a:r>
              <a:rPr lang="en-US" sz="2400" i="1" dirty="0" smtClean="0">
                <a:latin typeface="Times"/>
                <a:ea typeface="Times"/>
                <a:cs typeface="Times"/>
              </a:rPr>
              <a:t>A</a:t>
            </a:r>
            <a:r>
              <a:rPr lang="en-US" sz="2400" dirty="0" smtClean="0">
                <a:latin typeface="Times"/>
                <a:ea typeface="Times"/>
                <a:cs typeface="Times"/>
              </a:rPr>
              <a:t> consists of the numbers 2, 4, 6 and 8, we may say: </a:t>
            </a:r>
            <a:r>
              <a:rPr lang="en-US" sz="2400" i="1" dirty="0" smtClean="0">
                <a:latin typeface="Times"/>
                <a:ea typeface="Times"/>
                <a:cs typeface="Times"/>
              </a:rPr>
              <a:t>A</a:t>
            </a:r>
            <a:r>
              <a:rPr lang="en-US" sz="2400" dirty="0" smtClean="0">
                <a:latin typeface="Times"/>
                <a:ea typeface="Times"/>
                <a:cs typeface="Times"/>
              </a:rPr>
              <a:t> = {2, 4, 6, 8}. </a:t>
            </a:r>
          </a:p>
          <a:p>
            <a:pPr marL="0" indent="0">
              <a:buClr>
                <a:schemeClr val="tx1"/>
              </a:buClr>
              <a:buFont typeface="Wingdings" pitchFamily="2" charset="2"/>
              <a:buChar char="ü"/>
            </a:pPr>
            <a:r>
              <a:rPr lang="en-US" sz="2400" dirty="0" smtClean="0">
                <a:latin typeface="Times"/>
                <a:ea typeface="Times"/>
                <a:cs typeface="Times"/>
              </a:rPr>
              <a:t>Sets may also be described by stating a rule. We could describe Set </a:t>
            </a:r>
            <a:r>
              <a:rPr lang="en-US" sz="2400" i="1" dirty="0" smtClean="0">
                <a:latin typeface="Times"/>
                <a:ea typeface="Times"/>
                <a:cs typeface="Times"/>
              </a:rPr>
              <a:t>A</a:t>
            </a:r>
            <a:r>
              <a:rPr lang="en-US" sz="2400" dirty="0" smtClean="0">
                <a:latin typeface="Times"/>
                <a:ea typeface="Times"/>
                <a:cs typeface="Times"/>
              </a:rPr>
              <a:t> from the previous example by stating: Set </a:t>
            </a:r>
            <a:r>
              <a:rPr lang="en-US" sz="2400" i="1" dirty="0" smtClean="0">
                <a:latin typeface="Times"/>
                <a:ea typeface="Times"/>
                <a:cs typeface="Times"/>
              </a:rPr>
              <a:t>A</a:t>
            </a:r>
            <a:r>
              <a:rPr lang="en-US" sz="2400" dirty="0" smtClean="0">
                <a:latin typeface="Times"/>
                <a:ea typeface="Times"/>
                <a:cs typeface="Times"/>
              </a:rPr>
              <a:t> consists of all the even single-digit positive integers. </a:t>
            </a:r>
            <a:endParaRPr lang="cs-CZ" sz="2400" dirty="0" smtClean="0">
              <a:latin typeface="Times"/>
              <a:ea typeface="Times"/>
              <a:cs typeface="Times"/>
            </a:endParaRPr>
          </a:p>
          <a:p>
            <a:pPr marL="0" indent="0">
              <a:buClr>
                <a:schemeClr val="tx1"/>
              </a:buClr>
              <a:buFont typeface="Wingdings" pitchFamily="2" charset="2"/>
              <a:buChar char="ü"/>
            </a:pPr>
            <a:r>
              <a:rPr lang="en-US" sz="2400" dirty="0">
                <a:latin typeface="Times"/>
                <a:ea typeface="Times"/>
                <a:cs typeface="Times"/>
              </a:rPr>
              <a:t>The </a:t>
            </a:r>
            <a:r>
              <a:rPr lang="en-US" sz="2400" dirty="0">
                <a:solidFill>
                  <a:srgbClr val="FC223C"/>
                </a:solidFill>
                <a:latin typeface="Times"/>
                <a:ea typeface="Times"/>
                <a:cs typeface="Times"/>
              </a:rPr>
              <a:t>null set </a:t>
            </a:r>
            <a:r>
              <a:rPr lang="en-US" sz="2400" dirty="0">
                <a:latin typeface="Times"/>
                <a:ea typeface="Times"/>
                <a:cs typeface="Times"/>
              </a:rPr>
              <a:t>is denoted by </a:t>
            </a:r>
            <a:r>
              <a:rPr lang="en-US" sz="2400" dirty="0">
                <a:solidFill>
                  <a:srgbClr val="FC223C"/>
                </a:solidFill>
                <a:latin typeface="Times"/>
                <a:ea typeface="Times"/>
                <a:cs typeface="Times"/>
              </a:rPr>
              <a:t>{∅}</a:t>
            </a:r>
            <a:r>
              <a:rPr lang="en-US" sz="2400" dirty="0">
                <a:latin typeface="Times"/>
                <a:ea typeface="Times"/>
                <a:cs typeface="Times"/>
              </a:rPr>
              <a:t>. </a:t>
            </a:r>
          </a:p>
          <a:p>
            <a:pPr marL="0" indent="0">
              <a:buClr>
                <a:schemeClr val="tx1"/>
              </a:buClr>
              <a:buNone/>
            </a:pPr>
            <a:endParaRPr lang="en-US" sz="2400" dirty="0" smtClean="0">
              <a:latin typeface="Times"/>
              <a:ea typeface="Times"/>
              <a:cs typeface="Times"/>
            </a:endParaRPr>
          </a:p>
          <a:p>
            <a:pPr marL="0" indent="0"/>
            <a:endParaRPr lang="cs-CZ" sz="2400" dirty="0" smtClean="0">
              <a:latin typeface="Times"/>
              <a:ea typeface="Times"/>
              <a:cs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755650" y="404813"/>
            <a:ext cx="7770813" cy="685800"/>
          </a:xfrm>
        </p:spPr>
        <p:txBody>
          <a:bodyPr/>
          <a:lstStyle/>
          <a:p>
            <a:pPr>
              <a:defRPr/>
            </a:pPr>
            <a:r>
              <a:rPr lang="cs-CZ" sz="3600" dirty="0" err="1" smtClean="0">
                <a:solidFill>
                  <a:schemeClr val="accent3">
                    <a:lumMod val="50000"/>
                  </a:schemeClr>
                </a:solidFill>
                <a:latin typeface="+mn-lt"/>
              </a:rPr>
              <a:t>Combinations</a:t>
            </a:r>
            <a:endParaRPr lang="en-US" sz="3600" dirty="0" smtClean="0">
              <a:solidFill>
                <a:schemeClr val="accent3">
                  <a:lumMod val="50000"/>
                </a:schemeClr>
              </a:solidFill>
              <a:latin typeface="+mn-lt"/>
            </a:endParaRPr>
          </a:p>
        </p:txBody>
      </p:sp>
      <mc:AlternateContent xmlns:mc="http://schemas.openxmlformats.org/markup-compatibility/2006" xmlns:a14="http://schemas.microsoft.com/office/drawing/2010/main">
        <mc:Choice Requires="a14">
          <p:sp>
            <p:nvSpPr>
              <p:cNvPr id="69" name="TextovéPole 68"/>
              <p:cNvSpPr txBox="1"/>
              <p:nvPr/>
            </p:nvSpPr>
            <p:spPr>
              <a:xfrm>
                <a:off x="1600983" y="2204864"/>
                <a:ext cx="6336704" cy="861326"/>
              </a:xfrm>
              <a:prstGeom prst="rect">
                <a:avLst/>
              </a:prstGeom>
              <a:solidFill>
                <a:schemeClr val="accent6">
                  <a:lumMod val="20000"/>
                  <a:lumOff val="80000"/>
                </a:schemeClr>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𝐶</m:t>
                      </m:r>
                      <m:d>
                        <m:dPr>
                          <m:ctrlPr>
                            <a:rPr lang="cs-CZ" b="0" i="1" smtClean="0">
                              <a:latin typeface="Cambria Math" panose="02040503050406030204" pitchFamily="18" charset="0"/>
                            </a:rPr>
                          </m:ctrlPr>
                        </m:dPr>
                        <m:e>
                          <m:r>
                            <a:rPr lang="cs-CZ" b="0" i="1" smtClean="0">
                              <a:latin typeface="Cambria Math"/>
                            </a:rPr>
                            <m:t>𝑛</m:t>
                          </m:r>
                          <m:r>
                            <a:rPr lang="en-US" b="0" i="1" smtClean="0">
                              <a:latin typeface="Cambria Math"/>
                            </a:rPr>
                            <m:t>;</m:t>
                          </m:r>
                          <m:r>
                            <a:rPr lang="en-US" b="0" i="1" smtClean="0">
                              <a:latin typeface="Cambria Math"/>
                            </a:rPr>
                            <m:t>𝑟</m:t>
                          </m:r>
                        </m:e>
                      </m:d>
                      <m:r>
                        <a:rPr lang="cs-CZ" b="0" i="1" smtClean="0">
                          <a:latin typeface="Cambria Math"/>
                        </a:rPr>
                        <m:t>=</m:t>
                      </m:r>
                      <m:f>
                        <m:fPr>
                          <m:ctrlPr>
                            <a:rPr kumimoji="0" lang="cs-CZ" b="0" i="1" smtClean="0">
                              <a:latin typeface="Cambria Math" panose="02040503050406030204" pitchFamily="18" charset="0"/>
                              <a:ea typeface="Cambria Math"/>
                            </a:rPr>
                          </m:ctrlPr>
                        </m:fPr>
                        <m:num>
                          <m:r>
                            <a:rPr kumimoji="0" lang="cs-CZ" b="0" i="1" smtClean="0">
                              <a:latin typeface="Cambria Math"/>
                              <a:ea typeface="Cambria Math"/>
                            </a:rPr>
                            <m:t>𝑃</m:t>
                          </m:r>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en-US" b="0" i="1" smtClean="0">
                                  <a:latin typeface="Cambria Math"/>
                                  <a:ea typeface="Cambria Math"/>
                                </a:rPr>
                                <m:t>;</m:t>
                              </m:r>
                              <m:r>
                                <a:rPr kumimoji="0" lang="en-US" b="0" i="1" smtClean="0">
                                  <a:latin typeface="Cambria Math"/>
                                  <a:ea typeface="Cambria Math"/>
                                </a:rPr>
                                <m:t>𝑟</m:t>
                              </m:r>
                            </m:e>
                          </m:d>
                        </m:num>
                        <m:den>
                          <m:r>
                            <a:rPr kumimoji="0" lang="en-US" b="0" i="1" smtClean="0">
                              <a:latin typeface="Cambria Math"/>
                              <a:ea typeface="Cambria Math"/>
                            </a:rPr>
                            <m:t>𝑟</m:t>
                          </m:r>
                          <m:r>
                            <a:rPr kumimoji="0" lang="cs-CZ" b="0" i="1" smtClean="0">
                              <a:latin typeface="Cambria Math"/>
                              <a:ea typeface="Cambria Math"/>
                            </a:rPr>
                            <m:t>!</m:t>
                          </m:r>
                        </m:den>
                      </m:f>
                      <m:r>
                        <a:rPr kumimoji="0" lang="cs-CZ" b="0" i="1" smtClean="0">
                          <a:latin typeface="Cambria Math"/>
                          <a:ea typeface="Cambria Math"/>
                        </a:rPr>
                        <m:t>=</m:t>
                      </m:r>
                      <m:f>
                        <m:fPr>
                          <m:ctrlPr>
                            <a:rPr kumimoji="0" lang="cs-CZ" b="0" i="1" smtClean="0">
                              <a:latin typeface="Cambria Math" panose="02040503050406030204" pitchFamily="18" charset="0"/>
                              <a:ea typeface="Cambria Math"/>
                            </a:rPr>
                          </m:ctrlPr>
                        </m:fPr>
                        <m:num>
                          <m:r>
                            <a:rPr kumimoji="0" lang="cs-CZ" b="0" i="1" smtClean="0">
                              <a:latin typeface="Cambria Math"/>
                              <a:ea typeface="Cambria Math"/>
                            </a:rPr>
                            <m:t>𝑛</m:t>
                          </m:r>
                          <m:r>
                            <a:rPr kumimoji="0" lang="cs-CZ" b="0" i="1" smtClean="0">
                              <a:latin typeface="Cambria Math"/>
                              <a:ea typeface="Cambria Math"/>
                            </a:rPr>
                            <m:t>!</m:t>
                          </m:r>
                        </m:num>
                        <m:den>
                          <m:r>
                            <a:rPr kumimoji="0" lang="cs-CZ" b="0" i="1" smtClean="0">
                              <a:latin typeface="Cambria Math"/>
                              <a:ea typeface="Cambria Math"/>
                            </a:rPr>
                            <m:t>𝑟</m:t>
                          </m:r>
                          <m:r>
                            <a:rPr kumimoji="0" lang="cs-CZ" b="0" i="1" smtClean="0">
                              <a:latin typeface="Cambria Math"/>
                              <a:ea typeface="Cambria Math"/>
                            </a:rPr>
                            <m:t>!</m:t>
                          </m:r>
                          <m:d>
                            <m:dPr>
                              <m:ctrlPr>
                                <a:rPr kumimoji="0" lang="cs-CZ" b="0" i="1" smtClean="0">
                                  <a:latin typeface="Cambria Math" panose="02040503050406030204" pitchFamily="18" charset="0"/>
                                  <a:ea typeface="Cambria Math"/>
                                </a:rPr>
                              </m:ctrlPr>
                            </m:dPr>
                            <m:e>
                              <m:r>
                                <a:rPr kumimoji="0" lang="cs-CZ" b="0" i="1" smtClean="0">
                                  <a:latin typeface="Cambria Math"/>
                                  <a:ea typeface="Cambria Math"/>
                                </a:rPr>
                                <m:t>𝑛</m:t>
                              </m:r>
                              <m:r>
                                <a:rPr kumimoji="0" lang="cs-CZ" b="0" i="1" smtClean="0">
                                  <a:latin typeface="Cambria Math"/>
                                  <a:ea typeface="Cambria Math"/>
                                </a:rPr>
                                <m:t>−</m:t>
                              </m:r>
                              <m:r>
                                <a:rPr kumimoji="0" lang="cs-CZ" b="0" i="1" smtClean="0">
                                  <a:latin typeface="Cambria Math"/>
                                  <a:ea typeface="Cambria Math"/>
                                </a:rPr>
                                <m:t>𝑟</m:t>
                              </m:r>
                            </m:e>
                          </m:d>
                          <m:r>
                            <a:rPr kumimoji="0" lang="cs-CZ" b="0" i="1" smtClean="0">
                              <a:latin typeface="Cambria Math"/>
                              <a:ea typeface="Cambria Math"/>
                            </a:rPr>
                            <m:t>!</m:t>
                          </m:r>
                        </m:den>
                      </m:f>
                      <m:r>
                        <a:rPr kumimoji="0" lang="cs-CZ" b="0" i="0" smtClean="0">
                          <a:latin typeface="Cambria Math"/>
                          <a:ea typeface="Cambria Math"/>
                        </a:rPr>
                        <m:t>=</m:t>
                      </m:r>
                      <m:d>
                        <m:dPr>
                          <m:ctrlPr>
                            <a:rPr kumimoji="0" lang="cs-CZ" b="0" i="1" smtClean="0">
                              <a:latin typeface="Cambria Math" panose="02040503050406030204" pitchFamily="18" charset="0"/>
                              <a:ea typeface="Cambria Math"/>
                            </a:rPr>
                          </m:ctrlPr>
                        </m:dPr>
                        <m:e>
                          <m:m>
                            <m:mPr>
                              <m:mcs>
                                <m:mc>
                                  <m:mcPr>
                                    <m:count m:val="1"/>
                                    <m:mcJc m:val="center"/>
                                  </m:mcPr>
                                </m:mc>
                              </m:mcs>
                              <m:ctrlPr>
                                <a:rPr kumimoji="0" lang="cs-CZ" b="0" i="1" smtClean="0">
                                  <a:latin typeface="Cambria Math" panose="02040503050406030204" pitchFamily="18" charset="0"/>
                                  <a:ea typeface="Cambria Math"/>
                                </a:rPr>
                              </m:ctrlPr>
                            </m:mPr>
                            <m:mr>
                              <m:e>
                                <m:r>
                                  <m:rPr>
                                    <m:brk m:alnAt="7"/>
                                  </m:rPr>
                                  <a:rPr kumimoji="0" lang="cs-CZ" b="0" i="1" smtClean="0">
                                    <a:latin typeface="Cambria Math"/>
                                    <a:ea typeface="Cambria Math"/>
                                  </a:rPr>
                                  <m:t>𝑛</m:t>
                                </m:r>
                              </m:e>
                            </m:mr>
                            <m:mr>
                              <m:e>
                                <m:r>
                                  <a:rPr kumimoji="0" lang="cs-CZ" b="0" i="1" smtClean="0">
                                    <a:latin typeface="Cambria Math"/>
                                    <a:ea typeface="Cambria Math"/>
                                  </a:rPr>
                                  <m:t>𝑟</m:t>
                                </m:r>
                              </m:e>
                            </m:mr>
                          </m:m>
                        </m:e>
                      </m:d>
                    </m:oMath>
                  </m:oMathPara>
                </a14:m>
                <a:endParaRPr lang="cs-CZ" dirty="0"/>
              </a:p>
            </p:txBody>
          </p:sp>
        </mc:Choice>
        <mc:Fallback xmlns="">
          <p:sp>
            <p:nvSpPr>
              <p:cNvPr id="69" name="TextovéPole 68"/>
              <p:cNvSpPr txBox="1">
                <a:spLocks noRot="1" noChangeAspect="1" noMove="1" noResize="1" noEditPoints="1" noAdjustHandles="1" noChangeArrowheads="1" noChangeShapeType="1" noTextEdit="1"/>
              </p:cNvSpPr>
              <p:nvPr/>
            </p:nvSpPr>
            <p:spPr>
              <a:xfrm>
                <a:off x="1600983" y="2204864"/>
                <a:ext cx="6336704" cy="861326"/>
              </a:xfrm>
              <a:prstGeom prst="rect">
                <a:avLst/>
              </a:prstGeom>
              <a:blipFill rotWithShape="1">
                <a:blip r:embed="rId2"/>
                <a:stretch>
                  <a:fillRect/>
                </a:stretch>
              </a:blipFill>
              <a:ln>
                <a:solidFill>
                  <a:schemeClr val="tx1"/>
                </a:solidFill>
              </a:ln>
            </p:spPr>
            <p:txBody>
              <a:bodyPr/>
              <a:lstStyle/>
              <a:p>
                <a:r>
                  <a:rPr lang="cs-CZ">
                    <a:noFill/>
                  </a:rPr>
                  <a:t> </a:t>
                </a:r>
              </a:p>
            </p:txBody>
          </p:sp>
        </mc:Fallback>
      </mc:AlternateContent>
      <p:sp>
        <p:nvSpPr>
          <p:cNvPr id="71" name="Obdélník 70"/>
          <p:cNvSpPr/>
          <p:nvPr/>
        </p:nvSpPr>
        <p:spPr>
          <a:xfrm>
            <a:off x="467544" y="1340768"/>
            <a:ext cx="8208912" cy="461665"/>
          </a:xfrm>
          <a:prstGeom prst="rect">
            <a:avLst/>
          </a:prstGeom>
        </p:spPr>
        <p:txBody>
          <a:bodyPr wrap="square">
            <a:spAutoFit/>
          </a:bodyPr>
          <a:lstStyle/>
          <a:p>
            <a:r>
              <a:rPr lang="en-US" dirty="0" smtClean="0">
                <a:latin typeface="+mn-lt"/>
              </a:rPr>
              <a:t>This shows that each </a:t>
            </a:r>
            <a:r>
              <a:rPr lang="en-US" i="1" dirty="0" smtClean="0">
                <a:latin typeface="+mn-lt"/>
              </a:rPr>
              <a:t>r</a:t>
            </a:r>
            <a:r>
              <a:rPr lang="en-US" dirty="0" smtClean="0">
                <a:latin typeface="+mn-lt"/>
              </a:rPr>
              <a:t>-combination has</a:t>
            </a:r>
            <a:r>
              <a:rPr lang="cs-CZ" dirty="0" smtClean="0">
                <a:latin typeface="+mn-lt"/>
              </a:rPr>
              <a:t> </a:t>
            </a:r>
            <a:r>
              <a:rPr lang="en-US" i="1" dirty="0" smtClean="0">
                <a:latin typeface="+mn-lt"/>
              </a:rPr>
              <a:t>r</a:t>
            </a:r>
            <a:r>
              <a:rPr lang="en-US" dirty="0" smtClean="0">
                <a:latin typeface="+mn-lt"/>
              </a:rPr>
              <a:t>-permutations possible.</a:t>
            </a:r>
            <a:endParaRPr kumimoji="0" lang="en-US" dirty="0" smtClean="0">
              <a:latin typeface="+mn-lt"/>
            </a:endParaRPr>
          </a:p>
        </p:txBody>
      </p:sp>
      <mc:AlternateContent xmlns:mc="http://schemas.openxmlformats.org/markup-compatibility/2006" xmlns:a14="http://schemas.microsoft.com/office/drawing/2010/main">
        <mc:Choice Requires="a14">
          <p:sp>
            <p:nvSpPr>
              <p:cNvPr id="73" name="Obdélník 72"/>
              <p:cNvSpPr/>
              <p:nvPr/>
            </p:nvSpPr>
            <p:spPr>
              <a:xfrm>
                <a:off x="2045895" y="3861048"/>
                <a:ext cx="5484257" cy="645048"/>
              </a:xfrm>
              <a:prstGeom prst="rect">
                <a:avLst/>
              </a:prstGeom>
              <a:solidFill>
                <a:schemeClr val="accent6">
                  <a:lumMod val="20000"/>
                  <a:lumOff val="80000"/>
                </a:schemeClr>
              </a:solidFill>
              <a:ln>
                <a:solidFill>
                  <a:schemeClr val="tx1"/>
                </a:solidFill>
              </a:ln>
            </p:spPr>
            <p:txBody>
              <a:bodyPr wrap="square">
                <a:spAutoFit/>
              </a:bodyPr>
              <a:lstStyle/>
              <a:p>
                <a:pPr algn="ctr"/>
                <a:r>
                  <a:rPr kumimoji="0" lang="en-US" dirty="0" smtClean="0">
                    <a:latin typeface="+mn-lt"/>
                  </a:rPr>
                  <a:t>The number of </a:t>
                </a:r>
                <a:r>
                  <a:rPr kumimoji="0" lang="cs-CZ" i="1" dirty="0" smtClean="0">
                    <a:latin typeface="+mn-lt"/>
                  </a:rPr>
                  <a:t>r</a:t>
                </a:r>
                <a:r>
                  <a:rPr kumimoji="0" lang="cs-CZ" dirty="0" smtClean="0">
                    <a:latin typeface="+mn-lt"/>
                  </a:rPr>
                  <a:t>-</a:t>
                </a:r>
                <a:r>
                  <a:rPr kumimoji="0" lang="cs-CZ" dirty="0" err="1" smtClean="0">
                    <a:latin typeface="+mn-lt"/>
                  </a:rPr>
                  <a:t>combina</a:t>
                </a:r>
                <a:r>
                  <a:rPr kumimoji="0" lang="en-US" dirty="0" err="1" smtClean="0">
                    <a:latin typeface="+mn-lt"/>
                  </a:rPr>
                  <a:t>tions</a:t>
                </a:r>
                <a:r>
                  <a:rPr kumimoji="0" lang="en-US" dirty="0" smtClean="0">
                    <a:latin typeface="+mn-lt"/>
                  </a:rPr>
                  <a:t> is</a:t>
                </a:r>
                <a14:m>
                  <m:oMath xmlns:m="http://schemas.openxmlformats.org/officeDocument/2006/math">
                    <m:r>
                      <a:rPr kumimoji="0" lang="cs-CZ" b="0" i="0" smtClean="0">
                        <a:latin typeface="Cambria Math"/>
                        <a:ea typeface="Cambria Math"/>
                      </a:rPr>
                      <m:t> </m:t>
                    </m:r>
                    <m:d>
                      <m:dPr>
                        <m:ctrlPr>
                          <a:rPr kumimoji="0" lang="en-US" b="0" i="1" dirty="0" smtClean="0">
                            <a:latin typeface="Cambria Math" panose="02040503050406030204" pitchFamily="18" charset="0"/>
                            <a:ea typeface="Cambria Math"/>
                          </a:rPr>
                        </m:ctrlPr>
                      </m:dPr>
                      <m:e>
                        <m:m>
                          <m:mPr>
                            <m:mcs>
                              <m:mc>
                                <m:mcPr>
                                  <m:count m:val="1"/>
                                  <m:mcJc m:val="center"/>
                                </m:mcPr>
                              </m:mc>
                            </m:mcs>
                            <m:ctrlPr>
                              <a:rPr kumimoji="0" lang="en-US" b="0" i="1" dirty="0" smtClean="0">
                                <a:latin typeface="Cambria Math" panose="02040503050406030204" pitchFamily="18" charset="0"/>
                                <a:ea typeface="Cambria Math"/>
                              </a:rPr>
                            </m:ctrlPr>
                          </m:mPr>
                          <m:mr>
                            <m:e>
                              <m:r>
                                <m:rPr>
                                  <m:brk m:alnAt="7"/>
                                </m:rPr>
                                <a:rPr kumimoji="0" lang="cs-CZ" b="0" i="1" dirty="0" smtClean="0">
                                  <a:latin typeface="Cambria Math"/>
                                  <a:ea typeface="Cambria Math"/>
                                </a:rPr>
                                <m:t>𝑛</m:t>
                              </m:r>
                            </m:e>
                          </m:mr>
                          <m:mr>
                            <m:e>
                              <m:r>
                                <a:rPr kumimoji="0" lang="cs-CZ" b="0" i="1" dirty="0" smtClean="0">
                                  <a:latin typeface="Cambria Math"/>
                                  <a:ea typeface="Cambria Math"/>
                                </a:rPr>
                                <m:t>𝑟</m:t>
                              </m:r>
                            </m:e>
                          </m:mr>
                        </m:m>
                      </m:e>
                    </m:d>
                    <m:r>
                      <a:rPr kumimoji="0" lang="cs-CZ" b="0" i="1" smtClean="0">
                        <a:latin typeface="Cambria Math"/>
                        <a:ea typeface="Cambria Math"/>
                      </a:rPr>
                      <m:t>.</m:t>
                    </m:r>
                  </m:oMath>
                </a14:m>
                <a:endParaRPr kumimoji="0" lang="en-US" dirty="0" smtClean="0">
                  <a:latin typeface="+mn-lt"/>
                </a:endParaRPr>
              </a:p>
            </p:txBody>
          </p:sp>
        </mc:Choice>
        <mc:Fallback xmlns="">
          <p:sp>
            <p:nvSpPr>
              <p:cNvPr id="73" name="Obdélník 72"/>
              <p:cNvSpPr>
                <a:spLocks noRot="1" noChangeAspect="1" noMove="1" noResize="1" noEditPoints="1" noAdjustHandles="1" noChangeArrowheads="1" noChangeShapeType="1" noTextEdit="1"/>
              </p:cNvSpPr>
              <p:nvPr/>
            </p:nvSpPr>
            <p:spPr>
              <a:xfrm>
                <a:off x="2045895" y="3861048"/>
                <a:ext cx="5484257" cy="645048"/>
              </a:xfrm>
              <a:prstGeom prst="rect">
                <a:avLst/>
              </a:prstGeom>
              <a:blipFill rotWithShape="1">
                <a:blip r:embed="rId3"/>
                <a:stretch>
                  <a:fillRect b="-6481"/>
                </a:stretch>
              </a:blipFill>
              <a:ln>
                <a:solidFill>
                  <a:schemeClr val="tx1"/>
                </a:solidFill>
              </a:ln>
            </p:spPr>
            <p:txBody>
              <a:bodyPr/>
              <a:lstStyle/>
              <a:p>
                <a:r>
                  <a:rPr lang="cs-CZ">
                    <a:noFill/>
                  </a:rPr>
                  <a:t> </a:t>
                </a:r>
              </a:p>
            </p:txBody>
          </p:sp>
        </mc:Fallback>
      </mc:AlternateContent>
      <p:sp>
        <p:nvSpPr>
          <p:cNvPr id="2" name="TextovéPole 1"/>
          <p:cNvSpPr txBox="1"/>
          <p:nvPr/>
        </p:nvSpPr>
        <p:spPr>
          <a:xfrm>
            <a:off x="4800349" y="5517231"/>
            <a:ext cx="3600400" cy="461665"/>
          </a:xfrm>
          <a:prstGeom prst="rect">
            <a:avLst/>
          </a:prstGeom>
          <a:noFill/>
        </p:spPr>
        <p:txBody>
          <a:bodyPr wrap="square" rtlCol="0">
            <a:spAutoFit/>
          </a:bodyPr>
          <a:lstStyle/>
          <a:p>
            <a:pPr algn="ctr"/>
            <a:r>
              <a:rPr lang="cs-CZ" dirty="0" err="1" smtClean="0"/>
              <a:t>Read</a:t>
            </a:r>
            <a:r>
              <a:rPr lang="cs-CZ" dirty="0" smtClean="0"/>
              <a:t> „</a:t>
            </a:r>
            <a:r>
              <a:rPr lang="cs-CZ" i="1" dirty="0" smtClean="0"/>
              <a:t>n</a:t>
            </a:r>
            <a:r>
              <a:rPr lang="cs-CZ" dirty="0" smtClean="0"/>
              <a:t> </a:t>
            </a:r>
            <a:r>
              <a:rPr lang="cs-CZ" dirty="0" err="1" smtClean="0"/>
              <a:t>choose</a:t>
            </a:r>
            <a:r>
              <a:rPr lang="cs-CZ" dirty="0" smtClean="0"/>
              <a:t> </a:t>
            </a:r>
            <a:r>
              <a:rPr lang="cs-CZ" i="1" dirty="0" smtClean="0"/>
              <a:t>r</a:t>
            </a:r>
            <a:r>
              <a:rPr lang="cs-CZ" dirty="0" smtClean="0"/>
              <a:t> </a:t>
            </a:r>
            <a:r>
              <a:rPr lang="cs-CZ" dirty="0" err="1" smtClean="0"/>
              <a:t>objects</a:t>
            </a:r>
            <a:r>
              <a:rPr lang="cs-CZ" dirty="0" smtClean="0"/>
              <a:t>“.</a:t>
            </a:r>
            <a:endParaRPr lang="cs-CZ" dirty="0"/>
          </a:p>
        </p:txBody>
      </p:sp>
      <p:cxnSp>
        <p:nvCxnSpPr>
          <p:cNvPr id="5" name="Přímá spojnice se šipkou 4"/>
          <p:cNvCxnSpPr/>
          <p:nvPr/>
        </p:nvCxnSpPr>
        <p:spPr bwMode="auto">
          <a:xfrm flipV="1">
            <a:off x="6750529" y="4653136"/>
            <a:ext cx="0" cy="7920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621826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720081"/>
          </a:xfrm>
        </p:spPr>
        <p:txBody>
          <a:bodyPr/>
          <a:lstStyle/>
          <a:p>
            <a:pPr marL="457200" indent="-457200" algn="l">
              <a:buFont typeface="+mj-lt"/>
              <a:buAutoNum type="arabicPeriod" startAt="14"/>
            </a:pPr>
            <a:r>
              <a:rPr lang="en-US" sz="2000" dirty="0" smtClean="0">
                <a:solidFill>
                  <a:schemeClr val="accent3">
                    <a:lumMod val="50000"/>
                  </a:schemeClr>
                </a:solidFill>
                <a:latin typeface="Times"/>
              </a:rPr>
              <a:t>How many different 5-card hands can be made from a deck of 52 cards?</a:t>
            </a:r>
          </a:p>
        </p:txBody>
      </p:sp>
      <p:cxnSp>
        <p:nvCxnSpPr>
          <p:cNvPr id="5" name="Přímá spojnice 4"/>
          <p:cNvCxnSpPr/>
          <p:nvPr/>
        </p:nvCxnSpPr>
        <p:spPr bwMode="auto">
          <a:xfrm>
            <a:off x="755576" y="1772816"/>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3" name="TextovéPole 2"/>
              <p:cNvSpPr txBox="1"/>
              <p:nvPr/>
            </p:nvSpPr>
            <p:spPr>
              <a:xfrm>
                <a:off x="784242" y="4221088"/>
                <a:ext cx="7604181" cy="1335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rPr>
                        <m:t>𝐶</m:t>
                      </m:r>
                      <m:d>
                        <m:dPr>
                          <m:ctrlPr>
                            <a:rPr lang="cs-CZ" sz="2000" b="0" i="1" smtClean="0">
                              <a:latin typeface="Cambria Math" panose="02040503050406030204" pitchFamily="18" charset="0"/>
                            </a:rPr>
                          </m:ctrlPr>
                        </m:dPr>
                        <m:e>
                          <m:r>
                            <a:rPr lang="cs-CZ" sz="2000" b="0" i="1" smtClean="0">
                              <a:latin typeface="Cambria Math"/>
                            </a:rPr>
                            <m:t>52</m:t>
                          </m:r>
                          <m:r>
                            <a:rPr lang="en-US" sz="2000" b="0" i="1" smtClean="0">
                              <a:latin typeface="Cambria Math"/>
                            </a:rPr>
                            <m:t>;</m:t>
                          </m:r>
                          <m:r>
                            <a:rPr lang="cs-CZ" sz="2000" b="0" i="1" smtClean="0">
                              <a:latin typeface="Cambria Math"/>
                            </a:rPr>
                            <m:t>5</m:t>
                          </m:r>
                        </m:e>
                      </m:d>
                      <m:r>
                        <a:rPr lang="cs-CZ" sz="2000" b="0" i="1" smtClean="0">
                          <a:latin typeface="Cambria Math"/>
                        </a:rPr>
                        <m:t>=</m:t>
                      </m:r>
                      <m:f>
                        <m:fPr>
                          <m:ctrlPr>
                            <a:rPr lang="cs-CZ" sz="2000" b="0" i="1" smtClean="0">
                              <a:latin typeface="Cambria Math" panose="02040503050406030204" pitchFamily="18" charset="0"/>
                            </a:rPr>
                          </m:ctrlPr>
                        </m:fPr>
                        <m:num>
                          <m:r>
                            <a:rPr lang="cs-CZ" sz="2000" b="0" i="1" smtClean="0">
                              <a:latin typeface="Cambria Math"/>
                            </a:rPr>
                            <m:t>52!</m:t>
                          </m:r>
                        </m:num>
                        <m:den>
                          <m:r>
                            <a:rPr lang="cs-CZ" sz="2000" b="0" i="1" smtClean="0">
                              <a:latin typeface="Cambria Math"/>
                            </a:rPr>
                            <m:t>5!</m:t>
                          </m:r>
                          <m:d>
                            <m:dPr>
                              <m:ctrlPr>
                                <a:rPr lang="cs-CZ" sz="2000" b="0" i="1" smtClean="0">
                                  <a:latin typeface="Cambria Math" panose="02040503050406030204" pitchFamily="18" charset="0"/>
                                </a:rPr>
                              </m:ctrlPr>
                            </m:dPr>
                            <m:e>
                              <m:r>
                                <a:rPr lang="cs-CZ" sz="2000" b="0" i="1" smtClean="0">
                                  <a:latin typeface="Cambria Math"/>
                                </a:rPr>
                                <m:t>52−5</m:t>
                              </m:r>
                            </m:e>
                          </m:d>
                          <m:r>
                            <a:rPr lang="cs-CZ" sz="2000" b="0" i="1" smtClean="0">
                              <a:latin typeface="Cambria Math"/>
                            </a:rPr>
                            <m:t>!</m:t>
                          </m:r>
                        </m:den>
                      </m:f>
                      <m:r>
                        <a:rPr lang="cs-CZ" sz="2000" b="0" i="1" smtClean="0">
                          <a:latin typeface="Cambria Math"/>
                        </a:rPr>
                        <m:t>=</m:t>
                      </m:r>
                      <m:f>
                        <m:fPr>
                          <m:ctrlPr>
                            <a:rPr lang="cs-CZ" sz="2000" b="0" i="1" smtClean="0">
                              <a:latin typeface="Cambria Math" panose="02040503050406030204" pitchFamily="18" charset="0"/>
                            </a:rPr>
                          </m:ctrlPr>
                        </m:fPr>
                        <m:num>
                          <m:r>
                            <a:rPr lang="cs-CZ" sz="2000" b="0" i="1" smtClean="0">
                              <a:latin typeface="Cambria Math"/>
                            </a:rPr>
                            <m:t>52!</m:t>
                          </m:r>
                        </m:num>
                        <m:den>
                          <m:r>
                            <a:rPr lang="cs-CZ" sz="2000" b="0" i="1" smtClean="0">
                              <a:latin typeface="Cambria Math"/>
                            </a:rPr>
                            <m:t>5!47!</m:t>
                          </m:r>
                        </m:den>
                      </m:f>
                      <m:r>
                        <a:rPr lang="cs-CZ" sz="2000" b="0" i="1" smtClean="0">
                          <a:latin typeface="Cambria Math"/>
                        </a:rPr>
                        <m:t>=</m:t>
                      </m:r>
                      <m:f>
                        <m:fPr>
                          <m:ctrlPr>
                            <a:rPr lang="cs-CZ" sz="2000" b="0" i="1" smtClean="0">
                              <a:latin typeface="Cambria Math" panose="02040503050406030204" pitchFamily="18" charset="0"/>
                            </a:rPr>
                          </m:ctrlPr>
                        </m:fPr>
                        <m:num>
                          <m:r>
                            <a:rPr lang="cs-CZ" sz="2000" b="0" i="1" smtClean="0">
                              <a:latin typeface="Cambria Math"/>
                            </a:rPr>
                            <m:t>52</m:t>
                          </m:r>
                          <m:r>
                            <a:rPr lang="cs-CZ" sz="2000" b="0" i="1" smtClean="0">
                              <a:latin typeface="Cambria Math"/>
                              <a:ea typeface="Cambria Math"/>
                            </a:rPr>
                            <m:t>∙51∙50∙49∙48</m:t>
                          </m:r>
                        </m:num>
                        <m:den>
                          <m:r>
                            <a:rPr lang="cs-CZ" sz="2000" b="0" i="1" smtClean="0">
                              <a:latin typeface="Cambria Math"/>
                            </a:rPr>
                            <m:t>5</m:t>
                          </m:r>
                          <m:r>
                            <a:rPr lang="cs-CZ" sz="2000" b="0" i="1" smtClean="0">
                              <a:latin typeface="Cambria Math"/>
                              <a:ea typeface="Cambria Math"/>
                            </a:rPr>
                            <m:t>∙4∙3∙2∙1</m:t>
                          </m:r>
                        </m:den>
                      </m:f>
                      <m:r>
                        <a:rPr lang="cs-CZ" sz="2000" b="0" i="1" smtClean="0">
                          <a:latin typeface="Cambria Math"/>
                        </a:rPr>
                        <m:t>=  </m:t>
                      </m:r>
                    </m:oMath>
                  </m:oMathPara>
                </a14:m>
                <a:endParaRPr lang="cs-CZ" sz="2000" b="0" i="1" dirty="0" smtClean="0">
                  <a:latin typeface="Cambria Math"/>
                </a:endParaRPr>
              </a:p>
              <a:p>
                <a:r>
                  <a:rPr lang="cs-CZ" sz="2000" b="0" dirty="0" smtClean="0">
                    <a:ea typeface="Cambria Math"/>
                  </a:rPr>
                  <a:t>                </a:t>
                </a:r>
              </a:p>
              <a:p>
                <a:r>
                  <a:rPr lang="cs-CZ" sz="2000" dirty="0">
                    <a:ea typeface="Cambria Math"/>
                  </a:rPr>
                  <a:t> </a:t>
                </a:r>
                <a:r>
                  <a:rPr lang="cs-CZ" sz="2000" dirty="0" smtClean="0">
                    <a:ea typeface="Cambria Math"/>
                  </a:rPr>
                  <a:t>              </a:t>
                </a:r>
                <a14:m>
                  <m:oMath xmlns:m="http://schemas.openxmlformats.org/officeDocument/2006/math">
                    <m:r>
                      <a:rPr lang="cs-CZ" sz="2000" b="0" i="0" smtClean="0">
                        <a:latin typeface="Cambria Math"/>
                        <a:ea typeface="Cambria Math"/>
                      </a:rPr>
                      <m:t> </m:t>
                    </m:r>
                    <m:r>
                      <a:rPr lang="cs-CZ" sz="2000" b="0" i="1" smtClean="0">
                        <a:latin typeface="Cambria Math"/>
                        <a:ea typeface="Cambria Math"/>
                      </a:rPr>
                      <m:t>         =</m:t>
                    </m:r>
                    <m:r>
                      <a:rPr lang="cs-CZ" sz="2000" b="1" i="1" smtClean="0">
                        <a:latin typeface="Cambria Math"/>
                      </a:rPr>
                      <m:t>𝟐</m:t>
                    </m:r>
                    <m:r>
                      <a:rPr lang="cs-CZ" sz="2000" b="1" i="1" smtClean="0">
                        <a:latin typeface="Cambria Math"/>
                      </a:rPr>
                      <m:t> </m:t>
                    </m:r>
                    <m:r>
                      <a:rPr lang="cs-CZ" sz="2000" b="1" i="1" smtClean="0">
                        <a:latin typeface="Cambria Math"/>
                      </a:rPr>
                      <m:t>𝟓𝟗𝟖</m:t>
                    </m:r>
                    <m:r>
                      <a:rPr lang="cs-CZ" sz="2000" b="1" i="1" smtClean="0">
                        <a:latin typeface="Cambria Math"/>
                      </a:rPr>
                      <m:t> </m:t>
                    </m:r>
                    <m:r>
                      <a:rPr lang="cs-CZ" sz="2000" b="1" i="1" smtClean="0">
                        <a:latin typeface="Cambria Math"/>
                      </a:rPr>
                      <m:t>𝟗𝟔𝟎</m:t>
                    </m:r>
                  </m:oMath>
                </a14:m>
                <a:endParaRPr lang="cs-CZ" sz="2000"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784242" y="4221088"/>
                <a:ext cx="7604181" cy="1335879"/>
              </a:xfrm>
              <a:prstGeom prst="rect">
                <a:avLst/>
              </a:prstGeom>
              <a:blipFill rotWithShape="1">
                <a:blip r:embed="rId2"/>
                <a:stretch>
                  <a:fillRect/>
                </a:stretch>
              </a:blipFill>
            </p:spPr>
            <p:txBody>
              <a:bodyPr/>
              <a:lstStyle/>
              <a:p>
                <a:r>
                  <a:rPr lang="cs-CZ">
                    <a:noFill/>
                  </a:rPr>
                  <a:t> </a:t>
                </a:r>
              </a:p>
            </p:txBody>
          </p:sp>
        </mc:Fallback>
      </mc:AlternateContent>
      <p:pic>
        <p:nvPicPr>
          <p:cNvPr id="146434" name="Picture 2" descr="https://encrypted-tbn3.gstatic.com/images?q=tbn:ANd9GcROtFMHkQa_UnMreNsTFF16DmB-Olk3Kc5hu5Hy_oy97kQxhfyo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988840"/>
            <a:ext cx="4176464" cy="181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1080121"/>
          </a:xfrm>
        </p:spPr>
        <p:txBody>
          <a:bodyPr/>
          <a:lstStyle/>
          <a:p>
            <a:pPr marL="457200" lvl="1" indent="-457200" algn="l">
              <a:buFont typeface="+mj-lt"/>
              <a:buAutoNum type="arabicPeriod" startAt="15"/>
            </a:pPr>
            <a:r>
              <a:rPr lang="en-US" sz="2000" dirty="0">
                <a:solidFill>
                  <a:schemeClr val="accent3">
                    <a:lumMod val="50000"/>
                  </a:schemeClr>
                </a:solidFill>
                <a:latin typeface="Times"/>
              </a:rPr>
              <a:t>A certain club has 5 male and 7 female members.  </a:t>
            </a:r>
            <a:br>
              <a:rPr lang="en-US" sz="2000" dirty="0">
                <a:solidFill>
                  <a:schemeClr val="accent3">
                    <a:lumMod val="50000"/>
                  </a:schemeClr>
                </a:solidFill>
                <a:latin typeface="Times"/>
              </a:rPr>
            </a:br>
            <a:r>
              <a:rPr lang="cs-CZ" sz="2000" dirty="0" smtClean="0">
                <a:solidFill>
                  <a:schemeClr val="accent3">
                    <a:lumMod val="50000"/>
                  </a:schemeClr>
                </a:solidFill>
                <a:latin typeface="Times"/>
              </a:rPr>
              <a:t>a) </a:t>
            </a:r>
            <a:r>
              <a:rPr lang="en-US" sz="2000" dirty="0" smtClean="0">
                <a:solidFill>
                  <a:schemeClr val="accent3">
                    <a:lumMod val="50000"/>
                  </a:schemeClr>
                </a:solidFill>
                <a:latin typeface="Times"/>
              </a:rPr>
              <a:t>How </a:t>
            </a:r>
            <a:r>
              <a:rPr lang="en-US" sz="2000" dirty="0">
                <a:solidFill>
                  <a:schemeClr val="accent3">
                    <a:lumMod val="50000"/>
                  </a:schemeClr>
                </a:solidFill>
                <a:latin typeface="Times"/>
              </a:rPr>
              <a:t>many ways can any 7 member committee be selected from the membership</a:t>
            </a:r>
            <a:r>
              <a:rPr lang="en-US" sz="2000" dirty="0" smtClean="0">
                <a:solidFill>
                  <a:schemeClr val="accent3">
                    <a:lumMod val="50000"/>
                  </a:schemeClr>
                </a:solidFill>
                <a:latin typeface="Times"/>
              </a:rPr>
              <a:t>?</a:t>
            </a:r>
            <a:endParaRPr lang="en-US" sz="2000" dirty="0">
              <a:solidFill>
                <a:schemeClr val="accent3">
                  <a:lumMod val="50000"/>
                </a:schemeClr>
              </a:solidFill>
              <a:latin typeface="Times"/>
            </a:endParaRPr>
          </a:p>
        </p:txBody>
      </p:sp>
      <p:cxnSp>
        <p:nvCxnSpPr>
          <p:cNvPr id="5" name="Přímá spojnice 4"/>
          <p:cNvCxnSpPr/>
          <p:nvPr/>
        </p:nvCxnSpPr>
        <p:spPr bwMode="auto">
          <a:xfrm>
            <a:off x="798574" y="1607379"/>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4" name="Obdélník 3"/>
              <p:cNvSpPr/>
              <p:nvPr/>
            </p:nvSpPr>
            <p:spPr>
              <a:xfrm>
                <a:off x="812907" y="1916832"/>
                <a:ext cx="7604181" cy="1492075"/>
              </a:xfrm>
              <a:prstGeom prst="rect">
                <a:avLst/>
              </a:prstGeom>
            </p:spPr>
            <p:txBody>
              <a:bodyPr wrap="square">
                <a:spAutoFit/>
              </a:bodyPr>
              <a:lstStyle/>
              <a:p>
                <a:r>
                  <a:rPr lang="cs-CZ" sz="2000" dirty="0" smtClean="0">
                    <a:latin typeface="+mn-lt"/>
                  </a:rPr>
                  <a:t>a) </a:t>
                </a:r>
                <a14:m>
                  <m:oMath xmlns:m="http://schemas.openxmlformats.org/officeDocument/2006/math">
                    <m:r>
                      <a:rPr lang="cs-CZ" sz="2000" b="0" i="0" smtClean="0">
                        <a:latin typeface="Cambria Math"/>
                      </a:rPr>
                      <m:t>     </m:t>
                    </m:r>
                    <m:r>
                      <a:rPr lang="cs-CZ" sz="2000" i="1">
                        <a:latin typeface="Cambria Math"/>
                      </a:rPr>
                      <m:t>𝐶</m:t>
                    </m:r>
                    <m:d>
                      <m:dPr>
                        <m:ctrlPr>
                          <a:rPr lang="cs-CZ" sz="2000" i="1">
                            <a:latin typeface="Cambria Math" panose="02040503050406030204" pitchFamily="18" charset="0"/>
                          </a:rPr>
                        </m:ctrlPr>
                      </m:dPr>
                      <m:e>
                        <m:r>
                          <a:rPr lang="cs-CZ" sz="2000" b="0" i="1" smtClean="0">
                            <a:latin typeface="Cambria Math"/>
                          </a:rPr>
                          <m:t>12</m:t>
                        </m:r>
                        <m:r>
                          <a:rPr lang="en-US" sz="2000" i="1">
                            <a:latin typeface="Cambria Math"/>
                          </a:rPr>
                          <m:t>;</m:t>
                        </m:r>
                        <m:r>
                          <a:rPr lang="cs-CZ" sz="2000" b="0" i="1" smtClean="0">
                            <a:latin typeface="Cambria Math"/>
                          </a:rPr>
                          <m:t>7</m:t>
                        </m:r>
                      </m:e>
                    </m:d>
                    <m:r>
                      <a:rPr lang="cs-CZ" sz="2000" i="1">
                        <a:latin typeface="Cambria Math"/>
                      </a:rPr>
                      <m:t>=</m:t>
                    </m:r>
                    <m:f>
                      <m:fPr>
                        <m:ctrlPr>
                          <a:rPr lang="cs-CZ" sz="2000" i="1">
                            <a:latin typeface="Cambria Math" panose="02040503050406030204" pitchFamily="18" charset="0"/>
                          </a:rPr>
                        </m:ctrlPr>
                      </m:fPr>
                      <m:num>
                        <m:r>
                          <a:rPr lang="cs-CZ" sz="2000" b="0" i="1" smtClean="0">
                            <a:latin typeface="Cambria Math"/>
                          </a:rPr>
                          <m:t>1</m:t>
                        </m:r>
                        <m:r>
                          <a:rPr lang="cs-CZ" sz="2000" i="1">
                            <a:latin typeface="Cambria Math"/>
                          </a:rPr>
                          <m:t>2!</m:t>
                        </m:r>
                      </m:num>
                      <m:den>
                        <m:r>
                          <a:rPr lang="cs-CZ" sz="2000" b="0" i="1" smtClean="0">
                            <a:latin typeface="Cambria Math"/>
                          </a:rPr>
                          <m:t>7</m:t>
                        </m:r>
                        <m:r>
                          <a:rPr lang="cs-CZ" sz="2000" i="1">
                            <a:latin typeface="Cambria Math"/>
                          </a:rPr>
                          <m:t>!</m:t>
                        </m:r>
                        <m:d>
                          <m:dPr>
                            <m:ctrlPr>
                              <a:rPr lang="cs-CZ" sz="2000" i="1">
                                <a:latin typeface="Cambria Math" panose="02040503050406030204" pitchFamily="18" charset="0"/>
                              </a:rPr>
                            </m:ctrlPr>
                          </m:dPr>
                          <m:e>
                            <m:r>
                              <a:rPr lang="cs-CZ" sz="2000" b="0" i="1" smtClean="0">
                                <a:latin typeface="Cambria Math"/>
                              </a:rPr>
                              <m:t>1</m:t>
                            </m:r>
                            <m:r>
                              <a:rPr lang="cs-CZ" sz="2000" i="1">
                                <a:latin typeface="Cambria Math"/>
                              </a:rPr>
                              <m:t>2−</m:t>
                            </m:r>
                            <m:r>
                              <a:rPr lang="cs-CZ" sz="2000" b="0" i="1" smtClean="0">
                                <a:latin typeface="Cambria Math"/>
                              </a:rPr>
                              <m:t>7</m:t>
                            </m:r>
                          </m:e>
                        </m:d>
                        <m:r>
                          <a:rPr lang="cs-CZ" sz="2000" i="1">
                            <a:latin typeface="Cambria Math"/>
                          </a:rPr>
                          <m:t>!</m:t>
                        </m:r>
                      </m:den>
                    </m:f>
                    <m:r>
                      <a:rPr lang="cs-CZ" sz="2000" i="1">
                        <a:latin typeface="Cambria Math"/>
                      </a:rPr>
                      <m:t>=</m:t>
                    </m:r>
                    <m:f>
                      <m:fPr>
                        <m:ctrlPr>
                          <a:rPr lang="cs-CZ" sz="2000" i="1">
                            <a:latin typeface="Cambria Math" panose="02040503050406030204" pitchFamily="18" charset="0"/>
                          </a:rPr>
                        </m:ctrlPr>
                      </m:fPr>
                      <m:num>
                        <m:r>
                          <a:rPr lang="cs-CZ" sz="2000" b="0" i="1" smtClean="0">
                            <a:latin typeface="Cambria Math"/>
                          </a:rPr>
                          <m:t>1</m:t>
                        </m:r>
                        <m:r>
                          <a:rPr lang="cs-CZ" sz="2000" i="1">
                            <a:latin typeface="Cambria Math"/>
                          </a:rPr>
                          <m:t>2!</m:t>
                        </m:r>
                      </m:num>
                      <m:den>
                        <m:r>
                          <a:rPr lang="cs-CZ" sz="2000" b="0" i="1" smtClean="0">
                            <a:latin typeface="Cambria Math"/>
                          </a:rPr>
                          <m:t>7</m:t>
                        </m:r>
                        <m:r>
                          <a:rPr lang="cs-CZ" sz="2000" i="1">
                            <a:latin typeface="Cambria Math"/>
                          </a:rPr>
                          <m:t>!</m:t>
                        </m:r>
                        <m:r>
                          <a:rPr lang="cs-CZ" sz="2000" i="1" smtClean="0">
                            <a:latin typeface="Cambria Math"/>
                            <a:ea typeface="Cambria Math"/>
                          </a:rPr>
                          <m:t>∙</m:t>
                        </m:r>
                        <m:r>
                          <a:rPr lang="cs-CZ" sz="2000" b="0" i="1" smtClean="0">
                            <a:latin typeface="Cambria Math"/>
                          </a:rPr>
                          <m:t>5</m:t>
                        </m:r>
                        <m:r>
                          <a:rPr lang="cs-CZ" sz="2000" i="1">
                            <a:latin typeface="Cambria Math"/>
                          </a:rPr>
                          <m:t>!</m:t>
                        </m:r>
                      </m:den>
                    </m:f>
                    <m:r>
                      <a:rPr lang="cs-CZ" sz="2000" i="1">
                        <a:latin typeface="Cambria Math"/>
                      </a:rPr>
                      <m:t>=</m:t>
                    </m:r>
                    <m:f>
                      <m:fPr>
                        <m:ctrlPr>
                          <a:rPr lang="cs-CZ" sz="2000" i="1">
                            <a:latin typeface="Cambria Math" panose="02040503050406030204" pitchFamily="18" charset="0"/>
                          </a:rPr>
                        </m:ctrlPr>
                      </m:fPr>
                      <m:num>
                        <m:r>
                          <a:rPr lang="cs-CZ" sz="2000" b="0" i="1" smtClean="0">
                            <a:latin typeface="Cambria Math"/>
                          </a:rPr>
                          <m:t>1</m:t>
                        </m:r>
                        <m:r>
                          <a:rPr lang="cs-CZ" sz="2000" i="1">
                            <a:latin typeface="Cambria Math"/>
                          </a:rPr>
                          <m:t>2</m:t>
                        </m:r>
                        <m:r>
                          <a:rPr lang="cs-CZ" sz="2000" i="1">
                            <a:latin typeface="Cambria Math"/>
                            <a:ea typeface="Cambria Math"/>
                          </a:rPr>
                          <m:t>∙</m:t>
                        </m:r>
                        <m:r>
                          <a:rPr lang="cs-CZ" sz="2000" b="0" i="1" smtClean="0">
                            <a:latin typeface="Cambria Math"/>
                            <a:ea typeface="Cambria Math"/>
                          </a:rPr>
                          <m:t>1</m:t>
                        </m:r>
                        <m:r>
                          <a:rPr lang="cs-CZ" sz="2000" i="1">
                            <a:latin typeface="Cambria Math"/>
                            <a:ea typeface="Cambria Math"/>
                          </a:rPr>
                          <m:t>1∙</m:t>
                        </m:r>
                        <m:r>
                          <a:rPr lang="cs-CZ" sz="2000" b="0" i="1" smtClean="0">
                            <a:latin typeface="Cambria Math"/>
                            <a:ea typeface="Cambria Math"/>
                          </a:rPr>
                          <m:t>1</m:t>
                        </m:r>
                        <m:r>
                          <a:rPr lang="cs-CZ" sz="2000" i="1">
                            <a:latin typeface="Cambria Math"/>
                            <a:ea typeface="Cambria Math"/>
                          </a:rPr>
                          <m:t>0∙9∙8</m:t>
                        </m:r>
                      </m:num>
                      <m:den>
                        <m:r>
                          <a:rPr lang="cs-CZ" sz="2000" i="1">
                            <a:latin typeface="Cambria Math"/>
                          </a:rPr>
                          <m:t>5</m:t>
                        </m:r>
                        <m:r>
                          <a:rPr lang="cs-CZ" sz="2000" i="1">
                            <a:latin typeface="Cambria Math"/>
                            <a:ea typeface="Cambria Math"/>
                          </a:rPr>
                          <m:t>∙4∙3∙2∙1</m:t>
                        </m:r>
                      </m:den>
                    </m:f>
                  </m:oMath>
                </a14:m>
                <a:r>
                  <a:rPr lang="cs-CZ" sz="2000" dirty="0" smtClean="0">
                    <a:latin typeface="+mn-lt"/>
                  </a:rPr>
                  <a:t>=</a:t>
                </a:r>
                <a:r>
                  <a:rPr lang="cs-CZ" sz="2000" b="1" dirty="0" smtClean="0">
                    <a:latin typeface="+mn-lt"/>
                  </a:rPr>
                  <a:t>792</a:t>
                </a:r>
              </a:p>
              <a:p>
                <a:endParaRPr lang="cs-CZ" sz="2000" dirty="0" smtClean="0">
                  <a:latin typeface="+mn-lt"/>
                </a:endParaRPr>
              </a:p>
              <a:p>
                <a:endParaRPr lang="cs-CZ" sz="2000" b="1" dirty="0" smtClean="0">
                  <a:latin typeface="+mn-lt"/>
                </a:endParaRPr>
              </a:p>
              <a:p>
                <a:endParaRPr lang="cs-CZ" sz="2000" b="1" dirty="0">
                  <a:latin typeface="+mn-lt"/>
                </a:endParaRPr>
              </a:p>
            </p:txBody>
          </p:sp>
        </mc:Choice>
        <mc:Fallback xmlns="">
          <p:sp>
            <p:nvSpPr>
              <p:cNvPr id="4" name="Obdélník 3"/>
              <p:cNvSpPr>
                <a:spLocks noRot="1" noChangeAspect="1" noMove="1" noResize="1" noEditPoints="1" noAdjustHandles="1" noChangeArrowheads="1" noChangeShapeType="1" noTextEdit="1"/>
              </p:cNvSpPr>
              <p:nvPr/>
            </p:nvSpPr>
            <p:spPr>
              <a:xfrm>
                <a:off x="812907" y="1916832"/>
                <a:ext cx="7604181" cy="1492075"/>
              </a:xfrm>
              <a:prstGeom prst="rect">
                <a:avLst/>
              </a:prstGeom>
              <a:blipFill rotWithShape="1">
                <a:blip r:embed="rId2"/>
                <a:stretch>
                  <a:fillRect l="-801"/>
                </a:stretch>
              </a:blipFill>
            </p:spPr>
            <p:txBody>
              <a:bodyPr/>
              <a:lstStyle/>
              <a:p>
                <a:r>
                  <a:rPr lang="cs-CZ">
                    <a:noFill/>
                  </a:rPr>
                  <a:t> </a:t>
                </a:r>
              </a:p>
            </p:txBody>
          </p:sp>
        </mc:Fallback>
      </mc:AlternateContent>
    </p:spTree>
    <p:extLst>
      <p:ext uri="{BB962C8B-B14F-4D97-AF65-F5344CB8AC3E}">
        <p14:creationId xmlns:p14="http://schemas.microsoft.com/office/powerpoint/2010/main" val="11817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1080121"/>
          </a:xfrm>
        </p:spPr>
        <p:txBody>
          <a:bodyPr/>
          <a:lstStyle/>
          <a:p>
            <a:pPr marL="457200" lvl="1" indent="-457200" algn="l">
              <a:buFont typeface="+mj-lt"/>
              <a:buAutoNum type="arabicPeriod" startAt="15"/>
            </a:pPr>
            <a:r>
              <a:rPr lang="en-US" sz="2000" dirty="0">
                <a:solidFill>
                  <a:schemeClr val="accent3">
                    <a:lumMod val="50000"/>
                  </a:schemeClr>
                </a:solidFill>
                <a:latin typeface="Times"/>
              </a:rPr>
              <a:t>A certain club has 5 male and 7 female members.  </a:t>
            </a:r>
            <a:br>
              <a:rPr lang="en-US" sz="2000" dirty="0">
                <a:solidFill>
                  <a:schemeClr val="accent3">
                    <a:lumMod val="50000"/>
                  </a:schemeClr>
                </a:solidFill>
                <a:latin typeface="Times"/>
              </a:rPr>
            </a:br>
            <a:r>
              <a:rPr lang="cs-CZ" sz="2000" dirty="0" smtClean="0">
                <a:solidFill>
                  <a:schemeClr val="accent3">
                    <a:lumMod val="50000"/>
                  </a:schemeClr>
                </a:solidFill>
                <a:latin typeface="Times"/>
              </a:rPr>
              <a:t>b) </a:t>
            </a:r>
            <a:r>
              <a:rPr lang="en-US" sz="2000" dirty="0">
                <a:solidFill>
                  <a:schemeClr val="accent3">
                    <a:lumMod val="50000"/>
                  </a:schemeClr>
                </a:solidFill>
                <a:latin typeface="Times"/>
              </a:rPr>
              <a:t>How many ways are there to form a 7 member committee consisting of 3 men and 4 women</a:t>
            </a:r>
            <a:r>
              <a:rPr lang="en-US" sz="2000" dirty="0" smtClean="0">
                <a:solidFill>
                  <a:schemeClr val="accent3">
                    <a:lumMod val="50000"/>
                  </a:schemeClr>
                </a:solidFill>
                <a:latin typeface="Times"/>
              </a:rPr>
              <a:t>?</a:t>
            </a:r>
            <a:endParaRPr lang="en-US" sz="2000" dirty="0">
              <a:solidFill>
                <a:schemeClr val="accent3">
                  <a:lumMod val="50000"/>
                </a:schemeClr>
              </a:solidFill>
              <a:latin typeface="Times"/>
            </a:endParaRPr>
          </a:p>
        </p:txBody>
      </p:sp>
      <p:cxnSp>
        <p:nvCxnSpPr>
          <p:cNvPr id="5" name="Přímá spojnice 4"/>
          <p:cNvCxnSpPr/>
          <p:nvPr/>
        </p:nvCxnSpPr>
        <p:spPr bwMode="auto">
          <a:xfrm>
            <a:off x="798574" y="1628800"/>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4" name="Obdélník 3"/>
              <p:cNvSpPr/>
              <p:nvPr/>
            </p:nvSpPr>
            <p:spPr>
              <a:xfrm>
                <a:off x="798574" y="1988840"/>
                <a:ext cx="7604181" cy="1842940"/>
              </a:xfrm>
              <a:prstGeom prst="rect">
                <a:avLst/>
              </a:prstGeom>
            </p:spPr>
            <p:txBody>
              <a:bodyPr wrap="square">
                <a:spAutoFit/>
              </a:bodyPr>
              <a:lstStyle/>
              <a:p>
                <a:pPr marL="457200" indent="-457200">
                  <a:buAutoNum type="alphaLcParenR" startAt="2"/>
                </a:pPr>
                <a:r>
                  <a:rPr lang="en-US" sz="2000" dirty="0" smtClean="0">
                    <a:latin typeface="+mn-lt"/>
                  </a:rPr>
                  <a:t>Two </a:t>
                </a:r>
                <a:r>
                  <a:rPr lang="en-US" sz="2000" dirty="0">
                    <a:latin typeface="+mn-lt"/>
                  </a:rPr>
                  <a:t>tasks - pick a man, then pick a woman. </a:t>
                </a:r>
                <a:endParaRPr lang="cs-CZ" sz="2000" dirty="0" smtClean="0">
                  <a:latin typeface="+mn-lt"/>
                </a:endParaRPr>
              </a:p>
              <a:p>
                <a:r>
                  <a:rPr lang="en-US" sz="2000" dirty="0">
                    <a:latin typeface="+mn-lt"/>
                  </a:rPr>
                  <a:t/>
                </a:r>
                <a:br>
                  <a:rPr lang="en-US" sz="2000" dirty="0">
                    <a:latin typeface="+mn-lt"/>
                  </a:rPr>
                </a:br>
                <a:r>
                  <a:rPr lang="cs-CZ" sz="2000" dirty="0" smtClean="0">
                    <a:latin typeface="+mn-lt"/>
                  </a:rPr>
                  <a:t>         T</a:t>
                </a:r>
                <a:r>
                  <a:rPr lang="en-US" sz="2000" dirty="0" err="1" smtClean="0">
                    <a:latin typeface="+mn-lt"/>
                  </a:rPr>
                  <a:t>hus</a:t>
                </a:r>
                <a:r>
                  <a:rPr lang="en-US" sz="2000" dirty="0" smtClean="0">
                    <a:latin typeface="+mn-lt"/>
                  </a:rPr>
                  <a:t>:</a:t>
                </a:r>
                <a:r>
                  <a:rPr lang="cs-CZ" sz="2000" dirty="0" smtClean="0">
                    <a:latin typeface="+mn-lt"/>
                  </a:rPr>
                  <a:t> </a:t>
                </a:r>
                <a14:m>
                  <m:oMath xmlns:m="http://schemas.openxmlformats.org/officeDocument/2006/math">
                    <m:r>
                      <a:rPr lang="cs-CZ" sz="2000" i="1">
                        <a:latin typeface="Cambria Math"/>
                      </a:rPr>
                      <m:t>𝐶</m:t>
                    </m:r>
                    <m:d>
                      <m:dPr>
                        <m:ctrlPr>
                          <a:rPr lang="cs-CZ" sz="2000" i="1">
                            <a:latin typeface="Cambria Math" panose="02040503050406030204" pitchFamily="18" charset="0"/>
                          </a:rPr>
                        </m:ctrlPr>
                      </m:dPr>
                      <m:e>
                        <m:r>
                          <a:rPr lang="cs-CZ" sz="2000" b="0" i="1" smtClean="0">
                            <a:latin typeface="Cambria Math"/>
                          </a:rPr>
                          <m:t>5</m:t>
                        </m:r>
                        <m:r>
                          <a:rPr lang="en-US" sz="2000" i="1">
                            <a:latin typeface="Cambria Math"/>
                          </a:rPr>
                          <m:t>;</m:t>
                        </m:r>
                        <m:r>
                          <a:rPr lang="cs-CZ" sz="2000" b="0" i="1" smtClean="0">
                            <a:latin typeface="Cambria Math"/>
                          </a:rPr>
                          <m:t>3</m:t>
                        </m:r>
                      </m:e>
                    </m:d>
                    <m:r>
                      <a:rPr lang="cs-CZ" sz="2000" i="1" smtClean="0">
                        <a:latin typeface="Cambria Math"/>
                        <a:ea typeface="Cambria Math"/>
                      </a:rPr>
                      <m:t>∙</m:t>
                    </m:r>
                    <m:r>
                      <a:rPr lang="cs-CZ" sz="2000" i="1">
                        <a:latin typeface="Cambria Math"/>
                      </a:rPr>
                      <m:t>𝐶</m:t>
                    </m:r>
                    <m:d>
                      <m:dPr>
                        <m:ctrlPr>
                          <a:rPr lang="cs-CZ" sz="2000" i="1">
                            <a:latin typeface="Cambria Math" panose="02040503050406030204" pitchFamily="18" charset="0"/>
                          </a:rPr>
                        </m:ctrlPr>
                      </m:dPr>
                      <m:e>
                        <m:r>
                          <a:rPr lang="cs-CZ" sz="2000" b="0" i="1" smtClean="0">
                            <a:latin typeface="Cambria Math"/>
                          </a:rPr>
                          <m:t>7</m:t>
                        </m:r>
                        <m:r>
                          <a:rPr lang="en-US" sz="2000" i="1">
                            <a:latin typeface="Cambria Math"/>
                          </a:rPr>
                          <m:t>;</m:t>
                        </m:r>
                        <m:r>
                          <a:rPr lang="cs-CZ" sz="2000" b="0" i="1" smtClean="0">
                            <a:latin typeface="Cambria Math"/>
                          </a:rPr>
                          <m:t>4</m:t>
                        </m:r>
                      </m:e>
                    </m:d>
                    <m:r>
                      <a:rPr lang="cs-CZ" sz="2000" b="0" i="1" smtClean="0">
                        <a:latin typeface="Cambria Math"/>
                      </a:rPr>
                      <m:t>=</m:t>
                    </m:r>
                    <m:d>
                      <m:dPr>
                        <m:ctrlPr>
                          <a:rPr lang="cs-CZ" sz="2000" b="0" i="1" smtClean="0">
                            <a:latin typeface="Cambria Math" panose="02040503050406030204" pitchFamily="18" charset="0"/>
                          </a:rPr>
                        </m:ctrlPr>
                      </m:dPr>
                      <m:e>
                        <m:m>
                          <m:mPr>
                            <m:mcs>
                              <m:mc>
                                <m:mcPr>
                                  <m:count m:val="1"/>
                                  <m:mcJc m:val="center"/>
                                </m:mcPr>
                              </m:mc>
                            </m:mcs>
                            <m:ctrlPr>
                              <a:rPr lang="cs-CZ" sz="2000" b="0" i="1" smtClean="0">
                                <a:latin typeface="Cambria Math" panose="02040503050406030204" pitchFamily="18" charset="0"/>
                              </a:rPr>
                            </m:ctrlPr>
                          </m:mPr>
                          <m:mr>
                            <m:e>
                              <m:r>
                                <m:rPr>
                                  <m:brk m:alnAt="7"/>
                                </m:rPr>
                                <a:rPr lang="cs-CZ" sz="2000" b="0" i="1" smtClean="0">
                                  <a:latin typeface="Cambria Math"/>
                                </a:rPr>
                                <m:t>5</m:t>
                              </m:r>
                            </m:e>
                          </m:mr>
                          <m:mr>
                            <m:e>
                              <m:r>
                                <a:rPr lang="cs-CZ" sz="2000" b="0" i="1" smtClean="0">
                                  <a:latin typeface="Cambria Math"/>
                                </a:rPr>
                                <m:t>3</m:t>
                              </m:r>
                            </m:e>
                          </m:mr>
                        </m:m>
                      </m:e>
                    </m:d>
                    <m:d>
                      <m:dPr>
                        <m:ctrlPr>
                          <a:rPr lang="cs-CZ" sz="2000" b="0" i="1" smtClean="0">
                            <a:latin typeface="Cambria Math" panose="02040503050406030204" pitchFamily="18" charset="0"/>
                          </a:rPr>
                        </m:ctrlPr>
                      </m:dPr>
                      <m:e>
                        <m:m>
                          <m:mPr>
                            <m:mcs>
                              <m:mc>
                                <m:mcPr>
                                  <m:count m:val="1"/>
                                  <m:mcJc m:val="center"/>
                                </m:mcPr>
                              </m:mc>
                            </m:mcs>
                            <m:ctrlPr>
                              <a:rPr lang="cs-CZ" sz="2000" b="0" i="1" smtClean="0">
                                <a:latin typeface="Cambria Math" panose="02040503050406030204" pitchFamily="18" charset="0"/>
                              </a:rPr>
                            </m:ctrlPr>
                          </m:mPr>
                          <m:mr>
                            <m:e>
                              <m:r>
                                <m:rPr>
                                  <m:brk m:alnAt="7"/>
                                </m:rPr>
                                <a:rPr lang="cs-CZ" sz="2000" b="0" i="1" smtClean="0">
                                  <a:latin typeface="Cambria Math"/>
                                </a:rPr>
                                <m:t>7</m:t>
                              </m:r>
                            </m:e>
                          </m:mr>
                          <m:mr>
                            <m:e>
                              <m:r>
                                <a:rPr lang="cs-CZ" sz="2000" b="0" i="1" smtClean="0">
                                  <a:latin typeface="Cambria Math"/>
                                </a:rPr>
                                <m:t>4</m:t>
                              </m:r>
                            </m:e>
                          </m:mr>
                        </m:m>
                      </m:e>
                    </m:d>
                    <m:r>
                      <a:rPr lang="cs-CZ" sz="2000" b="0" i="1" smtClean="0">
                        <a:latin typeface="Cambria Math"/>
                      </a:rPr>
                      <m:t>=10</m:t>
                    </m:r>
                    <m:r>
                      <a:rPr lang="cs-CZ" sz="2000" b="0" i="1" smtClean="0">
                        <a:latin typeface="Cambria Math"/>
                        <a:ea typeface="Cambria Math"/>
                      </a:rPr>
                      <m:t>∙35=</m:t>
                    </m:r>
                    <m:r>
                      <a:rPr lang="cs-CZ" sz="2000" b="1" i="1" smtClean="0">
                        <a:latin typeface="Cambria Math"/>
                        <a:ea typeface="Cambria Math"/>
                      </a:rPr>
                      <m:t>𝟑𝟓𝟎</m:t>
                    </m:r>
                  </m:oMath>
                </a14:m>
                <a:endParaRPr lang="cs-CZ" sz="2000" b="1" dirty="0" smtClean="0">
                  <a:latin typeface="+mn-lt"/>
                  <a:ea typeface="Cambria Math"/>
                </a:endParaRPr>
              </a:p>
              <a:p>
                <a:pPr marL="457200" indent="-457200">
                  <a:buAutoNum type="alphaLcParenR" startAt="2"/>
                </a:pPr>
                <a:endParaRPr lang="cs-CZ" sz="2000" b="1" dirty="0" smtClean="0">
                  <a:latin typeface="+mn-lt"/>
                </a:endParaRPr>
              </a:p>
              <a:p>
                <a:endParaRPr lang="cs-CZ" sz="2000" b="1" dirty="0">
                  <a:latin typeface="+mn-lt"/>
                </a:endParaRPr>
              </a:p>
            </p:txBody>
          </p:sp>
        </mc:Choice>
        <mc:Fallback xmlns="">
          <p:sp>
            <p:nvSpPr>
              <p:cNvPr id="4" name="Obdélník 3"/>
              <p:cNvSpPr>
                <a:spLocks noRot="1" noChangeAspect="1" noMove="1" noResize="1" noEditPoints="1" noAdjustHandles="1" noChangeArrowheads="1" noChangeShapeType="1" noTextEdit="1"/>
              </p:cNvSpPr>
              <p:nvPr/>
            </p:nvSpPr>
            <p:spPr>
              <a:xfrm>
                <a:off x="798574" y="1988840"/>
                <a:ext cx="7604181" cy="1842940"/>
              </a:xfrm>
              <a:prstGeom prst="rect">
                <a:avLst/>
              </a:prstGeom>
              <a:blipFill rotWithShape="1">
                <a:blip r:embed="rId2"/>
                <a:stretch>
                  <a:fillRect l="-802" t="-1980"/>
                </a:stretch>
              </a:blipFill>
            </p:spPr>
            <p:txBody>
              <a:bodyPr/>
              <a:lstStyle/>
              <a:p>
                <a:r>
                  <a:rPr lang="cs-CZ">
                    <a:noFill/>
                  </a:rPr>
                  <a:t> </a:t>
                </a:r>
              </a:p>
            </p:txBody>
          </p:sp>
        </mc:Fallback>
      </mc:AlternateContent>
    </p:spTree>
    <p:extLst>
      <p:ext uri="{BB962C8B-B14F-4D97-AF65-F5344CB8AC3E}">
        <p14:creationId xmlns:p14="http://schemas.microsoft.com/office/powerpoint/2010/main" val="2601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1296145"/>
          </a:xfrm>
        </p:spPr>
        <p:txBody>
          <a:bodyPr/>
          <a:lstStyle/>
          <a:p>
            <a:pPr marL="457200" lvl="1" indent="-457200" algn="l">
              <a:buFont typeface="+mj-lt"/>
              <a:buAutoNum type="arabicPeriod" startAt="15"/>
            </a:pPr>
            <a:r>
              <a:rPr lang="en-US" sz="2000" dirty="0">
                <a:solidFill>
                  <a:schemeClr val="accent3">
                    <a:lumMod val="50000"/>
                  </a:schemeClr>
                </a:solidFill>
                <a:latin typeface="Times"/>
              </a:rPr>
              <a:t>A certain club has 5 male and 7 female members.  </a:t>
            </a:r>
            <a:br>
              <a:rPr lang="en-US" sz="2000" dirty="0">
                <a:solidFill>
                  <a:schemeClr val="accent3">
                    <a:lumMod val="50000"/>
                  </a:schemeClr>
                </a:solidFill>
                <a:latin typeface="Times"/>
              </a:rPr>
            </a:br>
            <a:r>
              <a:rPr lang="cs-CZ" sz="2000" dirty="0" smtClean="0">
                <a:solidFill>
                  <a:schemeClr val="accent3">
                    <a:lumMod val="50000"/>
                  </a:schemeClr>
                </a:solidFill>
                <a:latin typeface="Times"/>
              </a:rPr>
              <a:t>c)   </a:t>
            </a:r>
            <a:r>
              <a:rPr lang="en-US" sz="2000" dirty="0" smtClean="0">
                <a:solidFill>
                  <a:schemeClr val="accent3">
                    <a:lumMod val="50000"/>
                  </a:schemeClr>
                </a:solidFill>
                <a:latin typeface="Times"/>
              </a:rPr>
              <a:t>How </a:t>
            </a:r>
            <a:r>
              <a:rPr lang="en-US" sz="2000" dirty="0">
                <a:solidFill>
                  <a:schemeClr val="accent3">
                    <a:lumMod val="50000"/>
                  </a:schemeClr>
                </a:solidFill>
                <a:latin typeface="Times"/>
              </a:rPr>
              <a:t>many ways are there to form a committee of 6 people if 2 woman refuse to serve together?</a:t>
            </a:r>
            <a:br>
              <a:rPr lang="en-US" sz="2000" dirty="0">
                <a:solidFill>
                  <a:schemeClr val="accent3">
                    <a:lumMod val="50000"/>
                  </a:schemeClr>
                </a:solidFill>
                <a:latin typeface="Times"/>
              </a:rPr>
            </a:br>
            <a:endParaRPr lang="en-US" sz="2000" dirty="0">
              <a:solidFill>
                <a:schemeClr val="accent3">
                  <a:lumMod val="50000"/>
                </a:schemeClr>
              </a:solidFill>
              <a:latin typeface="Times"/>
            </a:endParaRPr>
          </a:p>
        </p:txBody>
      </p:sp>
      <p:cxnSp>
        <p:nvCxnSpPr>
          <p:cNvPr id="5" name="Přímá spojnice 4"/>
          <p:cNvCxnSpPr/>
          <p:nvPr/>
        </p:nvCxnSpPr>
        <p:spPr bwMode="auto">
          <a:xfrm>
            <a:off x="756031" y="1556792"/>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4" name="Obdélník 3"/>
              <p:cNvSpPr/>
              <p:nvPr/>
            </p:nvSpPr>
            <p:spPr>
              <a:xfrm>
                <a:off x="784698" y="1783940"/>
                <a:ext cx="7604181" cy="707886"/>
              </a:xfrm>
              <a:prstGeom prst="rect">
                <a:avLst/>
              </a:prstGeom>
            </p:spPr>
            <p:txBody>
              <a:bodyPr wrap="square">
                <a:spAutoFit/>
              </a:bodyPr>
              <a:lstStyle/>
              <a:p>
                <a:pPr marL="457200" indent="-457200">
                  <a:buAutoNum type="alphaLcParenR" startAt="3"/>
                </a:pPr>
                <a14:m>
                  <m:oMath xmlns:m="http://schemas.openxmlformats.org/officeDocument/2006/math">
                    <m:r>
                      <a:rPr lang="cs-CZ" sz="2000" i="1" smtClean="0">
                        <a:latin typeface="Cambria Math"/>
                      </a:rPr>
                      <m:t>𝐶</m:t>
                    </m:r>
                    <m:d>
                      <m:dPr>
                        <m:ctrlPr>
                          <a:rPr lang="cs-CZ" sz="2000" i="1">
                            <a:latin typeface="Cambria Math" panose="02040503050406030204" pitchFamily="18" charset="0"/>
                          </a:rPr>
                        </m:ctrlPr>
                      </m:dPr>
                      <m:e>
                        <m:r>
                          <a:rPr lang="cs-CZ" sz="2000" b="0" i="1" smtClean="0">
                            <a:latin typeface="Cambria Math"/>
                          </a:rPr>
                          <m:t>12</m:t>
                        </m:r>
                        <m:r>
                          <a:rPr lang="en-US" sz="2000" i="1">
                            <a:latin typeface="Cambria Math"/>
                          </a:rPr>
                          <m:t>;</m:t>
                        </m:r>
                        <m:r>
                          <a:rPr lang="cs-CZ" sz="2000" b="0" i="1" smtClean="0">
                            <a:latin typeface="Cambria Math"/>
                          </a:rPr>
                          <m:t>6</m:t>
                        </m:r>
                      </m:e>
                    </m:d>
                    <m:r>
                      <a:rPr lang="cs-CZ" sz="2000" b="0" i="1" smtClean="0">
                        <a:latin typeface="Cambria Math"/>
                      </a:rPr>
                      <m:t>−</m:t>
                    </m:r>
                    <m:r>
                      <a:rPr lang="cs-CZ" sz="2000" b="0" i="1" smtClean="0">
                        <a:latin typeface="Cambria Math"/>
                      </a:rPr>
                      <m:t>𝐶</m:t>
                    </m:r>
                    <m:d>
                      <m:dPr>
                        <m:ctrlPr>
                          <a:rPr lang="cs-CZ" sz="2000" b="0" i="1" smtClean="0">
                            <a:latin typeface="Cambria Math" panose="02040503050406030204" pitchFamily="18" charset="0"/>
                          </a:rPr>
                        </m:ctrlPr>
                      </m:dPr>
                      <m:e>
                        <m:r>
                          <a:rPr lang="cs-CZ" sz="2000" b="0" i="1" smtClean="0">
                            <a:latin typeface="Cambria Math"/>
                          </a:rPr>
                          <m:t>10</m:t>
                        </m:r>
                        <m:r>
                          <a:rPr lang="en-US" sz="2000" b="0" i="1" smtClean="0">
                            <a:latin typeface="Cambria Math"/>
                          </a:rPr>
                          <m:t>;4</m:t>
                        </m:r>
                      </m:e>
                    </m:d>
                    <m:r>
                      <a:rPr lang="cs-CZ" sz="2000" i="1">
                        <a:latin typeface="Cambria Math"/>
                      </a:rPr>
                      <m:t>=</m:t>
                    </m:r>
                    <m:r>
                      <a:rPr lang="en-US" sz="2000" b="0" i="1" smtClean="0">
                        <a:latin typeface="Cambria Math"/>
                      </a:rPr>
                      <m:t>924</m:t>
                    </m:r>
                    <m:r>
                      <a:rPr lang="cs-CZ" sz="2000" b="0" i="1" smtClean="0">
                        <a:latin typeface="Cambria Math"/>
                      </a:rPr>
                      <m:t>−210</m:t>
                    </m:r>
                  </m:oMath>
                </a14:m>
                <a:r>
                  <a:rPr lang="cs-CZ" sz="2000" dirty="0" smtClean="0">
                    <a:latin typeface="+mn-lt"/>
                  </a:rPr>
                  <a:t>=</a:t>
                </a:r>
                <a:r>
                  <a:rPr lang="cs-CZ" sz="2000" b="1" dirty="0" smtClean="0">
                    <a:latin typeface="+mn-lt"/>
                  </a:rPr>
                  <a:t>714</a:t>
                </a:r>
              </a:p>
              <a:p>
                <a:endParaRPr lang="cs-CZ" sz="2000" b="1" i="1" dirty="0">
                  <a:latin typeface="+mn-lt"/>
                </a:endParaRPr>
              </a:p>
            </p:txBody>
          </p:sp>
        </mc:Choice>
        <mc:Fallback xmlns="">
          <p:sp>
            <p:nvSpPr>
              <p:cNvPr id="4" name="Obdélník 3"/>
              <p:cNvSpPr>
                <a:spLocks noRot="1" noChangeAspect="1" noMove="1" noResize="1" noEditPoints="1" noAdjustHandles="1" noChangeArrowheads="1" noChangeShapeType="1" noTextEdit="1"/>
              </p:cNvSpPr>
              <p:nvPr/>
            </p:nvSpPr>
            <p:spPr>
              <a:xfrm>
                <a:off x="784698" y="1783940"/>
                <a:ext cx="7604181" cy="707886"/>
              </a:xfrm>
              <a:prstGeom prst="rect">
                <a:avLst/>
              </a:prstGeom>
              <a:blipFill rotWithShape="1">
                <a:blip r:embed="rId2"/>
                <a:stretch>
                  <a:fillRect l="-882" t="-5172"/>
                </a:stretch>
              </a:blipFill>
            </p:spPr>
            <p:txBody>
              <a:bodyPr/>
              <a:lstStyle/>
              <a:p>
                <a:r>
                  <a:rPr lang="cs-CZ">
                    <a:noFill/>
                  </a:rPr>
                  <a:t> </a:t>
                </a:r>
              </a:p>
            </p:txBody>
          </p:sp>
        </mc:Fallback>
      </mc:AlternateContent>
    </p:spTree>
    <p:extLst>
      <p:ext uri="{BB962C8B-B14F-4D97-AF65-F5344CB8AC3E}">
        <p14:creationId xmlns:p14="http://schemas.microsoft.com/office/powerpoint/2010/main" val="58508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594" y="404663"/>
            <a:ext cx="7770812" cy="1224137"/>
          </a:xfrm>
        </p:spPr>
        <p:txBody>
          <a:bodyPr/>
          <a:lstStyle/>
          <a:p>
            <a:pPr marL="457200" lvl="1" indent="-457200" algn="l">
              <a:buFont typeface="+mj-lt"/>
              <a:buAutoNum type="arabicPeriod" startAt="15"/>
            </a:pPr>
            <a:r>
              <a:rPr lang="en-US" sz="2000" dirty="0">
                <a:solidFill>
                  <a:schemeClr val="accent3">
                    <a:lumMod val="50000"/>
                  </a:schemeClr>
                </a:solidFill>
                <a:latin typeface="Times"/>
              </a:rPr>
              <a:t>A certain club has 5 male and 7 female members.  </a:t>
            </a:r>
            <a:br>
              <a:rPr lang="en-US" sz="2000" dirty="0">
                <a:solidFill>
                  <a:schemeClr val="accent3">
                    <a:lumMod val="50000"/>
                  </a:schemeClr>
                </a:solidFill>
                <a:latin typeface="Times"/>
              </a:rPr>
            </a:br>
            <a:r>
              <a:rPr lang="cs-CZ" sz="2000" dirty="0" smtClean="0">
                <a:solidFill>
                  <a:schemeClr val="accent3">
                    <a:lumMod val="50000"/>
                  </a:schemeClr>
                </a:solidFill>
                <a:latin typeface="Times"/>
              </a:rPr>
              <a:t>d)  </a:t>
            </a:r>
            <a:r>
              <a:rPr lang="en-US" sz="2000" dirty="0" smtClean="0">
                <a:solidFill>
                  <a:schemeClr val="accent3">
                    <a:lumMod val="50000"/>
                  </a:schemeClr>
                </a:solidFill>
                <a:latin typeface="Times"/>
              </a:rPr>
              <a:t>How </a:t>
            </a:r>
            <a:r>
              <a:rPr lang="en-US" sz="2000" dirty="0">
                <a:solidFill>
                  <a:schemeClr val="accent3">
                    <a:lumMod val="50000"/>
                  </a:schemeClr>
                </a:solidFill>
                <a:latin typeface="Times"/>
              </a:rPr>
              <a:t>many ways are there to form a committee of 4 men and 3 woman if 2 men refuse to serve together?</a:t>
            </a:r>
            <a:br>
              <a:rPr lang="en-US" sz="2000" dirty="0">
                <a:solidFill>
                  <a:schemeClr val="accent3">
                    <a:lumMod val="50000"/>
                  </a:schemeClr>
                </a:solidFill>
                <a:latin typeface="Times"/>
              </a:rPr>
            </a:br>
            <a:endParaRPr lang="en-US" sz="2000" dirty="0">
              <a:solidFill>
                <a:schemeClr val="accent3">
                  <a:lumMod val="50000"/>
                </a:schemeClr>
              </a:solidFill>
              <a:latin typeface="Times"/>
            </a:endParaRPr>
          </a:p>
        </p:txBody>
      </p:sp>
      <p:cxnSp>
        <p:nvCxnSpPr>
          <p:cNvPr id="5" name="Přímá spojnice 4"/>
          <p:cNvCxnSpPr/>
          <p:nvPr/>
        </p:nvCxnSpPr>
        <p:spPr bwMode="auto">
          <a:xfrm>
            <a:off x="756031" y="1484784"/>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2" descr="data:image/jpeg;base64,/9j/4AAQSkZJRgABAQAAAQABAAD/2wCEAAkGBg8QEA8NDRAQDw0PDw4PEA4QDxANDw8QFBAVFBQQFBIXHCYeFxkjGRISHzAgIycpLCwsFR4xNTAqNSYrLCkBCQoKDgwOFA8PFykYHxwpKSkpKSkpKSkpKSkwKSkuKSwpKSkpKSkpKSkpLikpKSkpKSkpKSkpKSkpKSkpKSkpKf/AABEIAMwAmAMBIgACEQEDEQH/xAAbAAACAgMBAAAAAAAAAAAAAAAAAQIDBAUGB//EADMQAAIBAgQEBQMCBgMAAAAAAAABAgMRBAUhMQYSQVEiYXGBkROhsTJSIzNCcsHRB/Dx/8QAGQEAAwEBAQAAAAAAAAAAAAAAAAECAwQF/8QAIBEBAQACAQUBAQEAAAAAAAAAAAECEQMSEyExUUEEFP/aAAwDAQACEQMRAD8A9RQxDMWwGIwcdmsKa1dvy/QLZPZ622ANHPRz1yTlCMml12JYLium5clTwvbVkdzE7hW7kiBbdNJrVPZlbLTEWiDLCDRNNAABEqMAGgMBYYAZDBDsIIsBtAI16GJEjZixMyxSpwcn0TZ5nnOczlPR99e3kjtuMa7jRdt1/wB/LR5XWk00+imr63t3OXku7p0YTU26TKs2tTqq+tlu9WaLHYlyalFtPuvX8hg58sqkPDaTlGMlr+pq7+FZdrixDTnUktIublFLTTy+LmOmm3f8A57KrGWGqu8ormg9249U/sdZJHlfBFZrGU2no7pryaPVpI6+K2xz5zVVkWSZFmlQgwQ2BKhcAARhErCJAYSCwIdhBEYAAXIYAbMnMcbUm6eiupwmlfbniua3wpfB5nNrmls4y1XLdL29D2rMsCq1OVN6PSUX+2a1TPL834dqUpyXL4W7ry8k+xycmNl26MMprTXYfDr6cqlrteG3Sz6+o1hf4bno/FFWT1d+3pZG7yHL9J05q0Zrd9H0ZbR4ZnKXIr8ie/T2M5Lau2RlcF5bep9RLwx2dravf4O9kYOVZfGjBRStoZjZ14Y9Mc+V3UWRY2yLKqSAVwJUaGIaEDQ0IYGYAAjDEMAC64xDNmVCKq+EhNWkk/uXAhEwKeTU07qMfgyY4dLXdl4mLWj3VUmQLJIrYwTIskRaJpoDQhkqNDRFEgCQCGAAxIAM2ITYwDIAARoyNDEMCNCAYBXJFckXSKpDOIEWSZFk00GIGJEqiSHcQAaSYyKHcQO4XEK4ANjISYDJmjEFi0GMBoCAAMAi0VSRc0VzQzUsiyTRFiNXIiSZTXrqEXKW33ZnfHteMtWokc3X4qTvGlCV11drmBPMas3dzlG/aTMryyNpw12YHJ081r0/6+a3SWqa9SnF8V4haKMY+aV/yHexPsZOzuVzrxW8kvdHnFbiKvN+KpL0vZFTxsnvJ/JN5vkVOD7XodXM6S/qT9APOKmOa6gR3slzgxewDADueeBiGAMAQN21ENAhJGBjM6VL9VOTXdNGrx3G1OEbqjUl7xVie5j9a9nP43kyiviIwV5yUV5uxw2O/wCQqr/lxUE9mlf7mjxGbYiu7Tk3GX+9zPLl+Ncf57+u1zXi2FPSmud9+hy+O4nr1bpaLy3MTB4KzU5vTrcxcxzGCbVGzvZOXT0RzXK5e3XjhMZ4PA1qjlZTla92bCtifpre683qc4sbNXs7X9ij68pStdyl67LuLp2Nuvw2OjPwp3fmZdGi+a0leL6HLYe8WtdTrcrqOaTe6Js0qVrs3ydxfNDbexpZya0Z6BiqKlH2NFiMoTewtnpzSTe2wHU4DIdVppuA4Xh6WAwPTeQBgAAA9gGI5dVo88lFxsczyRkmmm99EuZ/B2GZ5Y5punv+3/RxOY0atGV3GUWvI4OSXHLdevxZY54ajTRyiTupQaTk7JrUuqRhh4py36K2vf8AJbV4or/phGTl6N+9kazEYbEVJc9eMk+ikuS3sxWw5hbdMfE4qdXwxvGC09THlgrJylol8v0M6VSFJPXxLod9k1TAY7DQ5IQTikp01ZSpztqn99epOO8vTWyYa3Hks8NOb08EO7/U/YysLg409I79ZPdnomO4Li03STa6GqXBdRXv+S5v9ZZ9N9Vy8d0dZkkXY0OPy50qii7bnT5JRtHvcm+UTw26p+BFFPDc12Z0IeC3mZWEwto36sqY7RctKaOHUY3fqvgBY6va0Y7t2AvcnhOrW+GAHa84AhgAAxDAFJ2TZxnFqcotnZVFoabMsCpp3V9Dl55uad/8dmN24XhXMFRxE6jf6aFSy7vw2KsZmDqSlOTvJttu485yz6bckrLVXSt7GtwWW4itd0Y+BaOrLSHs+vscku5p6V11dTAzupzRfSS2t+CHCfCWNr11JuthKVk51vHSfJ+2O3M329zruG8h+hXVfFWqxjHwJK/LNteNryVztK9RX3unqtTTDxGHJlu6XOp4VFSdkraaOy0ua7F1nGL1bT6N3+5kyqrldt7Ggq4xuTi9h5ZM8cXOZ03Kd/M6rJcNaC9Ec5mNaCqRW75k2v8AB2mW07UeZ6OWq9BYTdPO6i6hS8NjNqaK3axTgXeCfqOvU0OjGeHLlf1hV1d6b/gCQD7UrLv5fjfjEM6HOBgAAAAwBNGPWgmZJVUVn5Mzzm434stVy2dZQqslGWlNO87aOS/an0FHlSjGKUYRslFaJJdja5s1G/U5ypj1c4cpqvSxy6o2TcfTpqYmLxnLu9EY2Jx6S7PqamtinO680vuTtUjaQzqL0T8jWZjj1e0NZPt+TXV8J9OWsrX18yilXSdlq+4J3NsilSelSWsm1/4d5lNTnpxlUdna0YdX5s4aOYU4NOTUmv6VqzeZPmzrzjCKstLJadSsLZfJcnmeHXwp8iS7JL3MatUu9NloXYt8qt12MNM7JHnZ38TAjcCmTogADRJgAAAhgAACqQurDGI5dOP4jryimnurtnJYbD4is7UoTm1J7Jv56HrFbCwn/MhGf90VL8k6cFFcsUox7JJJexzXg3d7dv8Aq1jqRwEeEsVKN63LTTXfna9kYlfhiun/AAKlK/eSfN99D0xoxK+Xxlrt7Jr4C8GvSZ/Rv28lx/CWPvzVJOpfqnceW8KuTtVbj5O6PSq2A5d4+HvF6e6MapgKb3v6p2Mcsco3xylaClwvRhG9kxZFQUMSmo+FM29TCxgn4nbs5MpwkIpupFJLot7vuRJeqNLZMa2GNrc03bZaIpTK1Iakdzzb7WXAimAydMAkM0ZmAAAMBDAGAhgAIYgMAADCMomHicIpbr/BmiaFZs92eminl8E7tX/u1sVVKfl/g3NaiYFWiT0SelXO321rjYVzJq0zFloRYaaYiCkAE6wYgNWaQCGAAAAAwEAGYgACACYADI3BkQBspq0rltwYw1laia7EQsbzELQ0+KRNVGEmBGwGS3//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mc:AlternateContent xmlns:mc="http://schemas.openxmlformats.org/markup-compatibility/2006" xmlns:a14="http://schemas.microsoft.com/office/drawing/2010/main">
        <mc:Choice Requires="a14">
          <p:sp>
            <p:nvSpPr>
              <p:cNvPr id="4" name="Obdélník 3"/>
              <p:cNvSpPr/>
              <p:nvPr/>
            </p:nvSpPr>
            <p:spPr>
              <a:xfrm>
                <a:off x="770364" y="1721310"/>
                <a:ext cx="7604181" cy="439736"/>
              </a:xfrm>
              <a:prstGeom prst="rect">
                <a:avLst/>
              </a:prstGeom>
            </p:spPr>
            <p:txBody>
              <a:bodyPr wrap="square">
                <a:spAutoFit/>
              </a:bodyPr>
              <a:lstStyle/>
              <a:p>
                <a:pPr marL="457200" indent="-457200">
                  <a:buFont typeface="+mj-lt"/>
                  <a:buAutoNum type="alphaLcParenR" startAt="4"/>
                </a:pPr>
                <a14:m>
                  <m:oMath xmlns:m="http://schemas.openxmlformats.org/officeDocument/2006/math">
                    <m:d>
                      <m:dPr>
                        <m:ctrlPr>
                          <a:rPr lang="cs-CZ" sz="2000" i="1" smtClean="0">
                            <a:latin typeface="Cambria Math" panose="02040503050406030204" pitchFamily="18" charset="0"/>
                          </a:rPr>
                        </m:ctrlPr>
                      </m:dPr>
                      <m:e>
                        <m:r>
                          <a:rPr lang="cs-CZ" sz="2000" i="1">
                            <a:latin typeface="Cambria Math"/>
                          </a:rPr>
                          <m:t>𝐶</m:t>
                        </m:r>
                        <m:d>
                          <m:dPr>
                            <m:ctrlPr>
                              <a:rPr lang="cs-CZ" sz="2000" i="1">
                                <a:latin typeface="Cambria Math" panose="02040503050406030204" pitchFamily="18" charset="0"/>
                              </a:rPr>
                            </m:ctrlPr>
                          </m:dPr>
                          <m:e>
                            <m:r>
                              <a:rPr lang="cs-CZ" sz="2000" b="0" i="1" smtClean="0">
                                <a:latin typeface="Cambria Math"/>
                              </a:rPr>
                              <m:t>5</m:t>
                            </m:r>
                            <m:r>
                              <a:rPr lang="en-US" sz="2000" i="1">
                                <a:latin typeface="Cambria Math"/>
                              </a:rPr>
                              <m:t>;</m:t>
                            </m:r>
                            <m:r>
                              <a:rPr lang="cs-CZ" sz="2000" b="0" i="1" smtClean="0">
                                <a:latin typeface="Cambria Math"/>
                              </a:rPr>
                              <m:t>4</m:t>
                            </m:r>
                          </m:e>
                        </m:d>
                        <m:r>
                          <a:rPr lang="cs-CZ" sz="2000" i="1">
                            <a:latin typeface="Cambria Math"/>
                          </a:rPr>
                          <m:t>−</m:t>
                        </m:r>
                        <m:r>
                          <a:rPr lang="cs-CZ" sz="2000" i="1">
                            <a:latin typeface="Cambria Math"/>
                          </a:rPr>
                          <m:t>𝐶</m:t>
                        </m:r>
                        <m:d>
                          <m:dPr>
                            <m:ctrlPr>
                              <a:rPr lang="cs-CZ" sz="2000" i="1">
                                <a:latin typeface="Cambria Math" panose="02040503050406030204" pitchFamily="18" charset="0"/>
                              </a:rPr>
                            </m:ctrlPr>
                          </m:dPr>
                          <m:e>
                            <m:r>
                              <a:rPr lang="cs-CZ" sz="2000" b="0" i="1" smtClean="0">
                                <a:latin typeface="Cambria Math"/>
                              </a:rPr>
                              <m:t>3</m:t>
                            </m:r>
                            <m:r>
                              <a:rPr lang="en-US" sz="2000" i="1">
                                <a:latin typeface="Cambria Math"/>
                              </a:rPr>
                              <m:t>;</m:t>
                            </m:r>
                            <m:r>
                              <a:rPr lang="cs-CZ" sz="2000" b="0" i="1" smtClean="0">
                                <a:latin typeface="Cambria Math"/>
                              </a:rPr>
                              <m:t>2</m:t>
                            </m:r>
                          </m:e>
                        </m:d>
                      </m:e>
                    </m:d>
                    <m:r>
                      <a:rPr lang="cs-CZ" sz="2000" i="1" smtClean="0">
                        <a:latin typeface="Cambria Math"/>
                        <a:ea typeface="Cambria Math"/>
                      </a:rPr>
                      <m:t>∙</m:t>
                    </m:r>
                  </m:oMath>
                </a14:m>
                <a:r>
                  <a:rPr lang="cs-CZ" sz="2000" dirty="0"/>
                  <a:t> </a:t>
                </a:r>
                <a14:m>
                  <m:oMath xmlns:m="http://schemas.openxmlformats.org/officeDocument/2006/math">
                    <m:r>
                      <a:rPr lang="cs-CZ" sz="2000" i="1">
                        <a:latin typeface="Cambria Math"/>
                      </a:rPr>
                      <m:t>𝐶</m:t>
                    </m:r>
                    <m:d>
                      <m:dPr>
                        <m:ctrlPr>
                          <a:rPr lang="cs-CZ" sz="2000" i="1" smtClean="0">
                            <a:latin typeface="Cambria Math" panose="02040503050406030204" pitchFamily="18" charset="0"/>
                          </a:rPr>
                        </m:ctrlPr>
                      </m:dPr>
                      <m:e>
                        <m:r>
                          <a:rPr lang="cs-CZ" sz="2000" b="0" i="1" smtClean="0">
                            <a:latin typeface="Cambria Math"/>
                          </a:rPr>
                          <m:t>7</m:t>
                        </m:r>
                        <m:r>
                          <a:rPr lang="en-US" sz="2000" i="1">
                            <a:latin typeface="Cambria Math"/>
                          </a:rPr>
                          <m:t>;</m:t>
                        </m:r>
                        <m:r>
                          <a:rPr lang="cs-CZ" sz="2000" b="0" i="1" smtClean="0">
                            <a:latin typeface="Cambria Math"/>
                          </a:rPr>
                          <m:t>3</m:t>
                        </m:r>
                      </m:e>
                    </m:d>
                    <m:r>
                      <a:rPr lang="cs-CZ" sz="2000" b="0" i="1" smtClean="0">
                        <a:latin typeface="Cambria Math"/>
                      </a:rPr>
                      <m:t>=</m:t>
                    </m:r>
                    <m:d>
                      <m:dPr>
                        <m:ctrlPr>
                          <a:rPr lang="cs-CZ" sz="2000" b="0" i="1" smtClean="0">
                            <a:latin typeface="Cambria Math" panose="02040503050406030204" pitchFamily="18" charset="0"/>
                          </a:rPr>
                        </m:ctrlPr>
                      </m:dPr>
                      <m:e>
                        <m:r>
                          <a:rPr lang="cs-CZ" sz="2000" b="0" i="1" smtClean="0">
                            <a:latin typeface="Cambria Math"/>
                          </a:rPr>
                          <m:t>5−3</m:t>
                        </m:r>
                      </m:e>
                    </m:d>
                    <m:r>
                      <a:rPr lang="cs-CZ" sz="2000" b="0" i="1" smtClean="0">
                        <a:latin typeface="Cambria Math"/>
                        <a:ea typeface="Cambria Math"/>
                      </a:rPr>
                      <m:t>∙35=</m:t>
                    </m:r>
                    <m:r>
                      <a:rPr lang="cs-CZ" sz="2000" b="1" i="1" smtClean="0">
                        <a:latin typeface="Cambria Math"/>
                        <a:ea typeface="Cambria Math"/>
                      </a:rPr>
                      <m:t>𝟕𝟎</m:t>
                    </m:r>
                  </m:oMath>
                </a14:m>
                <a:endParaRPr lang="cs-CZ" sz="2000" b="1" dirty="0">
                  <a:latin typeface="+mn-lt"/>
                </a:endParaRPr>
              </a:p>
            </p:txBody>
          </p:sp>
        </mc:Choice>
        <mc:Fallback xmlns="">
          <p:sp>
            <p:nvSpPr>
              <p:cNvPr id="4" name="Obdélník 3"/>
              <p:cNvSpPr>
                <a:spLocks noRot="1" noChangeAspect="1" noMove="1" noResize="1" noEditPoints="1" noAdjustHandles="1" noChangeArrowheads="1" noChangeShapeType="1" noTextEdit="1"/>
              </p:cNvSpPr>
              <p:nvPr/>
            </p:nvSpPr>
            <p:spPr>
              <a:xfrm>
                <a:off x="770364" y="1721310"/>
                <a:ext cx="7604181" cy="439736"/>
              </a:xfrm>
              <a:prstGeom prst="rect">
                <a:avLst/>
              </a:prstGeom>
              <a:blipFill rotWithShape="1">
                <a:blip r:embed="rId2"/>
                <a:stretch>
                  <a:fillRect l="-721" t="-2740" b="-15068"/>
                </a:stretch>
              </a:blipFill>
            </p:spPr>
            <p:txBody>
              <a:bodyPr/>
              <a:lstStyle/>
              <a:p>
                <a:r>
                  <a:rPr lang="cs-CZ">
                    <a:noFill/>
                  </a:rPr>
                  <a:t> </a:t>
                </a:r>
              </a:p>
            </p:txBody>
          </p:sp>
        </mc:Fallback>
      </mc:AlternateContent>
    </p:spTree>
    <p:extLst>
      <p:ext uri="{BB962C8B-B14F-4D97-AF65-F5344CB8AC3E}">
        <p14:creationId xmlns:p14="http://schemas.microsoft.com/office/powerpoint/2010/main" val="34128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chemeClr val="accent3">
                    <a:lumMod val="50000"/>
                  </a:schemeClr>
                </a:solidFill>
              </a:rPr>
              <a:t>Study </a:t>
            </a:r>
            <a:r>
              <a:rPr lang="cs-CZ" sz="3600" dirty="0" err="1" smtClean="0">
                <a:solidFill>
                  <a:schemeClr val="accent3">
                    <a:lumMod val="50000"/>
                  </a:schemeClr>
                </a:solidFill>
              </a:rPr>
              <a:t>materials</a:t>
            </a:r>
            <a:r>
              <a:rPr lang="cs-CZ" sz="3600" dirty="0" smtClean="0">
                <a:solidFill>
                  <a:schemeClr val="accent3">
                    <a:lumMod val="50000"/>
                  </a:schemeClr>
                </a:solidFill>
              </a:rPr>
              <a:t> :</a:t>
            </a:r>
            <a:endParaRPr lang="cs-CZ" sz="3600" dirty="0">
              <a:solidFill>
                <a:schemeClr val="accent3">
                  <a:lumMod val="50000"/>
                </a:schemeClr>
              </a:solidFill>
            </a:endParaRPr>
          </a:p>
        </p:txBody>
      </p:sp>
      <p:sp>
        <p:nvSpPr>
          <p:cNvPr id="3" name="Zástupný symbol pro obsah 2"/>
          <p:cNvSpPr>
            <a:spLocks noGrp="1"/>
          </p:cNvSpPr>
          <p:nvPr>
            <p:ph idx="1"/>
          </p:nvPr>
        </p:nvSpPr>
        <p:spPr/>
        <p:txBody>
          <a:bodyPr/>
          <a:lstStyle/>
          <a:p>
            <a:pPr>
              <a:buClr>
                <a:schemeClr val="tx1"/>
              </a:buClr>
              <a:buFont typeface="Arial" pitchFamily="34" charset="0"/>
              <a:buChar char="•"/>
            </a:pPr>
            <a:r>
              <a:rPr lang="cs-CZ" sz="2000" dirty="0">
                <a:hlinkClick r:id="rId2"/>
              </a:rPr>
              <a:t>http://homel.vsb.cz/~bri10/Teaching/Bris%20Prob%20&amp;%</a:t>
            </a:r>
            <a:r>
              <a:rPr lang="cs-CZ" sz="2000" dirty="0" smtClean="0">
                <a:hlinkClick r:id="rId2"/>
              </a:rPr>
              <a:t>20Stat.pdf </a:t>
            </a:r>
          </a:p>
          <a:p>
            <a:pPr marL="0" indent="0">
              <a:buClr>
                <a:schemeClr val="tx1"/>
              </a:buClr>
              <a:buNone/>
            </a:pPr>
            <a:r>
              <a:rPr lang="cs-CZ" sz="2000" dirty="0" smtClean="0"/>
              <a:t>     (p. 34 - p.41)</a:t>
            </a:r>
          </a:p>
          <a:p>
            <a:pPr>
              <a:buClr>
                <a:schemeClr val="tx1"/>
              </a:buClr>
              <a:buFont typeface="Arial" pitchFamily="34" charset="0"/>
              <a:buChar char="•"/>
            </a:pPr>
            <a:endParaRPr lang="cs-CZ" sz="2000" dirty="0">
              <a:hlinkClick r:id="rId2"/>
            </a:endParaRPr>
          </a:p>
          <a:p>
            <a:pPr>
              <a:buClr>
                <a:schemeClr val="tx1"/>
              </a:buClr>
              <a:buFont typeface="Arial" pitchFamily="34" charset="0"/>
              <a:buChar char="•"/>
            </a:pPr>
            <a:r>
              <a:rPr lang="cs-CZ" sz="2000" dirty="0">
                <a:hlinkClick r:id="rId3"/>
              </a:rPr>
              <a:t>http://</a:t>
            </a:r>
            <a:r>
              <a:rPr lang="cs-CZ" sz="2000" dirty="0" smtClean="0">
                <a:hlinkClick r:id="rId3"/>
              </a:rPr>
              <a:t>onlinestatbook.com/2/probability/permutations.html</a:t>
            </a:r>
            <a:endParaRPr lang="cs-CZ" sz="2000" dirty="0" smtClean="0"/>
          </a:p>
          <a:p>
            <a:pPr>
              <a:buClr>
                <a:schemeClr val="tx1"/>
              </a:buClr>
              <a:buFont typeface="Arial" pitchFamily="34" charset="0"/>
              <a:buChar char="•"/>
            </a:pPr>
            <a:endParaRPr lang="cs-CZ" sz="2000" dirty="0" smtClean="0"/>
          </a:p>
          <a:p>
            <a:pPr>
              <a:buClr>
                <a:schemeClr val="tx1"/>
              </a:buClr>
              <a:buFont typeface="Arial" pitchFamily="34" charset="0"/>
              <a:buChar char="•"/>
            </a:pPr>
            <a:r>
              <a:rPr lang="cs-CZ" sz="2000" dirty="0">
                <a:hlinkClick r:id="rId4"/>
              </a:rPr>
              <a:t>http://</a:t>
            </a:r>
            <a:r>
              <a:rPr lang="cs-CZ" sz="2000" dirty="0" smtClean="0">
                <a:hlinkClick r:id="rId4"/>
              </a:rPr>
              <a:t>en.wikipedia.org/wiki/Pigeonhole_principle</a:t>
            </a:r>
            <a:r>
              <a:rPr lang="cs-CZ" sz="2000" dirty="0" smtClean="0"/>
              <a:t> </a:t>
            </a:r>
            <a:endParaRPr lang="cs-CZ" sz="2000" dirty="0"/>
          </a:p>
        </p:txBody>
      </p:sp>
    </p:spTree>
    <p:extLst>
      <p:ext uri="{BB962C8B-B14F-4D97-AF65-F5344CB8AC3E}">
        <p14:creationId xmlns:p14="http://schemas.microsoft.com/office/powerpoint/2010/main" val="834299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err="1">
                <a:solidFill>
                  <a:schemeClr val="accent3">
                    <a:lumMod val="50000"/>
                  </a:schemeClr>
                </a:solidFill>
              </a:rPr>
              <a:t>Sets</a:t>
            </a:r>
            <a:r>
              <a:rPr lang="cs-CZ" sz="3600" dirty="0">
                <a:solidFill>
                  <a:schemeClr val="accent3">
                    <a:lumMod val="50000"/>
                  </a:schemeClr>
                </a:solidFill>
              </a:rPr>
              <a:t> and </a:t>
            </a:r>
            <a:r>
              <a:rPr lang="cs-CZ" sz="3600" dirty="0" err="1">
                <a:solidFill>
                  <a:schemeClr val="accent3">
                    <a:lumMod val="50000"/>
                  </a:schemeClr>
                </a:solidFill>
              </a:rPr>
              <a:t>subsets</a:t>
            </a:r>
            <a:endParaRPr lang="cs-CZ" sz="36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0" indent="0">
              <a:buFont typeface="Monotype Sorts" pitchFamily="2" charset="2"/>
              <a:buNone/>
              <a:defRPr/>
            </a:pPr>
            <a:r>
              <a:rPr lang="en-US" sz="2400" b="1" dirty="0" smtClean="0">
                <a:solidFill>
                  <a:schemeClr val="accent3">
                    <a:lumMod val="50000"/>
                  </a:schemeClr>
                </a:solidFill>
                <a:effectLst>
                  <a:outerShdw blurRad="38100" dist="38100" dir="2700000" algn="tl">
                    <a:srgbClr val="000000">
                      <a:alpha val="43137"/>
                    </a:srgbClr>
                  </a:outerShdw>
                </a:effectLst>
              </a:rPr>
              <a:t>Set Operations</a:t>
            </a:r>
          </a:p>
          <a:p>
            <a:pPr>
              <a:buClr>
                <a:schemeClr val="tx1"/>
              </a:buClr>
              <a:buFont typeface="Wingdings" pitchFamily="2" charset="2"/>
              <a:buChar char="ü"/>
              <a:defRPr/>
            </a:pPr>
            <a:r>
              <a:rPr lang="en-US" sz="2400" dirty="0" smtClean="0"/>
              <a:t>The </a:t>
            </a:r>
            <a:r>
              <a:rPr lang="en-US" sz="2400" dirty="0" smtClean="0">
                <a:solidFill>
                  <a:srgbClr val="FC223C"/>
                </a:solidFill>
              </a:rPr>
              <a:t>union</a:t>
            </a:r>
            <a:r>
              <a:rPr lang="en-US" sz="2400" dirty="0" smtClean="0"/>
              <a:t> of two sets is the set of elements that belong to one or both of the two sets. </a:t>
            </a:r>
            <a:endParaRPr lang="cs-CZ" sz="2400" dirty="0" smtClean="0"/>
          </a:p>
          <a:p>
            <a:pPr marL="0" indent="0">
              <a:buClr>
                <a:schemeClr val="tx1"/>
              </a:buClr>
              <a:buNone/>
              <a:defRPr/>
            </a:pPr>
            <a:endParaRPr lang="cs-CZ" sz="2400" dirty="0"/>
          </a:p>
          <a:p>
            <a:pPr marL="0" indent="0">
              <a:buClr>
                <a:schemeClr val="tx1"/>
              </a:buClr>
              <a:buNone/>
              <a:defRPr/>
            </a:pPr>
            <a:endParaRPr lang="cs-CZ" sz="2400" dirty="0" smtClean="0"/>
          </a:p>
          <a:p>
            <a:pPr marL="0" indent="0">
              <a:buClr>
                <a:schemeClr val="tx1"/>
              </a:buClr>
              <a:buFont typeface="Monotype Sorts" pitchFamily="2" charset="2"/>
              <a:buNone/>
              <a:defRPr/>
            </a:pPr>
            <a:r>
              <a:rPr lang="cs-CZ" sz="2400" dirty="0" smtClean="0"/>
              <a:t>     </a:t>
            </a:r>
          </a:p>
          <a:p>
            <a:pPr marL="0" indent="0">
              <a:buClr>
                <a:schemeClr val="tx1"/>
              </a:buClr>
              <a:buFont typeface="Monotype Sorts" pitchFamily="2" charset="2"/>
              <a:buNone/>
              <a:defRPr/>
            </a:pPr>
            <a:endParaRPr lang="cs-CZ" sz="2400" dirty="0" smtClean="0"/>
          </a:p>
          <a:p>
            <a:pPr marL="0" indent="0">
              <a:buClr>
                <a:schemeClr val="tx1"/>
              </a:buClr>
              <a:buFont typeface="Monotype Sorts" pitchFamily="2" charset="2"/>
              <a:buNone/>
              <a:defRPr/>
            </a:pPr>
            <a:endParaRPr lang="cs-CZ" sz="2400" dirty="0" smtClean="0"/>
          </a:p>
          <a:p>
            <a:pPr marL="0" indent="0">
              <a:buClr>
                <a:schemeClr val="tx1"/>
              </a:buClr>
              <a:buFont typeface="Monotype Sorts" pitchFamily="2" charset="2"/>
              <a:buNone/>
              <a:defRPr/>
            </a:pPr>
            <a:endParaRPr lang="cs-CZ" sz="2400" dirty="0" smtClean="0"/>
          </a:p>
          <a:p>
            <a:pPr marL="0" indent="0">
              <a:buClr>
                <a:schemeClr val="tx1"/>
              </a:buClr>
              <a:buFont typeface="Monotype Sorts" pitchFamily="2" charset="2"/>
              <a:buNone/>
              <a:defRPr/>
            </a:pPr>
            <a:r>
              <a:rPr lang="en-US" sz="2400" dirty="0" smtClean="0"/>
              <a:t>Symbolically, the union of </a:t>
            </a:r>
            <a:r>
              <a:rPr lang="cs-CZ" sz="2400" dirty="0" smtClean="0"/>
              <a:t>A</a:t>
            </a:r>
            <a:r>
              <a:rPr lang="en-US" sz="2400" dirty="0" smtClean="0"/>
              <a:t> and </a:t>
            </a:r>
            <a:r>
              <a:rPr lang="cs-CZ" sz="2400" dirty="0" smtClean="0"/>
              <a:t>B</a:t>
            </a:r>
            <a:r>
              <a:rPr lang="en-US" sz="2400" dirty="0" smtClean="0"/>
              <a:t> is denoted by </a:t>
            </a:r>
            <a:r>
              <a:rPr lang="cs-CZ" sz="2400" dirty="0" smtClean="0">
                <a:solidFill>
                  <a:srgbClr val="FC223C"/>
                </a:solidFill>
              </a:rPr>
              <a:t>A</a:t>
            </a:r>
            <a:r>
              <a:rPr lang="en-US" sz="2400" dirty="0" smtClean="0">
                <a:solidFill>
                  <a:srgbClr val="FC223C"/>
                </a:solidFill>
              </a:rPr>
              <a:t> ∪ </a:t>
            </a:r>
            <a:r>
              <a:rPr lang="cs-CZ" sz="2400" dirty="0" smtClean="0">
                <a:solidFill>
                  <a:srgbClr val="FC223C"/>
                </a:solidFill>
              </a:rPr>
              <a:t>B</a:t>
            </a:r>
            <a:r>
              <a:rPr lang="en-US" sz="2400" dirty="0" smtClean="0"/>
              <a:t>. </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l="36858" t="31677" r="24229" b="33733"/>
          <a:stretch>
            <a:fillRect/>
          </a:stretch>
        </p:blipFill>
        <p:spPr bwMode="auto">
          <a:xfrm>
            <a:off x="2950574" y="3068960"/>
            <a:ext cx="313340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dirty="0" err="1">
                <a:solidFill>
                  <a:schemeClr val="accent3">
                    <a:lumMod val="50000"/>
                  </a:schemeClr>
                </a:solidFill>
              </a:rPr>
              <a:t>Sets</a:t>
            </a:r>
            <a:r>
              <a:rPr lang="cs-CZ" sz="3600" dirty="0">
                <a:solidFill>
                  <a:schemeClr val="accent3">
                    <a:lumMod val="50000"/>
                  </a:schemeClr>
                </a:solidFill>
              </a:rPr>
              <a:t> and </a:t>
            </a:r>
            <a:r>
              <a:rPr lang="cs-CZ" sz="3600" dirty="0" err="1">
                <a:solidFill>
                  <a:schemeClr val="accent3">
                    <a:lumMod val="50000"/>
                  </a:schemeClr>
                </a:solidFill>
              </a:rPr>
              <a:t>subsets</a:t>
            </a:r>
            <a:endParaRPr lang="cs-CZ" sz="3600" dirty="0" smtClean="0">
              <a:solidFill>
                <a:schemeClr val="accent3">
                  <a:lumMod val="50000"/>
                </a:schemeClr>
              </a:solidFill>
            </a:endParaRPr>
          </a:p>
        </p:txBody>
      </p:sp>
      <p:sp>
        <p:nvSpPr>
          <p:cNvPr id="3" name="Zástupný symbol pro obsah 2"/>
          <p:cNvSpPr>
            <a:spLocks noGrp="1"/>
          </p:cNvSpPr>
          <p:nvPr>
            <p:ph idx="1"/>
          </p:nvPr>
        </p:nvSpPr>
        <p:spPr>
          <a:xfrm>
            <a:off x="687388" y="1524000"/>
            <a:ext cx="7847012" cy="4713288"/>
          </a:xfrm>
        </p:spPr>
        <p:txBody>
          <a:bodyPr/>
          <a:lstStyle/>
          <a:p>
            <a:pPr marL="0" indent="0">
              <a:buFont typeface="Monotype Sorts" pitchFamily="2" charset="2"/>
              <a:buNone/>
              <a:defRPr/>
            </a:pPr>
            <a:r>
              <a:rPr lang="en-US" sz="2400" b="1" dirty="0" smtClean="0">
                <a:solidFill>
                  <a:schemeClr val="accent3">
                    <a:lumMod val="50000"/>
                  </a:schemeClr>
                </a:solidFill>
                <a:effectLst>
                  <a:outerShdw blurRad="38100" dist="38100" dir="2700000" algn="tl">
                    <a:srgbClr val="000000">
                      <a:alpha val="43137"/>
                    </a:srgbClr>
                  </a:outerShdw>
                </a:effectLst>
              </a:rPr>
              <a:t>Set Operations</a:t>
            </a:r>
          </a:p>
          <a:p>
            <a:pPr>
              <a:buClr>
                <a:schemeClr val="tx1"/>
              </a:buClr>
              <a:buFont typeface="Wingdings" pitchFamily="2" charset="2"/>
              <a:buChar char="ü"/>
              <a:defRPr/>
            </a:pPr>
            <a:r>
              <a:rPr lang="en-US" sz="2400" dirty="0" smtClean="0"/>
              <a:t>The </a:t>
            </a:r>
            <a:r>
              <a:rPr lang="en-US" sz="2400" dirty="0" smtClean="0">
                <a:solidFill>
                  <a:srgbClr val="FC223C"/>
                </a:solidFill>
              </a:rPr>
              <a:t>intersection</a:t>
            </a:r>
            <a:r>
              <a:rPr lang="en-US" sz="2400" dirty="0" smtClean="0"/>
              <a:t> of two sets is the set of elements that are common to both sets. </a:t>
            </a:r>
            <a:endParaRPr lang="cs-CZ" sz="2400" dirty="0" smtClean="0"/>
          </a:p>
          <a:p>
            <a:pPr>
              <a:buClr>
                <a:schemeClr val="tx1"/>
              </a:buClr>
              <a:buFont typeface="Wingdings" pitchFamily="2" charset="2"/>
              <a:buChar char="ü"/>
              <a:defRPr/>
            </a:pPr>
            <a:endParaRPr lang="cs-CZ" sz="2400" dirty="0"/>
          </a:p>
          <a:p>
            <a:pPr>
              <a:buClr>
                <a:schemeClr val="tx1"/>
              </a:buClr>
              <a:buFont typeface="Wingdings" pitchFamily="2" charset="2"/>
              <a:buChar char="ü"/>
              <a:defRPr/>
            </a:pPr>
            <a:endParaRPr lang="cs-CZ" sz="2400" dirty="0"/>
          </a:p>
          <a:p>
            <a:pPr marL="0" indent="0">
              <a:buClr>
                <a:schemeClr val="tx1"/>
              </a:buClr>
              <a:buNone/>
              <a:defRPr/>
            </a:pPr>
            <a:endParaRPr lang="cs-CZ" sz="2400" dirty="0" smtClean="0"/>
          </a:p>
          <a:p>
            <a:pPr marL="0" indent="0">
              <a:buClr>
                <a:schemeClr val="tx1"/>
              </a:buClr>
              <a:buNone/>
              <a:defRPr/>
            </a:pPr>
            <a:endParaRPr lang="en-US" sz="2400" dirty="0" smtClean="0"/>
          </a:p>
          <a:p>
            <a:pPr marL="0" indent="0">
              <a:buClr>
                <a:schemeClr val="tx1"/>
              </a:buClr>
              <a:buNone/>
              <a:defRPr/>
            </a:pPr>
            <a:endParaRPr lang="cs-CZ" sz="2400" dirty="0" smtClean="0"/>
          </a:p>
          <a:p>
            <a:pPr marL="0" indent="0">
              <a:buClr>
                <a:schemeClr val="tx1"/>
              </a:buClr>
              <a:buNone/>
              <a:defRPr/>
            </a:pPr>
            <a:endParaRPr lang="cs-CZ" sz="2400" dirty="0"/>
          </a:p>
          <a:p>
            <a:pPr marL="0" indent="0">
              <a:buClr>
                <a:schemeClr val="tx1"/>
              </a:buClr>
              <a:buNone/>
              <a:defRPr/>
            </a:pPr>
            <a:r>
              <a:rPr lang="en-US" sz="2400" dirty="0" smtClean="0"/>
              <a:t>Symbolically, the intersection of </a:t>
            </a:r>
            <a:r>
              <a:rPr lang="cs-CZ" sz="2400" dirty="0" smtClean="0"/>
              <a:t>A</a:t>
            </a:r>
            <a:r>
              <a:rPr lang="en-US" sz="2400" dirty="0" smtClean="0"/>
              <a:t> and </a:t>
            </a:r>
            <a:r>
              <a:rPr lang="cs-CZ" sz="2400" dirty="0" smtClean="0"/>
              <a:t>B</a:t>
            </a:r>
            <a:r>
              <a:rPr lang="en-US" sz="2400" dirty="0" smtClean="0"/>
              <a:t> is denoted by </a:t>
            </a:r>
            <a:r>
              <a:rPr lang="cs-CZ" sz="2400" dirty="0" smtClean="0">
                <a:solidFill>
                  <a:srgbClr val="FC223C"/>
                </a:solidFill>
              </a:rPr>
              <a:t>A</a:t>
            </a:r>
            <a:r>
              <a:rPr lang="en-US" sz="2400" dirty="0" smtClean="0">
                <a:solidFill>
                  <a:srgbClr val="FC223C"/>
                </a:solidFill>
              </a:rPr>
              <a:t> ∩ </a:t>
            </a:r>
            <a:r>
              <a:rPr lang="cs-CZ" sz="2400" dirty="0" smtClean="0">
                <a:solidFill>
                  <a:srgbClr val="FC223C"/>
                </a:solidFill>
              </a:rPr>
              <a:t>B</a:t>
            </a:r>
            <a:r>
              <a:rPr lang="en-US" sz="2400" dirty="0" smtClean="0"/>
              <a:t>. </a:t>
            </a:r>
          </a:p>
          <a:p>
            <a:pPr>
              <a:defRPr/>
            </a:pPr>
            <a:endParaRPr lang="cs-CZ" sz="2400" dirty="0" smtClean="0"/>
          </a:p>
        </p:txBody>
      </p:sp>
      <p:pic>
        <p:nvPicPr>
          <p:cNvPr id="962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01" t="35959" r="24229" b="29623"/>
          <a:stretch/>
        </p:blipFill>
        <p:spPr bwMode="auto">
          <a:xfrm>
            <a:off x="3059832" y="3159082"/>
            <a:ext cx="3018306" cy="198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32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chemeClr val="accent3">
                    <a:lumMod val="50000"/>
                  </a:schemeClr>
                </a:solidFill>
              </a:rPr>
              <a:t>Sample </a:t>
            </a:r>
            <a:r>
              <a:rPr lang="cs-CZ" sz="3600" dirty="0" err="1" smtClean="0">
                <a:solidFill>
                  <a:schemeClr val="accent3">
                    <a:lumMod val="50000"/>
                  </a:schemeClr>
                </a:solidFill>
              </a:rPr>
              <a:t>problems</a:t>
            </a:r>
            <a:endParaRPr lang="cs-CZ" sz="36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87388" y="1524000"/>
                <a:ext cx="7847012" cy="4713312"/>
              </a:xfrm>
            </p:spPr>
            <p:txBody>
              <a:bodyPr/>
              <a:lstStyle/>
              <a:p>
                <a:pPr marL="457200" indent="-457200">
                  <a:buClr>
                    <a:schemeClr val="tx1"/>
                  </a:buClr>
                  <a:buFont typeface="+mj-lt"/>
                  <a:buAutoNum type="arabicPeriod"/>
                </a:pPr>
                <a:r>
                  <a:rPr lang="en-US" sz="2400" dirty="0" smtClean="0"/>
                  <a:t>Describe the set of vowels. </a:t>
                </a:r>
                <a:endParaRPr lang="cs-CZ" sz="2400" dirty="0" smtClean="0"/>
              </a:p>
              <a:p>
                <a:pPr marL="0" indent="0">
                  <a:buClr>
                    <a:schemeClr val="tx1"/>
                  </a:buClr>
                  <a:buNone/>
                </a:pPr>
                <a:endParaRPr lang="cs-CZ" sz="2000" b="0" i="1" dirty="0" smtClean="0">
                  <a:latin typeface="Cambria Math"/>
                </a:endParaRPr>
              </a:p>
              <a:p>
                <a:pPr marL="0" indent="0">
                  <a:buClr>
                    <a:schemeClr val="tx1"/>
                  </a:buClr>
                  <a:buNone/>
                </a:pPr>
                <a14:m>
                  <m:oMathPara xmlns:m="http://schemas.openxmlformats.org/officeDocument/2006/math">
                    <m:oMathParaPr>
                      <m:jc m:val="centerGroup"/>
                    </m:oMathParaPr>
                    <m:oMath xmlns:m="http://schemas.openxmlformats.org/officeDocument/2006/math">
                      <m:r>
                        <a:rPr lang="en-US" sz="2000" b="0" i="1" smtClean="0">
                          <a:latin typeface="Cambria Math"/>
                        </a:rPr>
                        <m:t>𝐴</m:t>
                      </m:r>
                      <m:r>
                        <a:rPr lang="cs-CZ" sz="2000" b="0" i="1" smtClean="0">
                          <a:latin typeface="Cambria Math"/>
                        </a:rPr>
                        <m:t>=</m:t>
                      </m:r>
                      <m:d>
                        <m:dPr>
                          <m:begChr m:val="{"/>
                          <m:endChr m:val="}"/>
                          <m:ctrlPr>
                            <a:rPr lang="cs-CZ" sz="2000" b="0" i="1" smtClean="0">
                              <a:latin typeface="Cambria Math" panose="02040503050406030204" pitchFamily="18" charset="0"/>
                            </a:rPr>
                          </m:ctrlPr>
                        </m:dPr>
                        <m:e>
                          <m:r>
                            <a:rPr lang="cs-CZ" sz="2000" b="0" i="1" smtClean="0">
                              <a:latin typeface="Cambria Math"/>
                            </a:rPr>
                            <m:t>𝑎</m:t>
                          </m:r>
                          <m:r>
                            <a:rPr lang="cs-CZ" sz="2000" b="0" i="1" smtClean="0">
                              <a:latin typeface="Cambria Math"/>
                            </a:rPr>
                            <m:t>,</m:t>
                          </m:r>
                          <m:r>
                            <a:rPr lang="cs-CZ" sz="2000" b="0" i="1" smtClean="0">
                              <a:latin typeface="Cambria Math"/>
                            </a:rPr>
                            <m:t>𝑒</m:t>
                          </m:r>
                          <m:r>
                            <a:rPr lang="cs-CZ" sz="2000" b="0" i="1" smtClean="0">
                              <a:latin typeface="Cambria Math"/>
                            </a:rPr>
                            <m:t>,</m:t>
                          </m:r>
                          <m:r>
                            <a:rPr lang="cs-CZ" sz="2000" b="0" i="1" smtClean="0">
                              <a:latin typeface="Cambria Math"/>
                            </a:rPr>
                            <m:t>𝑖</m:t>
                          </m:r>
                          <m:r>
                            <a:rPr lang="cs-CZ" sz="2000" b="0" i="1" smtClean="0">
                              <a:latin typeface="Cambria Math"/>
                            </a:rPr>
                            <m:t>, </m:t>
                          </m:r>
                          <m:r>
                            <a:rPr lang="cs-CZ" sz="2000" b="0" i="1" smtClean="0">
                              <a:latin typeface="Cambria Math"/>
                            </a:rPr>
                            <m:t>𝑜</m:t>
                          </m:r>
                          <m:r>
                            <a:rPr lang="cs-CZ" sz="2000" b="0" i="1" smtClean="0">
                              <a:latin typeface="Cambria Math"/>
                            </a:rPr>
                            <m:t>,</m:t>
                          </m:r>
                          <m:r>
                            <a:rPr lang="cs-CZ" sz="2000" b="0" i="1" smtClean="0">
                              <a:latin typeface="Cambria Math"/>
                            </a:rPr>
                            <m:t>𝑢</m:t>
                          </m:r>
                        </m:e>
                      </m:d>
                    </m:oMath>
                  </m:oMathPara>
                </a14:m>
                <a:r>
                  <a:rPr lang="en-US" sz="2400" dirty="0" smtClean="0"/>
                  <a:t/>
                </a:r>
                <a:br>
                  <a:rPr lang="en-US" sz="2400" dirty="0" smtClean="0"/>
                </a:br>
                <a:endParaRPr lang="en-US" sz="2400" dirty="0" smtClean="0"/>
              </a:p>
              <a:p>
                <a:pPr marL="457200" indent="-457200">
                  <a:buClr>
                    <a:schemeClr val="tx1"/>
                  </a:buClr>
                  <a:buFont typeface="+mj-lt"/>
                  <a:buAutoNum type="arabicPeriod" startAt="2"/>
                </a:pPr>
                <a:r>
                  <a:rPr lang="en-US" sz="2400" dirty="0" smtClean="0"/>
                  <a:t>Describe the set of positive integers. </a:t>
                </a:r>
                <a:br>
                  <a:rPr lang="en-US" sz="2400" dirty="0" smtClean="0"/>
                </a:br>
                <a:endParaRPr lang="cs-CZ" sz="1000" dirty="0" smtClean="0"/>
              </a:p>
              <a:p>
                <a:pPr marL="0" indent="0">
                  <a:spcBef>
                    <a:spcPts val="0"/>
                  </a:spcBef>
                  <a:buClr>
                    <a:schemeClr val="tx1"/>
                  </a:buClr>
                  <a:buNone/>
                </a:pPr>
                <a:r>
                  <a:rPr lang="cs-CZ" sz="2400" dirty="0"/>
                  <a:t> </a:t>
                </a:r>
                <a:r>
                  <a:rPr lang="cs-CZ" sz="2400" dirty="0" smtClean="0"/>
                  <a:t>      </a:t>
                </a:r>
                <a:r>
                  <a:rPr lang="en-US" sz="2000" dirty="0" smtClean="0"/>
                  <a:t>Since it would be impossible to list </a:t>
                </a:r>
                <a:r>
                  <a:rPr lang="en-US" sz="2000" i="1" dirty="0" smtClean="0"/>
                  <a:t>all</a:t>
                </a:r>
                <a:r>
                  <a:rPr lang="en-US" sz="2000" dirty="0" smtClean="0"/>
                  <a:t> of the positive </a:t>
                </a:r>
                <a:r>
                  <a:rPr lang="cs-CZ" sz="2000" dirty="0" smtClean="0"/>
                  <a:t> </a:t>
                </a:r>
                <a:r>
                  <a:rPr lang="en-US" sz="2000" dirty="0" smtClean="0"/>
                  <a:t>integers, we </a:t>
                </a:r>
                <a:r>
                  <a:rPr lang="cs-CZ" sz="2000" dirty="0" smtClean="0"/>
                  <a:t> </a:t>
                </a:r>
              </a:p>
              <a:p>
                <a:pPr marL="0" indent="0">
                  <a:spcBef>
                    <a:spcPts val="0"/>
                  </a:spcBef>
                  <a:buClr>
                    <a:schemeClr val="tx1"/>
                  </a:buClr>
                  <a:buNone/>
                </a:pPr>
                <a:r>
                  <a:rPr lang="cs-CZ" sz="2000" dirty="0"/>
                  <a:t> </a:t>
                </a:r>
                <a:r>
                  <a:rPr lang="cs-CZ" sz="2000" dirty="0" smtClean="0"/>
                  <a:t>       </a:t>
                </a:r>
                <a:r>
                  <a:rPr lang="en-US" sz="2000" dirty="0" smtClean="0"/>
                  <a:t>need to use a rule to describe this set. </a:t>
                </a:r>
                <a:endParaRPr lang="cs-CZ" sz="2000" dirty="0" smtClean="0"/>
              </a:p>
              <a:p>
                <a:pPr marL="0" indent="0">
                  <a:buClr>
                    <a:schemeClr val="tx1"/>
                  </a:buClr>
                  <a:buNone/>
                </a:pPr>
                <a14:m>
                  <m:oMathPara xmlns:m="http://schemas.openxmlformats.org/officeDocument/2006/math">
                    <m:oMathParaPr>
                      <m:jc m:val="centerGroup"/>
                    </m:oMathParaPr>
                    <m:oMath xmlns:m="http://schemas.openxmlformats.org/officeDocument/2006/math">
                      <m:r>
                        <a:rPr lang="cs-CZ" sz="2000" b="0" i="1" smtClean="0">
                          <a:latin typeface="Cambria Math"/>
                        </a:rPr>
                        <m:t>𝐴</m:t>
                      </m:r>
                      <m:r>
                        <a:rPr lang="cs-CZ" sz="2000" b="0" i="1" smtClean="0">
                          <a:latin typeface="Cambria Math"/>
                        </a:rPr>
                        <m:t>=</m:t>
                      </m:r>
                      <m:d>
                        <m:dPr>
                          <m:begChr m:val="{"/>
                          <m:endChr m:val="}"/>
                          <m:ctrlPr>
                            <a:rPr lang="cs-CZ" sz="2000" b="0" i="1" smtClean="0">
                              <a:latin typeface="Cambria Math" panose="02040503050406030204" pitchFamily="18" charset="0"/>
                            </a:rPr>
                          </m:ctrlPr>
                        </m:dPr>
                        <m:e>
                          <m:r>
                            <a:rPr lang="cs-CZ" sz="2000" b="0" i="1" smtClean="0">
                              <a:latin typeface="Cambria Math"/>
                            </a:rPr>
                            <m:t>𝑥</m:t>
                          </m:r>
                          <m:r>
                            <a:rPr lang="cs-CZ" sz="2000" b="0" i="1" smtClean="0">
                              <a:latin typeface="Cambria Math"/>
                            </a:rPr>
                            <m:t>:</m:t>
                          </m:r>
                          <m:r>
                            <a:rPr lang="cs-CZ" sz="2000" b="0" i="1" smtClean="0">
                              <a:latin typeface="Cambria Math"/>
                            </a:rPr>
                            <m:t>𝑥</m:t>
                          </m:r>
                          <m:r>
                            <a:rPr lang="cs-CZ" sz="2000" b="0" i="1" smtClean="0">
                              <a:latin typeface="Cambria Math"/>
                              <a:ea typeface="Cambria Math"/>
                            </a:rPr>
                            <m:t>∈</m:t>
                          </m:r>
                          <m:r>
                            <a:rPr lang="cs-CZ" sz="2000" b="0" i="1" smtClean="0">
                              <a:latin typeface="Cambria Math"/>
                              <a:ea typeface="Cambria Math"/>
                            </a:rPr>
                            <m:t>ℤ</m:t>
                          </m:r>
                          <m:r>
                            <a:rPr lang="cs-CZ" sz="2000" b="0" i="1" smtClean="0">
                              <a:latin typeface="Cambria Math"/>
                              <a:ea typeface="Cambria Math"/>
                            </a:rPr>
                            <m:t> ∧</m:t>
                          </m:r>
                          <m:r>
                            <a:rPr lang="cs-CZ" sz="2000" b="0" i="1" smtClean="0">
                              <a:latin typeface="Cambria Math"/>
                              <a:ea typeface="Cambria Math"/>
                            </a:rPr>
                            <m:t>𝑥</m:t>
                          </m:r>
                          <m:r>
                            <a:rPr lang="en-US" sz="2000" b="0" i="1" smtClean="0">
                              <a:latin typeface="Cambria Math"/>
                              <a:ea typeface="Cambria Math"/>
                            </a:rPr>
                            <m:t>&gt;0</m:t>
                          </m:r>
                        </m:e>
                      </m:d>
                    </m:oMath>
                  </m:oMathPara>
                </a14:m>
                <a:endParaRPr lang="en-US" sz="2000" dirty="0" smtClean="0"/>
              </a:p>
              <a:p>
                <a:pPr marL="0" indent="0">
                  <a:buClr>
                    <a:schemeClr val="tx1"/>
                  </a:buClr>
                  <a:buNone/>
                </a:pPr>
                <a:endParaRPr lang="cs-CZ" sz="2400" dirty="0" smtClean="0"/>
              </a:p>
              <a:p>
                <a:pPr marL="457200" indent="-457200">
                  <a:buClr>
                    <a:schemeClr val="tx1"/>
                  </a:buClr>
                  <a:buFont typeface="+mj-lt"/>
                  <a:buAutoNum type="arabicPeriod" startAt="3"/>
                </a:pPr>
                <a:r>
                  <a:rPr lang="en-US" sz="2400" dirty="0" smtClean="0"/>
                  <a:t>What is the set of men with four arms? </a:t>
                </a:r>
                <a:br>
                  <a:rPr lang="en-US" sz="2400" dirty="0" smtClean="0"/>
                </a:br>
                <a:endParaRPr lang="cs-CZ" sz="1000" dirty="0" smtClean="0"/>
              </a:p>
              <a:p>
                <a:pPr marL="0" indent="0">
                  <a:buClr>
                    <a:schemeClr val="tx1"/>
                  </a:buClr>
                  <a:buNone/>
                </a:pPr>
                <a:r>
                  <a:rPr lang="cs-CZ" sz="2000" dirty="0" smtClean="0"/>
                  <a:t>       </a:t>
                </a:r>
                <a:r>
                  <a:rPr lang="en-US" sz="2000" dirty="0" smtClean="0"/>
                  <a:t>It is the null set (or empty set). </a:t>
                </a:r>
                <a14:m>
                  <m:oMath xmlns:m="http://schemas.openxmlformats.org/officeDocument/2006/math">
                    <m:r>
                      <a:rPr lang="cs-CZ" sz="2000" b="0" i="1" smtClean="0">
                        <a:latin typeface="Cambria Math"/>
                      </a:rPr>
                      <m:t>𝐴</m:t>
                    </m:r>
                    <m:r>
                      <a:rPr lang="cs-CZ" sz="2000" b="0" i="1" smtClean="0">
                        <a:latin typeface="Cambria Math"/>
                      </a:rPr>
                      <m:t>=</m:t>
                    </m:r>
                  </m:oMath>
                </a14:m>
                <a:r>
                  <a:rPr lang="cs-CZ" sz="2000" b="0" i="0" dirty="0" smtClean="0">
                    <a:latin typeface="+mj-lt"/>
                  </a:rPr>
                  <a:t>{</a:t>
                </a:r>
                <a14:m>
                  <m:oMath xmlns:m="http://schemas.openxmlformats.org/officeDocument/2006/math">
                    <m:r>
                      <a:rPr lang="cs-CZ" sz="2000" b="0" i="1" dirty="0" smtClean="0">
                        <a:latin typeface="Cambria Math"/>
                        <a:ea typeface="Cambria Math"/>
                        <a:sym typeface="Mathematica1"/>
                      </a:rPr>
                      <m:t>∅</m:t>
                    </m:r>
                  </m:oMath>
                </a14:m>
                <a:r>
                  <a:rPr lang="cs-CZ" sz="2000" b="0" i="0" dirty="0" smtClean="0">
                    <a:latin typeface="+mj-lt"/>
                    <a:sym typeface="Mathematica1"/>
                  </a:rPr>
                  <a:t>}</a:t>
                </a:r>
                <a:r>
                  <a:rPr lang="en-US" sz="2400" dirty="0" smtClean="0"/>
                  <a:t/>
                </a:r>
                <a:br>
                  <a:rPr lang="en-US" sz="2400" dirty="0" smtClean="0"/>
                </a:br>
                <a:r>
                  <a:rPr lang="en-US" sz="2400" dirty="0" smtClean="0"/>
                  <a:t/>
                </a:r>
                <a:br>
                  <a:rPr lang="en-US" sz="2400" dirty="0" smtClean="0"/>
                </a:br>
                <a:endParaRPr lang="cs-CZ"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87388" y="1524000"/>
                <a:ext cx="7847012" cy="4713312"/>
              </a:xfrm>
              <a:blipFill rotWithShape="1">
                <a:blip r:embed="rId2"/>
                <a:stretch>
                  <a:fillRect l="-1243" t="-1164"/>
                </a:stretch>
              </a:blipFill>
            </p:spPr>
            <p:txBody>
              <a:bodyPr/>
              <a:lstStyle/>
              <a:p>
                <a:r>
                  <a:rPr lang="en-US">
                    <a:noFill/>
                  </a:rPr>
                  <a:t> </a:t>
                </a:r>
              </a:p>
            </p:txBody>
          </p:sp>
        </mc:Fallback>
      </mc:AlternateContent>
    </p:spTree>
    <p:extLst>
      <p:ext uri="{BB962C8B-B14F-4D97-AF65-F5344CB8AC3E}">
        <p14:creationId xmlns:p14="http://schemas.microsoft.com/office/powerpoint/2010/main" val="136530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ductiveProofs">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ductiveProofs.ppt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InductiveProofs.ppt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InductiveProofs.ppt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F:\SKON\CSCourses\ElementaryDiscreteMath\Slides\InductiveProofs.ppt</Template>
  <TotalTime>3103</TotalTime>
  <Words>2537</Words>
  <Application>Microsoft Office PowerPoint</Application>
  <PresentationFormat>Předvádění na obrazovce (4:3)</PresentationFormat>
  <Paragraphs>465</Paragraphs>
  <Slides>66</Slides>
  <Notes>0</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66</vt:i4>
      </vt:variant>
    </vt:vector>
  </HeadingPairs>
  <TitlesOfParts>
    <vt:vector size="78" baseType="lpstr">
      <vt:lpstr>Arial</vt:lpstr>
      <vt:lpstr>Calibri</vt:lpstr>
      <vt:lpstr>Cambria Math</vt:lpstr>
      <vt:lpstr>Mathematica1</vt:lpstr>
      <vt:lpstr>Monotype Sorts</vt:lpstr>
      <vt:lpstr>SapirSansItal</vt:lpstr>
      <vt:lpstr>Symbol</vt:lpstr>
      <vt:lpstr>Times</vt:lpstr>
      <vt:lpstr>Times New Roman</vt:lpstr>
      <vt:lpstr>Wingdings</vt:lpstr>
      <vt:lpstr>InductiveProofs</vt:lpstr>
      <vt:lpstr>Clip</vt:lpstr>
      <vt:lpstr>Elementary Counting Techniques  &amp; Combinatorics</vt:lpstr>
      <vt:lpstr>Consider:</vt:lpstr>
      <vt:lpstr>Consider:</vt:lpstr>
      <vt:lpstr>Probability basics</vt:lpstr>
      <vt:lpstr>Sets and subsets</vt:lpstr>
      <vt:lpstr>Sets and subsets</vt:lpstr>
      <vt:lpstr>Sets and subsets</vt:lpstr>
      <vt:lpstr>Sets and subsets</vt:lpstr>
      <vt:lpstr>Sample problems</vt:lpstr>
      <vt:lpstr>Sample problems</vt:lpstr>
      <vt:lpstr>Stats experiments</vt:lpstr>
      <vt:lpstr>Stats experiments</vt:lpstr>
      <vt:lpstr>Stats experiments</vt:lpstr>
      <vt:lpstr>Stats experiments</vt:lpstr>
      <vt:lpstr>Stats experiments</vt:lpstr>
      <vt:lpstr>Sample problems</vt:lpstr>
      <vt:lpstr>Sample problems</vt:lpstr>
      <vt:lpstr>Sample problems</vt:lpstr>
      <vt:lpstr>Sample problems</vt:lpstr>
      <vt:lpstr>Combinatorics</vt:lpstr>
      <vt:lpstr>Combinatorics</vt:lpstr>
      <vt:lpstr>Product rule</vt:lpstr>
      <vt:lpstr>How many sample points are in the sample space when a coin is flipped 4 times?</vt:lpstr>
      <vt:lpstr>A business man has 4 dress shirts and 7 ties. How many different shirt/tie outfits can he create?</vt:lpstr>
      <vt:lpstr>How many different ways can we chose from 4 colors and paint 3 rooms?</vt:lpstr>
      <vt:lpstr>How many different ways can we chose from 4 colors and paint 3 rooms, if no room is to be the same color?</vt:lpstr>
      <vt:lpstr>How many different orders may 8 people be arranged in?</vt:lpstr>
      <vt:lpstr>How many  different 3 people can be selected from a group of 8 people to a president, vice-president, treasure of the group?</vt:lpstr>
      <vt:lpstr>How many license plates are possible with 3 letters followed by 4 digits?</vt:lpstr>
      <vt:lpstr>The Sum  Rule (task formulation):</vt:lpstr>
      <vt:lpstr>You have five novels, four magazines, and three devotional books.  How many options do you have for taking one for your wait in the bank line?</vt:lpstr>
      <vt:lpstr>Consider the following road map.      a)  How many ways are there to travel from A to B, and back to A, without going through C?</vt:lpstr>
      <vt:lpstr>Consider the following road map.      a)  How many ways are there to travel from A to B, and back to A, without going through C?</vt:lpstr>
      <vt:lpstr>Consider the following road map.      b) How many ways are there to go from A to C, stopping once at B?</vt:lpstr>
      <vt:lpstr>Consider the following road map.      c) How many ways are there to go from A to C, making at most one intermediate stop?</vt:lpstr>
      <vt:lpstr>The Pigeonhole Principle</vt:lpstr>
      <vt:lpstr>The Pigeonhole Principle</vt:lpstr>
      <vt:lpstr>The Pigeonhole Principle</vt:lpstr>
      <vt:lpstr>Sample problems</vt:lpstr>
      <vt:lpstr>The Generalized Pigeonhole Principle</vt:lpstr>
      <vt:lpstr>Sample problems</vt:lpstr>
      <vt:lpstr>In a class of 44 students, how many will receive the same grade on a scale {A, B, C, D, F}?</vt:lpstr>
      <vt:lpstr>How many people must we survey, to be sure at least 50 have the same political party affiliation, if we use the three affiliations {Democrat, Republican, neither}?</vt:lpstr>
      <vt:lpstr>Permutations and Combinations</vt:lpstr>
      <vt:lpstr>Consider:</vt:lpstr>
      <vt:lpstr>Consider:</vt:lpstr>
      <vt:lpstr>Consider:</vt:lpstr>
      <vt:lpstr>Permutations</vt:lpstr>
      <vt:lpstr>Permutations</vt:lpstr>
      <vt:lpstr>Permutations</vt:lpstr>
      <vt:lpstr>How many ways are there to arrange 9 floats in the Christmas parade?</vt:lpstr>
      <vt:lpstr>r-Permutations</vt:lpstr>
      <vt:lpstr>r-Permutations</vt:lpstr>
      <vt:lpstr>r-Permutations</vt:lpstr>
      <vt:lpstr>Consider a horse race with 8 horses.   If a spectator were select three different horses at random to bet on for first, second and third places, how likely is he to be completely correct?</vt:lpstr>
      <vt:lpstr>Combinations</vt:lpstr>
      <vt:lpstr>Sample problems</vt:lpstr>
      <vt:lpstr>Sample problems</vt:lpstr>
      <vt:lpstr>r-permutations vs. r- combinations</vt:lpstr>
      <vt:lpstr>Combinations</vt:lpstr>
      <vt:lpstr>How many different 5-card hands can be made from a deck of 52 cards?</vt:lpstr>
      <vt:lpstr>A certain club has 5 male and 7 female members.   a) How many ways can any 7 member committee be selected from the membership?</vt:lpstr>
      <vt:lpstr>A certain club has 5 male and 7 female members.   b) How many ways are there to form a 7 member committee consisting of 3 men and 4 women?</vt:lpstr>
      <vt:lpstr>A certain club has 5 male and 7 female members.   c)   How many ways are there to form a committee of 6 people if 2 woman refuse to serve together? </vt:lpstr>
      <vt:lpstr>A certain club has 5 male and 7 female members.   d)  How many ways are there to form a committee of 4 men and 3 woman if 2 men refuse to serve together? </vt:lpstr>
      <vt:lpstr>Study materials :</vt:lpstr>
    </vt:vector>
  </TitlesOfParts>
  <Company>Mount Vernon Nazarene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Counting Techniques &amp; Combinatorics</dc:title>
  <dc:creator>James Skon</dc:creator>
  <cp:lastModifiedBy>lit40</cp:lastModifiedBy>
  <cp:revision>112</cp:revision>
  <dcterms:created xsi:type="dcterms:W3CDTF">1998-11-02T22:05:50Z</dcterms:created>
  <dcterms:modified xsi:type="dcterms:W3CDTF">2016-09-12T06:10:10Z</dcterms:modified>
</cp:coreProperties>
</file>