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59" r:id="rId5"/>
    <p:sldId id="260" r:id="rId6"/>
    <p:sldId id="261" r:id="rId7"/>
    <p:sldId id="262" r:id="rId8"/>
    <p:sldId id="263" r:id="rId9"/>
    <p:sldId id="265" r:id="rId10"/>
    <p:sldId id="266" r:id="rId11"/>
    <p:sldId id="298" r:id="rId12"/>
    <p:sldId id="267" r:id="rId13"/>
    <p:sldId id="268" r:id="rId14"/>
    <p:sldId id="300" r:id="rId15"/>
    <p:sldId id="301" r:id="rId16"/>
    <p:sldId id="303" r:id="rId17"/>
    <p:sldId id="302" r:id="rId18"/>
    <p:sldId id="304" r:id="rId19"/>
    <p:sldId id="272" r:id="rId20"/>
    <p:sldId id="276" r:id="rId21"/>
    <p:sldId id="306" r:id="rId22"/>
    <p:sldId id="307" r:id="rId23"/>
    <p:sldId id="308" r:id="rId24"/>
    <p:sldId id="309" r:id="rId25"/>
    <p:sldId id="310" r:id="rId26"/>
    <p:sldId id="311" r:id="rId27"/>
    <p:sldId id="312" r:id="rId28"/>
    <p:sldId id="313" r:id="rId29"/>
    <p:sldId id="314" r:id="rId30"/>
    <p:sldId id="315" r:id="rId31"/>
    <p:sldId id="316" r:id="rId32"/>
    <p:sldId id="317" r:id="rId33"/>
    <p:sldId id="336" r:id="rId34"/>
    <p:sldId id="337" r:id="rId35"/>
    <p:sldId id="318" r:id="rId36"/>
    <p:sldId id="319" r:id="rId37"/>
    <p:sldId id="323" r:id="rId38"/>
    <p:sldId id="320" r:id="rId39"/>
    <p:sldId id="324" r:id="rId40"/>
    <p:sldId id="321" r:id="rId41"/>
    <p:sldId id="326" r:id="rId42"/>
    <p:sldId id="325" r:id="rId43"/>
    <p:sldId id="322" r:id="rId44"/>
    <p:sldId id="328" r:id="rId45"/>
    <p:sldId id="329" r:id="rId46"/>
    <p:sldId id="330" r:id="rId47"/>
    <p:sldId id="334" r:id="rId48"/>
    <p:sldId id="335" r:id="rId49"/>
    <p:sldId id="338"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378"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en-US"/>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EBF29310-9939-43E6-89A5-D5812BD69BE1}" type="datetimeFigureOut">
              <a:rPr lang="en-US" smtClean="0"/>
              <a:t>10/10/2016</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773AFCF-5536-4027-BF87-D4755DBF48A8}" type="slidenum">
              <a:rPr lang="en-US" smtClean="0"/>
              <a:t>‹#›</a:t>
            </a:fld>
            <a:endParaRPr lang="en-US"/>
          </a:p>
        </p:txBody>
      </p:sp>
    </p:spTree>
    <p:extLst>
      <p:ext uri="{BB962C8B-B14F-4D97-AF65-F5344CB8AC3E}">
        <p14:creationId xmlns:p14="http://schemas.microsoft.com/office/powerpoint/2010/main" val="3002010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EBF29310-9939-43E6-89A5-D5812BD69BE1}" type="datetimeFigureOut">
              <a:rPr lang="en-US" smtClean="0"/>
              <a:t>10/10/2016</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773AFCF-5536-4027-BF87-D4755DBF48A8}" type="slidenum">
              <a:rPr lang="en-US" smtClean="0"/>
              <a:t>‹#›</a:t>
            </a:fld>
            <a:endParaRPr lang="en-US"/>
          </a:p>
        </p:txBody>
      </p:sp>
    </p:spTree>
    <p:extLst>
      <p:ext uri="{BB962C8B-B14F-4D97-AF65-F5344CB8AC3E}">
        <p14:creationId xmlns:p14="http://schemas.microsoft.com/office/powerpoint/2010/main" val="343333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EBF29310-9939-43E6-89A5-D5812BD69BE1}" type="datetimeFigureOut">
              <a:rPr lang="en-US" smtClean="0"/>
              <a:t>10/10/2016</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773AFCF-5536-4027-BF87-D4755DBF48A8}" type="slidenum">
              <a:rPr lang="en-US" smtClean="0"/>
              <a:t>‹#›</a:t>
            </a:fld>
            <a:endParaRPr lang="en-US"/>
          </a:p>
        </p:txBody>
      </p:sp>
    </p:spTree>
    <p:extLst>
      <p:ext uri="{BB962C8B-B14F-4D97-AF65-F5344CB8AC3E}">
        <p14:creationId xmlns:p14="http://schemas.microsoft.com/office/powerpoint/2010/main" val="3540274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EBF29310-9939-43E6-89A5-D5812BD69BE1}" type="datetimeFigureOut">
              <a:rPr lang="en-US" smtClean="0"/>
              <a:t>10/10/2016</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773AFCF-5536-4027-BF87-D4755DBF48A8}" type="slidenum">
              <a:rPr lang="en-US" smtClean="0"/>
              <a:t>‹#›</a:t>
            </a:fld>
            <a:endParaRPr lang="en-US"/>
          </a:p>
        </p:txBody>
      </p:sp>
    </p:spTree>
    <p:extLst>
      <p:ext uri="{BB962C8B-B14F-4D97-AF65-F5344CB8AC3E}">
        <p14:creationId xmlns:p14="http://schemas.microsoft.com/office/powerpoint/2010/main" val="3765322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en-US"/>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EBF29310-9939-43E6-89A5-D5812BD69BE1}" type="datetimeFigureOut">
              <a:rPr lang="en-US" smtClean="0"/>
              <a:t>10/10/2016</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773AFCF-5536-4027-BF87-D4755DBF48A8}" type="slidenum">
              <a:rPr lang="en-US" smtClean="0"/>
              <a:t>‹#›</a:t>
            </a:fld>
            <a:endParaRPr lang="en-US"/>
          </a:p>
        </p:txBody>
      </p:sp>
    </p:spTree>
    <p:extLst>
      <p:ext uri="{BB962C8B-B14F-4D97-AF65-F5344CB8AC3E}">
        <p14:creationId xmlns:p14="http://schemas.microsoft.com/office/powerpoint/2010/main" val="357519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EBF29310-9939-43E6-89A5-D5812BD69BE1}" type="datetimeFigureOut">
              <a:rPr lang="en-US" smtClean="0"/>
              <a:t>10/10/2016</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8773AFCF-5536-4027-BF87-D4755DBF48A8}" type="slidenum">
              <a:rPr lang="en-US" smtClean="0"/>
              <a:t>‹#›</a:t>
            </a:fld>
            <a:endParaRPr lang="en-US"/>
          </a:p>
        </p:txBody>
      </p:sp>
    </p:spTree>
    <p:extLst>
      <p:ext uri="{BB962C8B-B14F-4D97-AF65-F5344CB8AC3E}">
        <p14:creationId xmlns:p14="http://schemas.microsoft.com/office/powerpoint/2010/main" val="4213916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en-US"/>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EBF29310-9939-43E6-89A5-D5812BD69BE1}" type="datetimeFigureOut">
              <a:rPr lang="en-US" smtClean="0"/>
              <a:t>10/10/2016</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8773AFCF-5536-4027-BF87-D4755DBF48A8}" type="slidenum">
              <a:rPr lang="en-US" smtClean="0"/>
              <a:t>‹#›</a:t>
            </a:fld>
            <a:endParaRPr lang="en-US"/>
          </a:p>
        </p:txBody>
      </p:sp>
    </p:spTree>
    <p:extLst>
      <p:ext uri="{BB962C8B-B14F-4D97-AF65-F5344CB8AC3E}">
        <p14:creationId xmlns:p14="http://schemas.microsoft.com/office/powerpoint/2010/main" val="3810468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2"/>
          <p:cNvSpPr>
            <a:spLocks noGrp="1"/>
          </p:cNvSpPr>
          <p:nvPr>
            <p:ph type="dt" sz="half" idx="10"/>
          </p:nvPr>
        </p:nvSpPr>
        <p:spPr/>
        <p:txBody>
          <a:bodyPr/>
          <a:lstStyle/>
          <a:p>
            <a:fld id="{EBF29310-9939-43E6-89A5-D5812BD69BE1}" type="datetimeFigureOut">
              <a:rPr lang="en-US" smtClean="0"/>
              <a:t>10/10/2016</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8773AFCF-5536-4027-BF87-D4755DBF48A8}" type="slidenum">
              <a:rPr lang="en-US" smtClean="0"/>
              <a:t>‹#›</a:t>
            </a:fld>
            <a:endParaRPr lang="en-US"/>
          </a:p>
        </p:txBody>
      </p:sp>
    </p:spTree>
    <p:extLst>
      <p:ext uri="{BB962C8B-B14F-4D97-AF65-F5344CB8AC3E}">
        <p14:creationId xmlns:p14="http://schemas.microsoft.com/office/powerpoint/2010/main" val="3278316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BF29310-9939-43E6-89A5-D5812BD69BE1}" type="datetimeFigureOut">
              <a:rPr lang="en-US" smtClean="0"/>
              <a:t>10/10/2016</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8773AFCF-5536-4027-BF87-D4755DBF48A8}" type="slidenum">
              <a:rPr lang="en-US" smtClean="0"/>
              <a:t>‹#›</a:t>
            </a:fld>
            <a:endParaRPr lang="en-US"/>
          </a:p>
        </p:txBody>
      </p:sp>
    </p:spTree>
    <p:extLst>
      <p:ext uri="{BB962C8B-B14F-4D97-AF65-F5344CB8AC3E}">
        <p14:creationId xmlns:p14="http://schemas.microsoft.com/office/powerpoint/2010/main" val="371161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en-US"/>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BF29310-9939-43E6-89A5-D5812BD69BE1}" type="datetimeFigureOut">
              <a:rPr lang="en-US" smtClean="0"/>
              <a:t>10/10/2016</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8773AFCF-5536-4027-BF87-D4755DBF48A8}" type="slidenum">
              <a:rPr lang="en-US" smtClean="0"/>
              <a:t>‹#›</a:t>
            </a:fld>
            <a:endParaRPr lang="en-US"/>
          </a:p>
        </p:txBody>
      </p:sp>
    </p:spTree>
    <p:extLst>
      <p:ext uri="{BB962C8B-B14F-4D97-AF65-F5344CB8AC3E}">
        <p14:creationId xmlns:p14="http://schemas.microsoft.com/office/powerpoint/2010/main" val="286412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en-US"/>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EBF29310-9939-43E6-89A5-D5812BD69BE1}" type="datetimeFigureOut">
              <a:rPr lang="en-US" smtClean="0"/>
              <a:t>10/10/2016</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8773AFCF-5536-4027-BF87-D4755DBF48A8}" type="slidenum">
              <a:rPr lang="en-US" smtClean="0"/>
              <a:t>‹#›</a:t>
            </a:fld>
            <a:endParaRPr lang="en-US"/>
          </a:p>
        </p:txBody>
      </p:sp>
    </p:spTree>
    <p:extLst>
      <p:ext uri="{BB962C8B-B14F-4D97-AF65-F5344CB8AC3E}">
        <p14:creationId xmlns:p14="http://schemas.microsoft.com/office/powerpoint/2010/main" val="3515501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en-US"/>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29310-9939-43E6-89A5-D5812BD69BE1}" type="datetimeFigureOut">
              <a:rPr lang="en-US" smtClean="0"/>
              <a:t>10/10/2016</a:t>
            </a:fld>
            <a:endParaRPr lang="en-US"/>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3AFCF-5536-4027-BF87-D4755DBF48A8}" type="slidenum">
              <a:rPr lang="en-US" smtClean="0"/>
              <a:t>‹#›</a:t>
            </a:fld>
            <a:endParaRPr lang="en-US"/>
          </a:p>
        </p:txBody>
      </p:sp>
    </p:spTree>
    <p:extLst>
      <p:ext uri="{BB962C8B-B14F-4D97-AF65-F5344CB8AC3E}">
        <p14:creationId xmlns:p14="http://schemas.microsoft.com/office/powerpoint/2010/main" val="131180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tina.litschmannova@vsb.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0.png"/><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hyperlink" Target="http://keisan.casio.com/exec/system/1180573175"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gif"/></Relationships>
</file>

<file path=ppt/slides/_rels/slide4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tattrek.com/tutorials/statistics-tutorial.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smtClean="0">
                <a:solidFill>
                  <a:schemeClr val="accent3">
                    <a:lumMod val="50000"/>
                  </a:schemeClr>
                </a:solidFill>
              </a:rPr>
              <a:t>Continous</a:t>
            </a:r>
            <a:r>
              <a:rPr lang="cs-CZ" dirty="0" smtClean="0">
                <a:solidFill>
                  <a:schemeClr val="accent3">
                    <a:lumMod val="50000"/>
                  </a:schemeClr>
                </a:solidFill>
              </a:rPr>
              <a:t> Probability </a:t>
            </a:r>
            <a:r>
              <a:rPr lang="cs-CZ" dirty="0" err="1" smtClean="0">
                <a:solidFill>
                  <a:schemeClr val="accent3">
                    <a:lumMod val="50000"/>
                  </a:schemeClr>
                </a:solidFill>
              </a:rPr>
              <a:t>Distributions</a:t>
            </a:r>
            <a:endParaRPr lang="cs-CZ" dirty="0">
              <a:solidFill>
                <a:schemeClr val="accent3">
                  <a:lumMod val="50000"/>
                </a:schemeClr>
              </a:solidFill>
            </a:endParaRPr>
          </a:p>
        </p:txBody>
      </p:sp>
      <p:sp>
        <p:nvSpPr>
          <p:cNvPr id="4" name="Rectangle 3"/>
          <p:cNvSpPr>
            <a:spLocks noGrp="1" noChangeArrowheads="1"/>
          </p:cNvSpPr>
          <p:nvPr>
            <p:ph type="subTitle" idx="1"/>
          </p:nvPr>
        </p:nvSpPr>
        <p:spPr>
          <a:xfrm>
            <a:off x="1371600" y="3886200"/>
            <a:ext cx="6400800" cy="1752600"/>
          </a:xfrm>
        </p:spPr>
        <p:txBody>
          <a:bodyPr/>
          <a:lstStyle/>
          <a:p>
            <a:pPr>
              <a:defRPr/>
            </a:pPr>
            <a:r>
              <a:rPr lang="cs-CZ" sz="2000" i="1" dirty="0" smtClean="0">
                <a:solidFill>
                  <a:schemeClr val="bg1">
                    <a:lumMod val="50000"/>
                  </a:schemeClr>
                </a:solidFill>
                <a:latin typeface="SapirSansItal"/>
              </a:rPr>
              <a:t>Martina Litschmannová</a:t>
            </a:r>
          </a:p>
          <a:p>
            <a:pPr>
              <a:defRPr/>
            </a:pPr>
            <a:r>
              <a:rPr lang="en-US" sz="2000" i="1" dirty="0" smtClean="0">
                <a:solidFill>
                  <a:schemeClr val="bg1">
                    <a:lumMod val="50000"/>
                  </a:schemeClr>
                </a:solidFill>
                <a:latin typeface="SapirSansItal"/>
                <a:hlinkClick r:id="rId2"/>
              </a:rPr>
              <a:t>m</a:t>
            </a:r>
            <a:r>
              <a:rPr lang="cs-CZ" sz="2000" i="1" dirty="0" err="1" smtClean="0">
                <a:solidFill>
                  <a:schemeClr val="bg1">
                    <a:lumMod val="50000"/>
                  </a:schemeClr>
                </a:solidFill>
                <a:latin typeface="SapirSansItal"/>
                <a:hlinkClick r:id="rId2"/>
              </a:rPr>
              <a:t>artina.litschmannova</a:t>
            </a:r>
            <a:r>
              <a:rPr lang="en-US" sz="2000" i="1" dirty="0" smtClean="0">
                <a:solidFill>
                  <a:schemeClr val="bg1">
                    <a:lumMod val="50000"/>
                  </a:schemeClr>
                </a:solidFill>
                <a:latin typeface="SapirSansItal"/>
                <a:hlinkClick r:id="rId2"/>
              </a:rPr>
              <a:t>@vsb.cz</a:t>
            </a:r>
            <a:endParaRPr lang="en-US" sz="2000" i="1" dirty="0" smtClean="0">
              <a:solidFill>
                <a:schemeClr val="bg1">
                  <a:lumMod val="50000"/>
                </a:schemeClr>
              </a:solidFill>
              <a:latin typeface="SapirSansItal"/>
            </a:endParaRPr>
          </a:p>
          <a:p>
            <a:pPr>
              <a:defRPr/>
            </a:pPr>
            <a:r>
              <a:rPr lang="cs-CZ" sz="2000" i="1" dirty="0" smtClean="0">
                <a:solidFill>
                  <a:schemeClr val="bg1">
                    <a:lumMod val="50000"/>
                  </a:schemeClr>
                </a:solidFill>
                <a:latin typeface="SapirSansItal"/>
              </a:rPr>
              <a:t>EA 538</a:t>
            </a:r>
            <a:endParaRPr lang="en-US" sz="2000" dirty="0" smtClean="0">
              <a:solidFill>
                <a:schemeClr val="bg1">
                  <a:lumMod val="50000"/>
                </a:schemeClr>
              </a:solidFill>
              <a:latin typeface="Times"/>
            </a:endParaRPr>
          </a:p>
        </p:txBody>
      </p:sp>
    </p:spTree>
    <p:extLst>
      <p:ext uri="{BB962C8B-B14F-4D97-AF65-F5344CB8AC3E}">
        <p14:creationId xmlns:p14="http://schemas.microsoft.com/office/powerpoint/2010/main" val="2562031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274638"/>
            <a:ext cx="8229600" cy="1714202"/>
          </a:xfrm>
        </p:spPr>
        <p:txBody>
          <a:bodyPr>
            <a:noAutofit/>
          </a:bodyPr>
          <a:lstStyle/>
          <a:p>
            <a:pPr marL="457200" indent="-457200" algn="l">
              <a:lnSpc>
                <a:spcPct val="90000"/>
              </a:lnSpc>
              <a:buFont typeface="+mj-lt"/>
              <a:buAutoNum type="arabicPeriod"/>
            </a:pPr>
            <a:r>
              <a:rPr lang="en-US" sz="2400" dirty="0" smtClean="0"/>
              <a:t>The amount of gasoline sold daily at a service station is uniformly distributed with a minimum of 2,000 gallons and a maximum of 5,000 gallons.</a:t>
            </a:r>
            <a:r>
              <a:rPr lang="cs-CZ" sz="2400" dirty="0" smtClean="0"/>
              <a:t> </a:t>
            </a:r>
            <a:r>
              <a:rPr lang="en-US" sz="2400" dirty="0" smtClean="0"/>
              <a:t>What is the probability that the service station will sell </a:t>
            </a:r>
            <a:r>
              <a:rPr lang="en-US" sz="2400" u="sng" dirty="0" smtClean="0"/>
              <a:t>at least</a:t>
            </a:r>
            <a:r>
              <a:rPr lang="en-US" sz="2400" dirty="0" smtClean="0"/>
              <a:t> 4,000 gallons?</a:t>
            </a:r>
            <a:br>
              <a:rPr lang="en-US" sz="2400" dirty="0" smtClean="0"/>
            </a:br>
            <a:endParaRPr lang="en-US" sz="2400" dirty="0" smtClean="0"/>
          </a:p>
        </p:txBody>
      </p:sp>
      <mc:AlternateContent xmlns:mc="http://schemas.openxmlformats.org/markup-compatibility/2006" xmlns:a14="http://schemas.microsoft.com/office/drawing/2010/main">
        <mc:Choice Requires="a14">
          <p:sp>
            <p:nvSpPr>
              <p:cNvPr id="9220" name="Rectangle 3"/>
              <p:cNvSpPr>
                <a:spLocks noGrp="1" noChangeArrowheads="1"/>
              </p:cNvSpPr>
              <p:nvPr>
                <p:ph type="body" idx="1"/>
              </p:nvPr>
            </p:nvSpPr>
            <p:spPr>
              <a:xfrm>
                <a:off x="539552" y="1772816"/>
                <a:ext cx="8208912" cy="4824536"/>
              </a:xfrm>
            </p:spPr>
            <p:txBody>
              <a:bodyPr>
                <a:normAutofit/>
              </a:bodyPr>
              <a:lstStyle/>
              <a:p>
                <a:pPr marL="0" indent="0" eaLnBrk="1" hangingPunct="1">
                  <a:lnSpc>
                    <a:spcPct val="90000"/>
                  </a:lnSpc>
                </a:pPr>
                <a:endParaRPr lang="en-US" sz="2400" dirty="0" smtClean="0"/>
              </a:p>
              <a:p>
                <a:pPr marL="0" indent="0" eaLnBrk="1" hangingPunct="1">
                  <a:lnSpc>
                    <a:spcPct val="90000"/>
                  </a:lnSpc>
                </a:pPr>
                <a:endParaRPr lang="en-US" sz="2400" dirty="0" smtClean="0"/>
              </a:p>
              <a:p>
                <a:pPr marL="0" indent="0" eaLnBrk="1" hangingPunct="1">
                  <a:lnSpc>
                    <a:spcPct val="90000"/>
                  </a:lnSpc>
                </a:pPr>
                <a:endParaRPr lang="en-US" sz="2400" dirty="0" smtClean="0"/>
              </a:p>
              <a:p>
                <a:pPr marL="0" indent="0" eaLnBrk="1" hangingPunct="1">
                  <a:lnSpc>
                    <a:spcPct val="90000"/>
                  </a:lnSpc>
                </a:pPr>
                <a:endParaRPr lang="en-US" sz="2400" dirty="0" smtClean="0"/>
              </a:p>
              <a:p>
                <a:pPr marL="0" indent="0" eaLnBrk="1" hangingPunct="1">
                  <a:lnSpc>
                    <a:spcPct val="90000"/>
                  </a:lnSpc>
                </a:pPr>
                <a:endParaRPr lang="cs-CZ" sz="2400" dirty="0" smtClean="0"/>
              </a:p>
              <a:p>
                <a:pPr marL="0" indent="0" eaLnBrk="1" hangingPunct="1">
                  <a:lnSpc>
                    <a:spcPct val="90000"/>
                  </a:lnSpc>
                  <a:buNone/>
                </a:pPr>
                <a:endParaRPr lang="cs-CZ" sz="2400" dirty="0" smtClean="0"/>
              </a:p>
              <a:p>
                <a:pPr marL="0" indent="0" eaLnBrk="1" hangingPunct="1">
                  <a:lnSpc>
                    <a:spcPct val="90000"/>
                  </a:lnSpc>
                  <a:buNone/>
                </a:pPr>
                <a:endParaRPr lang="cs-CZ" sz="2400" dirty="0" smtClean="0"/>
              </a:p>
              <a:p>
                <a:pPr marL="0" indent="0" eaLnBrk="1" hangingPunct="1">
                  <a:lnSpc>
                    <a:spcPct val="90000"/>
                  </a:lnSpc>
                  <a:buNone/>
                </a:pPr>
                <a:endParaRPr lang="cs-CZ" sz="2400" dirty="0" smtClean="0"/>
              </a:p>
              <a:p>
                <a:pPr marL="0" indent="0" eaLnBrk="1" hangingPunct="1">
                  <a:lnSpc>
                    <a:spcPct val="90000"/>
                  </a:lnSpc>
                  <a:buNone/>
                </a:pPr>
                <a:r>
                  <a:rPr lang="en-US" sz="2400" i="1" dirty="0" smtClean="0"/>
                  <a:t>X</a:t>
                </a:r>
                <a:r>
                  <a:rPr lang="en-US" sz="2400" dirty="0" smtClean="0"/>
                  <a:t> … amount of gasoline sold daily at service station</a:t>
                </a:r>
              </a:p>
              <a:p>
                <a:pPr marL="0" indent="0" eaLnBrk="1" hangingPunct="1">
                  <a:lnSpc>
                    <a:spcPct val="90000"/>
                  </a:lnSpc>
                  <a:buNone/>
                </a:pPr>
                <a:endParaRPr lang="cs-CZ" sz="2400" b="0" i="1" dirty="0" smtClean="0">
                  <a:latin typeface="Cambria Math"/>
                </a:endParaRPr>
              </a:p>
              <a:p>
                <a:pPr marL="0" indent="0" eaLnBrk="1" hangingPunct="1">
                  <a:lnSpc>
                    <a:spcPct val="90000"/>
                  </a:lnSpc>
                  <a:buNone/>
                </a:pPr>
                <a14:m>
                  <m:oMathPara xmlns:m="http://schemas.openxmlformats.org/officeDocument/2006/math">
                    <m:oMathParaPr>
                      <m:jc m:val="centerGroup"/>
                    </m:oMathParaPr>
                    <m:oMath xmlns:m="http://schemas.openxmlformats.org/officeDocument/2006/math">
                      <m:r>
                        <a:rPr lang="en-US" sz="2400" b="0" i="1" smtClean="0">
                          <a:latin typeface="Cambria Math"/>
                        </a:rPr>
                        <m:t>𝑃</m:t>
                      </m:r>
                      <m:d>
                        <m:dPr>
                          <m:ctrlPr>
                            <a:rPr lang="en-US" sz="2400" b="0" i="1" smtClean="0">
                              <a:latin typeface="Cambria Math" panose="02040503050406030204" pitchFamily="18" charset="0"/>
                            </a:rPr>
                          </m:ctrlPr>
                        </m:dPr>
                        <m:e>
                          <m:r>
                            <a:rPr lang="en-US" sz="2400" b="0" i="1" smtClean="0">
                              <a:latin typeface="Cambria Math"/>
                            </a:rPr>
                            <m:t>𝑋</m:t>
                          </m:r>
                          <m:r>
                            <a:rPr lang="en-US" sz="2400" b="0" i="1" smtClean="0">
                              <a:latin typeface="Cambria Math"/>
                              <a:ea typeface="Cambria Math"/>
                            </a:rPr>
                            <m:t>≥</m:t>
                          </m:r>
                          <m:r>
                            <a:rPr lang="en-US" sz="2400" b="0" i="1" smtClean="0">
                              <a:latin typeface="Cambria Math"/>
                            </a:rPr>
                            <m:t>4000</m:t>
                          </m:r>
                        </m:e>
                      </m:d>
                      <m:r>
                        <a:rPr lang="cs-CZ" sz="2400" b="0" i="1" smtClean="0">
                          <a:latin typeface="Cambria Math"/>
                        </a:rPr>
                        <m:t>=</m:t>
                      </m:r>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rPr>
                            <m:t>𝑋</m:t>
                          </m:r>
                          <m:r>
                            <a:rPr lang="en-US" sz="2400" b="0" i="1" smtClean="0">
                              <a:latin typeface="Cambria Math"/>
                            </a:rPr>
                            <m:t>&gt;4000</m:t>
                          </m:r>
                        </m:e>
                      </m:d>
                      <m:r>
                        <a:rPr lang="cs-CZ" sz="2400" b="0" i="1" smtClean="0">
                          <a:latin typeface="Cambria Math"/>
                        </a:rPr>
                        <m:t>= ?</m:t>
                      </m:r>
                    </m:oMath>
                  </m:oMathPara>
                </a14:m>
                <a:endParaRPr lang="en-US" sz="2400" dirty="0" smtClean="0"/>
              </a:p>
              <a:p>
                <a:pPr marL="0" indent="0" eaLnBrk="1" hangingPunct="1">
                  <a:lnSpc>
                    <a:spcPct val="90000"/>
                  </a:lnSpc>
                  <a:buNone/>
                </a:pPr>
                <a:endParaRPr lang="cs-CZ" sz="2400" dirty="0"/>
              </a:p>
              <a:p>
                <a:pPr marL="0" indent="0" eaLnBrk="1" hangingPunct="1">
                  <a:lnSpc>
                    <a:spcPct val="90000"/>
                  </a:lnSpc>
                  <a:buNone/>
                </a:pPr>
                <a:endParaRPr lang="en-US" sz="2400" dirty="0" smtClean="0"/>
              </a:p>
            </p:txBody>
          </p:sp>
        </mc:Choice>
        <mc:Fallback xmlns="">
          <p:sp>
            <p:nvSpPr>
              <p:cNvPr id="9220" name="Rectangle 3"/>
              <p:cNvSpPr>
                <a:spLocks noGrp="1" noRot="1" noChangeAspect="1" noMove="1" noResize="1" noEditPoints="1" noAdjustHandles="1" noChangeArrowheads="1" noChangeShapeType="1" noTextEdit="1"/>
              </p:cNvSpPr>
              <p:nvPr>
                <p:ph type="body" idx="1"/>
              </p:nvPr>
            </p:nvSpPr>
            <p:spPr>
              <a:xfrm>
                <a:off x="539552" y="1772816"/>
                <a:ext cx="8208912" cy="4824536"/>
              </a:xfrm>
              <a:blipFill rotWithShape="1">
                <a:blip r:embed="rId2"/>
                <a:stretch>
                  <a:fillRect l="-1189"/>
                </a:stretch>
              </a:blipFill>
            </p:spPr>
            <p:txBody>
              <a:bodyPr/>
              <a:lstStyle/>
              <a:p>
                <a:r>
                  <a:rPr lang="en-US">
                    <a:noFill/>
                  </a:rPr>
                  <a:t> </a:t>
                </a:r>
              </a:p>
            </p:txBody>
          </p:sp>
        </mc:Fallback>
      </mc:AlternateContent>
    </p:spTree>
    <p:extLst>
      <p:ext uri="{BB962C8B-B14F-4D97-AF65-F5344CB8AC3E}">
        <p14:creationId xmlns:p14="http://schemas.microsoft.com/office/powerpoint/2010/main" val="180971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274638"/>
            <a:ext cx="8229600" cy="1714202"/>
          </a:xfrm>
        </p:spPr>
        <p:txBody>
          <a:bodyPr>
            <a:noAutofit/>
          </a:bodyPr>
          <a:lstStyle/>
          <a:p>
            <a:pPr marL="457200" indent="-457200" algn="l">
              <a:lnSpc>
                <a:spcPct val="90000"/>
              </a:lnSpc>
              <a:buFont typeface="+mj-lt"/>
              <a:buAutoNum type="arabicPeriod"/>
            </a:pPr>
            <a:r>
              <a:rPr lang="en-US" sz="2400" dirty="0" smtClean="0"/>
              <a:t>The amount of gasoline sold daily at a service station is uniformly distributed with a minimum of 2,000 gallons and a maximum of 5,000 gallons.</a:t>
            </a:r>
            <a:r>
              <a:rPr lang="cs-CZ" sz="2400" dirty="0" smtClean="0"/>
              <a:t> </a:t>
            </a:r>
            <a:r>
              <a:rPr lang="en-US" sz="2400" dirty="0" smtClean="0"/>
              <a:t>What is the probability that the service station will sell </a:t>
            </a:r>
            <a:r>
              <a:rPr lang="en-US" sz="2400" u="sng" dirty="0" smtClean="0"/>
              <a:t>at least</a:t>
            </a:r>
            <a:r>
              <a:rPr lang="en-US" sz="2400" dirty="0" smtClean="0"/>
              <a:t> 4,000 gallons?</a:t>
            </a:r>
            <a:br>
              <a:rPr lang="en-US" sz="2400" dirty="0" smtClean="0"/>
            </a:br>
            <a:endParaRPr lang="en-US" sz="2400" dirty="0" smtClean="0"/>
          </a:p>
        </p:txBody>
      </p:sp>
      <mc:AlternateContent xmlns:mc="http://schemas.openxmlformats.org/markup-compatibility/2006" xmlns:a14="http://schemas.microsoft.com/office/drawing/2010/main">
        <mc:Choice Requires="a14">
          <p:sp>
            <p:nvSpPr>
              <p:cNvPr id="9220" name="Rectangle 3"/>
              <p:cNvSpPr>
                <a:spLocks noGrp="1" noChangeArrowheads="1"/>
              </p:cNvSpPr>
              <p:nvPr>
                <p:ph type="body" idx="1"/>
              </p:nvPr>
            </p:nvSpPr>
            <p:spPr>
              <a:xfrm>
                <a:off x="539552" y="1772816"/>
                <a:ext cx="8208912" cy="4824536"/>
              </a:xfrm>
            </p:spPr>
            <p:txBody>
              <a:bodyPr>
                <a:normAutofit/>
              </a:bodyPr>
              <a:lstStyle/>
              <a:p>
                <a:pPr marL="0" indent="0" eaLnBrk="1" hangingPunct="1">
                  <a:lnSpc>
                    <a:spcPct val="90000"/>
                  </a:lnSpc>
                </a:pPr>
                <a:endParaRPr lang="en-US" sz="2400" dirty="0" smtClean="0"/>
              </a:p>
              <a:p>
                <a:pPr marL="0" indent="0" eaLnBrk="1" hangingPunct="1">
                  <a:lnSpc>
                    <a:spcPct val="90000"/>
                  </a:lnSpc>
                </a:pPr>
                <a:endParaRPr lang="en-US" sz="2400" dirty="0" smtClean="0"/>
              </a:p>
              <a:p>
                <a:pPr marL="0" indent="0" eaLnBrk="1" hangingPunct="1">
                  <a:lnSpc>
                    <a:spcPct val="90000"/>
                  </a:lnSpc>
                </a:pPr>
                <a:endParaRPr lang="en-US" sz="2400" dirty="0" smtClean="0"/>
              </a:p>
              <a:p>
                <a:pPr marL="0" indent="0" eaLnBrk="1" hangingPunct="1">
                  <a:lnSpc>
                    <a:spcPct val="90000"/>
                  </a:lnSpc>
                </a:pPr>
                <a:endParaRPr lang="en-US" sz="2400" dirty="0" smtClean="0"/>
              </a:p>
              <a:p>
                <a:pPr marL="0" indent="0" eaLnBrk="1" hangingPunct="1">
                  <a:lnSpc>
                    <a:spcPct val="90000"/>
                  </a:lnSpc>
                </a:pPr>
                <a:endParaRPr lang="cs-CZ" sz="2400" dirty="0" smtClean="0"/>
              </a:p>
              <a:p>
                <a:pPr marL="0" indent="0" eaLnBrk="1" hangingPunct="1">
                  <a:lnSpc>
                    <a:spcPct val="90000"/>
                  </a:lnSpc>
                  <a:buNone/>
                </a:pPr>
                <a:endParaRPr lang="cs-CZ" sz="2400" dirty="0" smtClean="0"/>
              </a:p>
              <a:p>
                <a:pPr marL="0" indent="0" eaLnBrk="1" hangingPunct="1">
                  <a:lnSpc>
                    <a:spcPct val="90000"/>
                  </a:lnSpc>
                  <a:buNone/>
                </a:pPr>
                <a:endParaRPr lang="cs-CZ" sz="2400" dirty="0" smtClean="0"/>
              </a:p>
              <a:p>
                <a:pPr marL="0" indent="0" eaLnBrk="1" hangingPunct="1">
                  <a:lnSpc>
                    <a:spcPct val="90000"/>
                  </a:lnSpc>
                  <a:buNone/>
                </a:pPr>
                <a:endParaRPr lang="cs-CZ" sz="2400" dirty="0" smtClean="0"/>
              </a:p>
              <a:p>
                <a:pPr marL="0" indent="0" eaLnBrk="1" hangingPunct="1">
                  <a:lnSpc>
                    <a:spcPct val="90000"/>
                  </a:lnSpc>
                  <a:buNone/>
                </a:pPr>
                <a:r>
                  <a:rPr lang="en-US" sz="2400" i="1" dirty="0" smtClean="0"/>
                  <a:t>X</a:t>
                </a:r>
                <a:r>
                  <a:rPr lang="en-US" sz="2400" dirty="0" smtClean="0"/>
                  <a:t> … amount of gasoline sold daily at service station</a:t>
                </a:r>
              </a:p>
              <a:p>
                <a:pPr marL="0" indent="0" eaLnBrk="1" hangingPunct="1">
                  <a:lnSpc>
                    <a:spcPct val="90000"/>
                  </a:lnSpc>
                  <a:buNone/>
                </a:pPr>
                <a:endParaRPr lang="cs-CZ" sz="2400" b="0" i="1" dirty="0" smtClean="0">
                  <a:latin typeface="Cambria Math"/>
                </a:endParaRPr>
              </a:p>
              <a:p>
                <a:pPr marL="0" indent="0" eaLnBrk="1" hangingPunct="1">
                  <a:lnSpc>
                    <a:spcPct val="90000"/>
                  </a:lnSpc>
                  <a:buNone/>
                </a:pPr>
                <a14:m>
                  <m:oMathPara xmlns:m="http://schemas.openxmlformats.org/officeDocument/2006/math">
                    <m:oMathParaPr>
                      <m:jc m:val="centerGroup"/>
                    </m:oMathParaPr>
                    <m:oMath xmlns:m="http://schemas.openxmlformats.org/officeDocument/2006/math">
                      <m:r>
                        <a:rPr lang="en-US" sz="2400" b="0" i="1" smtClean="0">
                          <a:latin typeface="Cambria Math"/>
                        </a:rPr>
                        <m:t>𝑃</m:t>
                      </m:r>
                      <m:d>
                        <m:dPr>
                          <m:ctrlPr>
                            <a:rPr lang="en-US" sz="2400" b="0" i="1" smtClean="0">
                              <a:latin typeface="Cambria Math" panose="02040503050406030204" pitchFamily="18" charset="0"/>
                            </a:rPr>
                          </m:ctrlPr>
                        </m:dPr>
                        <m:e>
                          <m:r>
                            <a:rPr lang="en-US" sz="2400" b="0" i="1" smtClean="0">
                              <a:latin typeface="Cambria Math"/>
                            </a:rPr>
                            <m:t>𝑋</m:t>
                          </m:r>
                          <m:r>
                            <a:rPr lang="en-US" sz="2400" b="0" i="1" smtClean="0">
                              <a:latin typeface="Cambria Math"/>
                            </a:rPr>
                            <m:t>&gt;4000</m:t>
                          </m:r>
                        </m:e>
                      </m:d>
                      <m:r>
                        <a:rPr lang="cs-CZ" sz="2400" b="0" i="1" smtClean="0">
                          <a:latin typeface="Cambria Math"/>
                        </a:rPr>
                        <m:t>=</m:t>
                      </m:r>
                      <m:d>
                        <m:dPr>
                          <m:ctrlPr>
                            <a:rPr lang="cs-CZ" sz="2400" b="0" i="1" smtClean="0">
                              <a:latin typeface="Cambria Math" panose="02040503050406030204" pitchFamily="18" charset="0"/>
                            </a:rPr>
                          </m:ctrlPr>
                        </m:dPr>
                        <m:e>
                          <m:r>
                            <a:rPr lang="cs-CZ" sz="2400" b="0" i="1" smtClean="0">
                              <a:latin typeface="Cambria Math"/>
                            </a:rPr>
                            <m:t>5000−4000</m:t>
                          </m:r>
                        </m:e>
                      </m:d>
                      <m:r>
                        <a:rPr lang="cs-CZ" sz="2400" b="0" i="1" smtClean="0">
                          <a:latin typeface="Cambria Math"/>
                          <a:ea typeface="Cambria Math"/>
                        </a:rPr>
                        <m:t>∙</m:t>
                      </m:r>
                      <m:f>
                        <m:fPr>
                          <m:ctrlPr>
                            <a:rPr lang="cs-CZ" sz="2400" b="0" i="1" smtClean="0">
                              <a:latin typeface="Cambria Math" panose="02040503050406030204" pitchFamily="18" charset="0"/>
                              <a:ea typeface="Cambria Math"/>
                            </a:rPr>
                          </m:ctrlPr>
                        </m:fPr>
                        <m:num>
                          <m:r>
                            <a:rPr lang="cs-CZ" sz="2400" b="0" i="1" smtClean="0">
                              <a:latin typeface="Cambria Math"/>
                              <a:ea typeface="Cambria Math"/>
                            </a:rPr>
                            <m:t>1</m:t>
                          </m:r>
                        </m:num>
                        <m:den>
                          <m:r>
                            <a:rPr lang="cs-CZ" sz="2400" b="0" i="1" smtClean="0">
                              <a:latin typeface="Cambria Math"/>
                              <a:ea typeface="Cambria Math"/>
                            </a:rPr>
                            <m:t>3000</m:t>
                          </m:r>
                        </m:den>
                      </m:f>
                      <m:r>
                        <a:rPr lang="cs-CZ" sz="2400" b="0" i="1" smtClean="0">
                          <a:latin typeface="Cambria Math"/>
                          <a:ea typeface="Cambria Math"/>
                        </a:rPr>
                        <m:t>=0,</m:t>
                      </m:r>
                      <m:acc>
                        <m:accPr>
                          <m:chr m:val="̅"/>
                          <m:ctrlPr>
                            <a:rPr lang="cs-CZ" sz="2400" b="0" i="1" smtClean="0">
                              <a:latin typeface="Cambria Math" panose="02040503050406030204" pitchFamily="18" charset="0"/>
                              <a:ea typeface="Cambria Math"/>
                            </a:rPr>
                          </m:ctrlPr>
                        </m:accPr>
                        <m:e>
                          <m:r>
                            <a:rPr lang="cs-CZ" sz="2400" b="0" i="1" smtClean="0">
                              <a:latin typeface="Cambria Math"/>
                              <a:ea typeface="Cambria Math"/>
                            </a:rPr>
                            <m:t>3</m:t>
                          </m:r>
                        </m:e>
                      </m:acc>
                    </m:oMath>
                  </m:oMathPara>
                </a14:m>
                <a:endParaRPr lang="en-US" sz="2400" dirty="0" smtClean="0"/>
              </a:p>
              <a:p>
                <a:pPr marL="0" indent="0" eaLnBrk="1" hangingPunct="1">
                  <a:lnSpc>
                    <a:spcPct val="90000"/>
                  </a:lnSpc>
                  <a:buNone/>
                </a:pPr>
                <a:endParaRPr lang="cs-CZ" sz="2400" dirty="0"/>
              </a:p>
              <a:p>
                <a:pPr marL="0" indent="0" eaLnBrk="1" hangingPunct="1">
                  <a:lnSpc>
                    <a:spcPct val="90000"/>
                  </a:lnSpc>
                  <a:buNone/>
                </a:pPr>
                <a:endParaRPr lang="en-US" sz="2400" dirty="0" smtClean="0"/>
              </a:p>
            </p:txBody>
          </p:sp>
        </mc:Choice>
        <mc:Fallback xmlns="">
          <p:sp>
            <p:nvSpPr>
              <p:cNvPr id="9220" name="Rectangle 3"/>
              <p:cNvSpPr>
                <a:spLocks noGrp="1" noRot="1" noChangeAspect="1" noMove="1" noResize="1" noEditPoints="1" noAdjustHandles="1" noChangeArrowheads="1" noChangeShapeType="1" noTextEdit="1"/>
              </p:cNvSpPr>
              <p:nvPr>
                <p:ph type="body" idx="1"/>
              </p:nvPr>
            </p:nvSpPr>
            <p:spPr>
              <a:xfrm>
                <a:off x="539552" y="1772816"/>
                <a:ext cx="8208912" cy="4824536"/>
              </a:xfrm>
              <a:blipFill rotWithShape="1">
                <a:blip r:embed="rId2"/>
                <a:stretch>
                  <a:fillRect l="-1189"/>
                </a:stretch>
              </a:blipFill>
            </p:spPr>
            <p:txBody>
              <a:bodyPr/>
              <a:lstStyle/>
              <a:p>
                <a:r>
                  <a:rPr lang="en-US">
                    <a:noFill/>
                  </a:rPr>
                  <a:t> </a:t>
                </a:r>
              </a:p>
            </p:txBody>
          </p:sp>
        </mc:Fallback>
      </mc:AlternateContent>
      <p:sp>
        <p:nvSpPr>
          <p:cNvPr id="9221" name="Rectangle 4"/>
          <p:cNvSpPr>
            <a:spLocks noChangeArrowheads="1"/>
          </p:cNvSpPr>
          <p:nvPr/>
        </p:nvSpPr>
        <p:spPr bwMode="auto">
          <a:xfrm>
            <a:off x="3962400" y="3276600"/>
            <a:ext cx="2286000" cy="914400"/>
          </a:xfrm>
          <a:prstGeom prst="rect">
            <a:avLst/>
          </a:prstGeom>
          <a:solidFill>
            <a:srgbClr val="BFBFB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2" name="Line 5"/>
          <p:cNvSpPr>
            <a:spLocks noChangeShapeType="1"/>
          </p:cNvSpPr>
          <p:nvPr/>
        </p:nvSpPr>
        <p:spPr bwMode="auto">
          <a:xfrm>
            <a:off x="2438400" y="2362200"/>
            <a:ext cx="0" cy="182880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3" name="Line 6"/>
          <p:cNvSpPr>
            <a:spLocks noChangeShapeType="1"/>
          </p:cNvSpPr>
          <p:nvPr/>
        </p:nvSpPr>
        <p:spPr bwMode="auto">
          <a:xfrm>
            <a:off x="2438400" y="4191000"/>
            <a:ext cx="502920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4" name="Text Box 7"/>
          <p:cNvSpPr txBox="1">
            <a:spLocks noChangeArrowheads="1"/>
          </p:cNvSpPr>
          <p:nvPr/>
        </p:nvSpPr>
        <p:spPr bwMode="auto">
          <a:xfrm>
            <a:off x="1828800" y="2438400"/>
            <a:ext cx="641350" cy="4572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a:t>f(x)</a:t>
            </a:r>
          </a:p>
        </p:txBody>
      </p:sp>
      <p:sp>
        <p:nvSpPr>
          <p:cNvPr id="9225" name="Text Box 8"/>
          <p:cNvSpPr txBox="1">
            <a:spLocks noChangeArrowheads="1"/>
          </p:cNvSpPr>
          <p:nvPr/>
        </p:nvSpPr>
        <p:spPr bwMode="auto">
          <a:xfrm>
            <a:off x="7162800" y="4114800"/>
            <a:ext cx="336550" cy="4572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a:t>x</a:t>
            </a:r>
          </a:p>
        </p:txBody>
      </p:sp>
      <p:sp>
        <p:nvSpPr>
          <p:cNvPr id="9226" name="Text Box 9"/>
          <p:cNvSpPr txBox="1">
            <a:spLocks noChangeArrowheads="1"/>
          </p:cNvSpPr>
          <p:nvPr/>
        </p:nvSpPr>
        <p:spPr bwMode="auto">
          <a:xfrm>
            <a:off x="5791200" y="4191000"/>
            <a:ext cx="800219" cy="46166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dirty="0" smtClean="0"/>
              <a:t>5000</a:t>
            </a:r>
            <a:endParaRPr lang="en-US" dirty="0"/>
          </a:p>
        </p:txBody>
      </p:sp>
      <p:sp>
        <p:nvSpPr>
          <p:cNvPr id="9227" name="Text Box 10"/>
          <p:cNvSpPr txBox="1">
            <a:spLocks noChangeArrowheads="1"/>
          </p:cNvSpPr>
          <p:nvPr/>
        </p:nvSpPr>
        <p:spPr bwMode="auto">
          <a:xfrm>
            <a:off x="3505200" y="4191000"/>
            <a:ext cx="800219" cy="46166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dirty="0" smtClean="0"/>
              <a:t>2000</a:t>
            </a:r>
            <a:endParaRPr lang="en-US" dirty="0"/>
          </a:p>
        </p:txBody>
      </p:sp>
      <p:sp>
        <p:nvSpPr>
          <p:cNvPr id="9228" name="Line 11"/>
          <p:cNvSpPr>
            <a:spLocks noChangeShapeType="1"/>
          </p:cNvSpPr>
          <p:nvPr/>
        </p:nvSpPr>
        <p:spPr bwMode="auto">
          <a:xfrm flipH="1">
            <a:off x="2438400" y="3276600"/>
            <a:ext cx="1524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29" name="AutoShape 12"/>
          <p:cNvSpPr>
            <a:spLocks/>
          </p:cNvSpPr>
          <p:nvPr/>
        </p:nvSpPr>
        <p:spPr bwMode="auto">
          <a:xfrm>
            <a:off x="2133600" y="3276600"/>
            <a:ext cx="228600" cy="914400"/>
          </a:xfrm>
          <a:prstGeom prst="leftBrace">
            <a:avLst>
              <a:gd name="adj1" fmla="val 33333"/>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30" name="Rectangle 22"/>
          <p:cNvSpPr>
            <a:spLocks noChangeArrowheads="1"/>
          </p:cNvSpPr>
          <p:nvPr/>
        </p:nvSpPr>
        <p:spPr bwMode="auto">
          <a:xfrm>
            <a:off x="5486400" y="3276600"/>
            <a:ext cx="762000" cy="9144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2" name="TextovéPole 1"/>
              <p:cNvSpPr txBox="1"/>
              <p:nvPr/>
            </p:nvSpPr>
            <p:spPr>
              <a:xfrm>
                <a:off x="1259632" y="3427434"/>
                <a:ext cx="75052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cs-CZ" b="0" i="1" smtClean="0">
                              <a:latin typeface="Cambria Math"/>
                            </a:rPr>
                            <m:t>1</m:t>
                          </m:r>
                        </m:num>
                        <m:den>
                          <m:r>
                            <a:rPr lang="cs-CZ" b="0" i="1" smtClean="0">
                              <a:latin typeface="Cambria Math"/>
                            </a:rPr>
                            <m:t>3000</m:t>
                          </m:r>
                        </m:den>
                      </m:f>
                    </m:oMath>
                  </m:oMathPara>
                </a14:m>
                <a:endParaRPr lang="en-US" dirty="0"/>
              </a:p>
            </p:txBody>
          </p:sp>
        </mc:Choice>
        <mc:Fallback xmlns="">
          <p:sp>
            <p:nvSpPr>
              <p:cNvPr id="2" name="TextovéPole 1"/>
              <p:cNvSpPr txBox="1">
                <a:spLocks noRot="1" noChangeAspect="1" noMove="1" noResize="1" noEditPoints="1" noAdjustHandles="1" noChangeArrowheads="1" noChangeShapeType="1" noTextEdit="1"/>
              </p:cNvSpPr>
              <p:nvPr/>
            </p:nvSpPr>
            <p:spPr>
              <a:xfrm>
                <a:off x="1259632" y="3427434"/>
                <a:ext cx="750526" cy="6127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4811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en-US" sz="3200" dirty="0" smtClean="0">
                <a:solidFill>
                  <a:schemeClr val="accent3">
                    <a:lumMod val="50000"/>
                  </a:schemeClr>
                </a:solidFill>
              </a:rPr>
              <a:t>The Normal Distribution</a:t>
            </a:r>
          </a:p>
        </p:txBody>
      </p:sp>
      <mc:AlternateContent xmlns:mc="http://schemas.openxmlformats.org/markup-compatibility/2006" xmlns:a14="http://schemas.microsoft.com/office/drawing/2010/main">
        <mc:Choice Requires="a14">
          <p:sp>
            <p:nvSpPr>
              <p:cNvPr id="10244" name="Rectangle 3"/>
              <p:cNvSpPr>
                <a:spLocks noGrp="1" noChangeArrowheads="1"/>
              </p:cNvSpPr>
              <p:nvPr>
                <p:ph type="body" idx="1"/>
              </p:nvPr>
            </p:nvSpPr>
            <p:spPr>
              <a:xfrm>
                <a:off x="457200" y="1412776"/>
                <a:ext cx="8229600" cy="5256584"/>
              </a:xfrm>
            </p:spPr>
            <p:txBody>
              <a:bodyPr>
                <a:noAutofit/>
              </a:bodyPr>
              <a:lstStyle/>
              <a:p>
                <a:pPr eaLnBrk="1" hangingPunct="1">
                  <a:buClr>
                    <a:srgbClr val="FF0000"/>
                  </a:buClr>
                  <a:buFont typeface="Wingdings" pitchFamily="2" charset="2"/>
                  <a:buChar char="§"/>
                </a:pPr>
                <a:r>
                  <a:rPr lang="en-US" sz="2400" dirty="0" smtClean="0"/>
                  <a:t>The </a:t>
                </a:r>
                <a:r>
                  <a:rPr lang="en-US" sz="2400" dirty="0" smtClean="0">
                    <a:solidFill>
                      <a:srgbClr val="FF0000"/>
                    </a:solidFill>
                  </a:rPr>
                  <a:t>normal distribution</a:t>
                </a:r>
                <a:r>
                  <a:rPr lang="en-US" sz="2400" dirty="0" smtClean="0"/>
                  <a:t> is the most important of all probability distributions. The probability density function of a </a:t>
                </a:r>
                <a:r>
                  <a:rPr lang="en-US" sz="2400" dirty="0" smtClean="0">
                    <a:solidFill>
                      <a:srgbClr val="FF0000"/>
                    </a:solidFill>
                  </a:rPr>
                  <a:t>normal random variable</a:t>
                </a:r>
                <a:r>
                  <a:rPr lang="en-US" sz="2400" dirty="0" smtClean="0"/>
                  <a:t> is given by:</a:t>
                </a:r>
              </a:p>
              <a:p>
                <a:pPr eaLnBrk="1" hangingPunct="1">
                  <a:buClr>
                    <a:srgbClr val="FF0000"/>
                  </a:buClr>
                  <a:buFont typeface="Wingdings" pitchFamily="2" charset="2"/>
                  <a:buChar char="§"/>
                </a:pPr>
                <a:endParaRPr lang="cs-CZ" sz="2400" dirty="0" smtClean="0"/>
              </a:p>
              <a:p>
                <a:pPr marL="0" indent="0" eaLnBrk="1" hangingPunct="1">
                  <a:buClr>
                    <a:srgbClr val="FF0000"/>
                  </a:buClr>
                  <a:buNone/>
                </a:pPr>
                <a14:m>
                  <m:oMathPara xmlns:m="http://schemas.openxmlformats.org/officeDocument/2006/math">
                    <m:oMathParaPr>
                      <m:jc m:val="centerGroup"/>
                    </m:oMathParaPr>
                    <m:oMath xmlns:m="http://schemas.openxmlformats.org/officeDocument/2006/math">
                      <m:r>
                        <a:rPr lang="cs-CZ" sz="2400" b="0" i="1" smtClean="0">
                          <a:latin typeface="Cambria Math"/>
                        </a:rPr>
                        <m:t>𝑓</m:t>
                      </m:r>
                      <m:d>
                        <m:dPr>
                          <m:ctrlPr>
                            <a:rPr lang="cs-CZ" sz="2400" b="0" i="1" smtClean="0">
                              <a:latin typeface="Cambria Math" panose="02040503050406030204" pitchFamily="18" charset="0"/>
                            </a:rPr>
                          </m:ctrlPr>
                        </m:dPr>
                        <m:e>
                          <m:r>
                            <a:rPr lang="cs-CZ" sz="2400" b="0" i="1" smtClean="0">
                              <a:latin typeface="Cambria Math"/>
                            </a:rPr>
                            <m:t>𝑥</m:t>
                          </m:r>
                        </m:e>
                      </m:d>
                      <m:r>
                        <a:rPr lang="cs-CZ" sz="2400" b="0" i="1" smtClean="0">
                          <a:latin typeface="Cambria Math"/>
                        </a:rPr>
                        <m:t>=</m:t>
                      </m:r>
                      <m:f>
                        <m:fPr>
                          <m:ctrlPr>
                            <a:rPr lang="cs-CZ" sz="2400" b="0" i="1" smtClean="0">
                              <a:latin typeface="Cambria Math" panose="02040503050406030204" pitchFamily="18" charset="0"/>
                            </a:rPr>
                          </m:ctrlPr>
                        </m:fPr>
                        <m:num>
                          <m:r>
                            <a:rPr lang="cs-CZ" sz="2400" b="0" i="1" smtClean="0">
                              <a:latin typeface="Cambria Math"/>
                            </a:rPr>
                            <m:t>1</m:t>
                          </m:r>
                        </m:num>
                        <m:den>
                          <m:r>
                            <a:rPr lang="cs-CZ" sz="2400" b="0" i="1" smtClean="0">
                              <a:latin typeface="Cambria Math"/>
                              <a:ea typeface="Cambria Math"/>
                            </a:rPr>
                            <m:t>𝜎</m:t>
                          </m:r>
                          <m:rad>
                            <m:radPr>
                              <m:degHide m:val="on"/>
                              <m:ctrlPr>
                                <a:rPr lang="cs-CZ" sz="2400" b="0" i="1" smtClean="0">
                                  <a:latin typeface="Cambria Math" panose="02040503050406030204" pitchFamily="18" charset="0"/>
                                  <a:ea typeface="Cambria Math"/>
                                </a:rPr>
                              </m:ctrlPr>
                            </m:radPr>
                            <m:deg/>
                            <m:e>
                              <m:r>
                                <a:rPr lang="cs-CZ" sz="2400" b="0" i="1" smtClean="0">
                                  <a:latin typeface="Cambria Math"/>
                                  <a:ea typeface="Cambria Math"/>
                                </a:rPr>
                                <m:t>2</m:t>
                              </m:r>
                              <m:r>
                                <a:rPr lang="cs-CZ" sz="2400" b="0" i="1" smtClean="0">
                                  <a:latin typeface="Cambria Math"/>
                                  <a:ea typeface="Cambria Math"/>
                                </a:rPr>
                                <m:t>𝜋</m:t>
                              </m:r>
                            </m:e>
                          </m:rad>
                        </m:den>
                      </m:f>
                      <m:sSup>
                        <m:sSupPr>
                          <m:ctrlPr>
                            <a:rPr lang="cs-CZ" sz="2400" b="0" i="1" smtClean="0">
                              <a:latin typeface="Cambria Math" panose="02040503050406030204" pitchFamily="18" charset="0"/>
                            </a:rPr>
                          </m:ctrlPr>
                        </m:sSupPr>
                        <m:e>
                          <m:r>
                            <a:rPr lang="cs-CZ" sz="2400" b="0" i="1" smtClean="0">
                              <a:latin typeface="Cambria Math"/>
                            </a:rPr>
                            <m:t>𝑒</m:t>
                          </m:r>
                        </m:e>
                        <m:sup>
                          <m:r>
                            <a:rPr lang="cs-CZ" sz="2400" b="0" i="1" smtClean="0">
                              <a:latin typeface="Cambria Math"/>
                            </a:rPr>
                            <m:t>−</m:t>
                          </m:r>
                          <m:f>
                            <m:fPr>
                              <m:ctrlPr>
                                <a:rPr lang="cs-CZ" sz="2400" b="0" i="1" smtClean="0">
                                  <a:latin typeface="Cambria Math" panose="02040503050406030204" pitchFamily="18" charset="0"/>
                                </a:rPr>
                              </m:ctrlPr>
                            </m:fPr>
                            <m:num>
                              <m:r>
                                <a:rPr lang="cs-CZ" sz="2400" b="0" i="1" smtClean="0">
                                  <a:latin typeface="Cambria Math"/>
                                </a:rPr>
                                <m:t>1</m:t>
                              </m:r>
                            </m:num>
                            <m:den>
                              <m:r>
                                <a:rPr lang="cs-CZ" sz="2400" b="0" i="1" smtClean="0">
                                  <a:latin typeface="Cambria Math"/>
                                </a:rPr>
                                <m:t>2</m:t>
                              </m:r>
                            </m:den>
                          </m:f>
                          <m:sSup>
                            <m:sSupPr>
                              <m:ctrlPr>
                                <a:rPr lang="cs-CZ" sz="2400" b="0" i="1" smtClean="0">
                                  <a:latin typeface="Cambria Math" panose="02040503050406030204" pitchFamily="18" charset="0"/>
                                </a:rPr>
                              </m:ctrlPr>
                            </m:sSupPr>
                            <m:e>
                              <m:d>
                                <m:dPr>
                                  <m:ctrlPr>
                                    <a:rPr lang="cs-CZ" sz="2400" b="0" i="1" smtClean="0">
                                      <a:latin typeface="Cambria Math" panose="02040503050406030204" pitchFamily="18" charset="0"/>
                                    </a:rPr>
                                  </m:ctrlPr>
                                </m:dPr>
                                <m:e>
                                  <m:f>
                                    <m:fPr>
                                      <m:ctrlPr>
                                        <a:rPr lang="cs-CZ" sz="2400" b="0" i="1" smtClean="0">
                                          <a:latin typeface="Cambria Math" panose="02040503050406030204" pitchFamily="18" charset="0"/>
                                        </a:rPr>
                                      </m:ctrlPr>
                                    </m:fPr>
                                    <m:num>
                                      <m:r>
                                        <a:rPr lang="cs-CZ" sz="2400" b="0" i="1" smtClean="0">
                                          <a:latin typeface="Cambria Math"/>
                                        </a:rPr>
                                        <m:t>𝑥</m:t>
                                      </m:r>
                                      <m:r>
                                        <a:rPr lang="cs-CZ" sz="2400" b="0" i="1" smtClean="0">
                                          <a:latin typeface="Cambria Math"/>
                                        </a:rPr>
                                        <m:t>−</m:t>
                                      </m:r>
                                      <m:r>
                                        <a:rPr lang="cs-CZ" sz="2400" b="0" i="1" smtClean="0">
                                          <a:latin typeface="Cambria Math"/>
                                          <a:ea typeface="Cambria Math"/>
                                        </a:rPr>
                                        <m:t>𝜇</m:t>
                                      </m:r>
                                    </m:num>
                                    <m:den>
                                      <m:r>
                                        <a:rPr lang="cs-CZ" sz="2400" b="0" i="1" smtClean="0">
                                          <a:latin typeface="Cambria Math"/>
                                          <a:ea typeface="Cambria Math"/>
                                        </a:rPr>
                                        <m:t>𝜎</m:t>
                                      </m:r>
                                    </m:den>
                                  </m:f>
                                </m:e>
                              </m:d>
                            </m:e>
                            <m:sup>
                              <m:r>
                                <a:rPr lang="cs-CZ" sz="2400" b="0" i="1" smtClean="0">
                                  <a:latin typeface="Cambria Math"/>
                                </a:rPr>
                                <m:t>2</m:t>
                              </m:r>
                            </m:sup>
                          </m:sSup>
                        </m:sup>
                      </m:sSup>
                      <m:r>
                        <a:rPr lang="cs-CZ" sz="2400" b="0" i="1" smtClean="0">
                          <a:latin typeface="Cambria Math"/>
                        </a:rPr>
                        <m:t>,    </m:t>
                      </m:r>
                      <m:r>
                        <a:rPr lang="cs-CZ" sz="2400" b="0" i="1" smtClean="0">
                          <a:latin typeface="Cambria Math"/>
                        </a:rPr>
                        <m:t>𝑤h𝑒𝑟𝑒</m:t>
                      </m:r>
                      <m:r>
                        <a:rPr lang="cs-CZ" sz="2400" b="0" i="1" smtClean="0">
                          <a:latin typeface="Cambria Math"/>
                        </a:rPr>
                        <m:t> −∞&lt;</m:t>
                      </m:r>
                      <m:r>
                        <a:rPr lang="en-US" sz="2400" b="0" i="1" smtClean="0">
                          <a:latin typeface="Cambria Math"/>
                          <a:ea typeface="Cambria Math"/>
                        </a:rPr>
                        <m:t>𝑥</m:t>
                      </m:r>
                      <m:r>
                        <a:rPr lang="en-US" sz="2400" b="0" i="1" smtClean="0">
                          <a:latin typeface="Cambria Math"/>
                          <a:ea typeface="Cambria Math"/>
                        </a:rPr>
                        <m:t>&lt;∞</m:t>
                      </m:r>
                    </m:oMath>
                  </m:oMathPara>
                </a14:m>
                <a:endParaRPr lang="en-US" sz="2400" dirty="0" smtClean="0"/>
              </a:p>
              <a:p>
                <a:pPr marL="0" indent="0" eaLnBrk="1" hangingPunct="1">
                  <a:buClr>
                    <a:srgbClr val="FF0000"/>
                  </a:buClr>
                  <a:buNone/>
                </a:pPr>
                <a:endParaRPr lang="en-US" sz="2400" dirty="0" smtClean="0"/>
              </a:p>
              <a:p>
                <a:pPr marL="0" indent="0" eaLnBrk="1" hangingPunct="1">
                  <a:buClr>
                    <a:srgbClr val="FF0000"/>
                  </a:buClr>
                  <a:buNone/>
                </a:pPr>
                <a:r>
                  <a:rPr lang="en-US" sz="2400" dirty="0" smtClean="0"/>
                  <a:t>It looks like this:</a:t>
                </a:r>
              </a:p>
              <a:p>
                <a:pPr marL="0" indent="0" eaLnBrk="1" hangingPunct="1">
                  <a:buClr>
                    <a:srgbClr val="FF0000"/>
                  </a:buClr>
                  <a:buNone/>
                </a:pPr>
                <a:endParaRPr lang="en-US" sz="2400" dirty="0"/>
              </a:p>
              <a:p>
                <a:pPr marL="0" indent="0" eaLnBrk="1" hangingPunct="1">
                  <a:buClr>
                    <a:srgbClr val="FF0000"/>
                  </a:buClr>
                  <a:buNone/>
                </a:pPr>
                <a:endParaRPr lang="en-US" sz="2400" dirty="0" smtClean="0"/>
              </a:p>
              <a:p>
                <a:pPr eaLnBrk="1" hangingPunct="1">
                  <a:buClr>
                    <a:srgbClr val="FF0000"/>
                  </a:buClr>
                  <a:buFont typeface="Wingdings" pitchFamily="2" charset="2"/>
                  <a:buChar char="§"/>
                </a:pPr>
                <a:r>
                  <a:rPr lang="en-US" sz="2400" dirty="0" smtClean="0"/>
                  <a:t>Bell shaped,</a:t>
                </a:r>
              </a:p>
              <a:p>
                <a:pPr eaLnBrk="1" hangingPunct="1">
                  <a:buClr>
                    <a:srgbClr val="FF0000"/>
                  </a:buClr>
                  <a:buFont typeface="Wingdings" pitchFamily="2" charset="2"/>
                  <a:buChar char="§"/>
                </a:pPr>
                <a:r>
                  <a:rPr lang="en-US" sz="2400" dirty="0" smtClean="0"/>
                  <a:t>Symmetrical around the mean    </a:t>
                </a:r>
              </a:p>
            </p:txBody>
          </p:sp>
        </mc:Choice>
        <mc:Fallback xmlns="">
          <p:sp>
            <p:nvSpPr>
              <p:cNvPr id="10244" name="Rectangle 3"/>
              <p:cNvSpPr>
                <a:spLocks noGrp="1" noRot="1" noChangeAspect="1" noMove="1" noResize="1" noEditPoints="1" noAdjustHandles="1" noChangeArrowheads="1" noChangeShapeType="1" noTextEdit="1"/>
              </p:cNvSpPr>
              <p:nvPr>
                <p:ph type="body" idx="1"/>
              </p:nvPr>
            </p:nvSpPr>
            <p:spPr>
              <a:xfrm>
                <a:off x="457200" y="1412776"/>
                <a:ext cx="8229600" cy="5256584"/>
              </a:xfrm>
              <a:blipFill rotWithShape="1">
                <a:blip r:embed="rId2"/>
                <a:stretch>
                  <a:fillRect l="-1111" t="-928" r="-444"/>
                </a:stretch>
              </a:blipFill>
            </p:spPr>
            <p:txBody>
              <a:bodyPr/>
              <a:lstStyle/>
              <a:p>
                <a:r>
                  <a:rPr lang="en-US">
                    <a:noFill/>
                  </a:rPr>
                  <a:t> </a:t>
                </a:r>
              </a:p>
            </p:txBody>
          </p:sp>
        </mc:Fallback>
      </mc:AlternateContent>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09" t="46401" r="33381" b="24462"/>
          <a:stretch/>
        </p:blipFill>
        <p:spPr bwMode="auto">
          <a:xfrm>
            <a:off x="2693166" y="4066161"/>
            <a:ext cx="6165273" cy="202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49201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n-US" sz="3200" dirty="0" smtClean="0">
                <a:solidFill>
                  <a:schemeClr val="accent3">
                    <a:lumMod val="50000"/>
                  </a:schemeClr>
                </a:solidFill>
              </a:rPr>
              <a:t>The Normal Distribution</a:t>
            </a:r>
          </a:p>
        </p:txBody>
      </p:sp>
      <mc:AlternateContent xmlns:mc="http://schemas.openxmlformats.org/markup-compatibility/2006" xmlns:a14="http://schemas.microsoft.com/office/drawing/2010/main">
        <mc:Choice Requires="a14">
          <p:sp>
            <p:nvSpPr>
              <p:cNvPr id="11268" name="Rectangle 3"/>
              <p:cNvSpPr>
                <a:spLocks noGrp="1" noChangeArrowheads="1"/>
              </p:cNvSpPr>
              <p:nvPr>
                <p:ph type="body" idx="1"/>
              </p:nvPr>
            </p:nvSpPr>
            <p:spPr/>
            <p:txBody>
              <a:bodyPr>
                <a:normAutofit/>
              </a:bodyPr>
              <a:lstStyle/>
              <a:p>
                <a:pPr marL="0" indent="0" algn="ctr" eaLnBrk="1" hangingPunct="1">
                  <a:buClr>
                    <a:srgbClr val="FF0000"/>
                  </a:buClr>
                  <a:buNone/>
                </a:pPr>
                <a:r>
                  <a:rPr lang="en-US" sz="2400" b="1" dirty="0" smtClean="0">
                    <a:solidFill>
                      <a:srgbClr val="FF0000"/>
                    </a:solidFill>
                  </a:rPr>
                  <a:t>Important things to note:</a:t>
                </a:r>
                <a:endParaRPr lang="cs-CZ" sz="2400" b="1" dirty="0" smtClean="0">
                  <a:solidFill>
                    <a:srgbClr val="FF0000"/>
                  </a:solidFill>
                </a:endParaRPr>
              </a:p>
              <a:p>
                <a:pPr marL="0" indent="0" algn="ctr" eaLnBrk="1" hangingPunct="1">
                  <a:buClr>
                    <a:srgbClr val="FF0000"/>
                  </a:buClr>
                  <a:buNone/>
                </a:pPr>
                <a:endParaRPr lang="cs-CZ" sz="2400" b="1" dirty="0">
                  <a:solidFill>
                    <a:srgbClr val="FF0000"/>
                  </a:solidFill>
                </a:endParaRPr>
              </a:p>
              <a:p>
                <a:pPr>
                  <a:buClr>
                    <a:srgbClr val="FF0000"/>
                  </a:buClr>
                  <a:buFont typeface="Wingdings" pitchFamily="2" charset="2"/>
                  <a:buChar char="§"/>
                </a:pPr>
                <a:r>
                  <a:rPr lang="en-US" sz="2400" dirty="0" smtClean="0"/>
                  <a:t>The normal distribution is fully defined by two parameters:</a:t>
                </a:r>
                <a:r>
                  <a:rPr lang="cs-CZ" sz="2400" dirty="0" smtClean="0"/>
                  <a:t> </a:t>
                </a:r>
                <a:r>
                  <a:rPr lang="en-US" sz="2400" dirty="0" smtClean="0"/>
                  <a:t>its </a:t>
                </a:r>
                <a:r>
                  <a:rPr lang="en-US" sz="2400" dirty="0" smtClean="0">
                    <a:solidFill>
                      <a:srgbClr val="0000FF"/>
                    </a:solidFill>
                  </a:rPr>
                  <a:t>standard deviation </a:t>
                </a:r>
                <a:r>
                  <a:rPr lang="en-US" sz="2400" dirty="0" smtClean="0"/>
                  <a:t>and</a:t>
                </a:r>
                <a:r>
                  <a:rPr lang="en-US" sz="2400" dirty="0" smtClean="0">
                    <a:solidFill>
                      <a:srgbClr val="0000FF"/>
                    </a:solidFill>
                  </a:rPr>
                  <a:t> </a:t>
                </a:r>
                <a:r>
                  <a:rPr lang="en-US" sz="2400" dirty="0" smtClean="0">
                    <a:solidFill>
                      <a:srgbClr val="FF0000"/>
                    </a:solidFill>
                  </a:rPr>
                  <a:t>mean</a:t>
                </a:r>
                <a:r>
                  <a:rPr lang="cs-CZ" sz="2400" dirty="0" smtClean="0">
                    <a:solidFill>
                      <a:srgbClr val="FF0000"/>
                    </a:solidFill>
                  </a:rPr>
                  <a:t>.</a:t>
                </a:r>
                <a:endParaRPr lang="en-US" sz="2400" dirty="0" smtClean="0"/>
              </a:p>
              <a:p>
                <a:pPr marL="0" indent="0" algn="ctr">
                  <a:buClr>
                    <a:srgbClr val="FF0000"/>
                  </a:buClr>
                  <a:buNone/>
                </a:pPr>
                <a:endParaRPr lang="cs-CZ" sz="2400" b="0" i="1" dirty="0" smtClean="0">
                  <a:latin typeface="Cambria Math"/>
                </a:endParaRPr>
              </a:p>
              <a:p>
                <a:pPr marL="0" indent="0" algn="ctr">
                  <a:buClr>
                    <a:srgbClr val="FF0000"/>
                  </a:buClr>
                  <a:buNone/>
                </a:pPr>
                <a14:m>
                  <m:oMathPara xmlns:m="http://schemas.openxmlformats.org/officeDocument/2006/math">
                    <m:oMathParaPr>
                      <m:jc m:val="centerGroup"/>
                    </m:oMathParaPr>
                    <m:oMath xmlns:m="http://schemas.openxmlformats.org/officeDocument/2006/math">
                      <m:r>
                        <a:rPr lang="cs-CZ" sz="2400" b="0" i="1" smtClean="0">
                          <a:latin typeface="Cambria Math"/>
                        </a:rPr>
                        <m:t>𝑓</m:t>
                      </m:r>
                      <m:d>
                        <m:dPr>
                          <m:ctrlPr>
                            <a:rPr lang="cs-CZ" sz="2400" b="0" i="1" smtClean="0">
                              <a:latin typeface="Cambria Math" panose="02040503050406030204" pitchFamily="18" charset="0"/>
                            </a:rPr>
                          </m:ctrlPr>
                        </m:dPr>
                        <m:e>
                          <m:r>
                            <a:rPr lang="cs-CZ" sz="2400" b="0" i="1" smtClean="0">
                              <a:latin typeface="Cambria Math"/>
                            </a:rPr>
                            <m:t>𝑥</m:t>
                          </m:r>
                        </m:e>
                      </m:d>
                      <m:r>
                        <a:rPr lang="cs-CZ" sz="2400" b="0" i="1" smtClean="0">
                          <a:latin typeface="Cambria Math"/>
                        </a:rPr>
                        <m:t>=</m:t>
                      </m:r>
                      <m:f>
                        <m:fPr>
                          <m:ctrlPr>
                            <a:rPr lang="cs-CZ" sz="2400" b="0" i="1" smtClean="0">
                              <a:latin typeface="Cambria Math" panose="02040503050406030204" pitchFamily="18" charset="0"/>
                            </a:rPr>
                          </m:ctrlPr>
                        </m:fPr>
                        <m:num>
                          <m:r>
                            <a:rPr lang="cs-CZ" sz="2400" b="0" i="1" smtClean="0">
                              <a:latin typeface="Cambria Math"/>
                            </a:rPr>
                            <m:t>1</m:t>
                          </m:r>
                        </m:num>
                        <m:den>
                          <m:r>
                            <a:rPr lang="cs-CZ" sz="2400" b="0" i="1" smtClean="0">
                              <a:solidFill>
                                <a:schemeClr val="accent1"/>
                              </a:solidFill>
                              <a:latin typeface="Cambria Math"/>
                              <a:ea typeface="Cambria Math"/>
                            </a:rPr>
                            <m:t>𝜎</m:t>
                          </m:r>
                          <m:rad>
                            <m:radPr>
                              <m:degHide m:val="on"/>
                              <m:ctrlPr>
                                <a:rPr lang="cs-CZ" sz="2400" b="0" i="1" smtClean="0">
                                  <a:latin typeface="Cambria Math" panose="02040503050406030204" pitchFamily="18" charset="0"/>
                                  <a:ea typeface="Cambria Math"/>
                                </a:rPr>
                              </m:ctrlPr>
                            </m:radPr>
                            <m:deg/>
                            <m:e>
                              <m:r>
                                <a:rPr lang="cs-CZ" sz="2400" b="0" i="1" smtClean="0">
                                  <a:latin typeface="Cambria Math"/>
                                  <a:ea typeface="Cambria Math"/>
                                </a:rPr>
                                <m:t>2</m:t>
                              </m:r>
                              <m:r>
                                <a:rPr lang="cs-CZ" sz="2400" b="0" i="1" smtClean="0">
                                  <a:latin typeface="Cambria Math"/>
                                  <a:ea typeface="Cambria Math"/>
                                </a:rPr>
                                <m:t>𝜋</m:t>
                              </m:r>
                            </m:e>
                          </m:rad>
                        </m:den>
                      </m:f>
                      <m:sSup>
                        <m:sSupPr>
                          <m:ctrlPr>
                            <a:rPr lang="cs-CZ" sz="2400" b="0" i="1" smtClean="0">
                              <a:latin typeface="Cambria Math" panose="02040503050406030204" pitchFamily="18" charset="0"/>
                            </a:rPr>
                          </m:ctrlPr>
                        </m:sSupPr>
                        <m:e>
                          <m:r>
                            <a:rPr lang="cs-CZ" sz="2400" b="0" i="1" smtClean="0">
                              <a:latin typeface="Cambria Math"/>
                            </a:rPr>
                            <m:t>𝑒</m:t>
                          </m:r>
                        </m:e>
                        <m:sup>
                          <m:r>
                            <a:rPr lang="cs-CZ" sz="2400" b="0" i="1" smtClean="0">
                              <a:latin typeface="Cambria Math"/>
                            </a:rPr>
                            <m:t>−</m:t>
                          </m:r>
                          <m:f>
                            <m:fPr>
                              <m:ctrlPr>
                                <a:rPr lang="cs-CZ" sz="2400" b="0" i="1" smtClean="0">
                                  <a:latin typeface="Cambria Math" panose="02040503050406030204" pitchFamily="18" charset="0"/>
                                </a:rPr>
                              </m:ctrlPr>
                            </m:fPr>
                            <m:num>
                              <m:r>
                                <a:rPr lang="cs-CZ" sz="2400" b="0" i="1" smtClean="0">
                                  <a:latin typeface="Cambria Math"/>
                                </a:rPr>
                                <m:t>1</m:t>
                              </m:r>
                            </m:num>
                            <m:den>
                              <m:r>
                                <a:rPr lang="cs-CZ" sz="2400" b="0" i="1" smtClean="0">
                                  <a:latin typeface="Cambria Math"/>
                                </a:rPr>
                                <m:t>2</m:t>
                              </m:r>
                            </m:den>
                          </m:f>
                          <m:sSup>
                            <m:sSupPr>
                              <m:ctrlPr>
                                <a:rPr lang="cs-CZ" sz="2400" b="0" i="1" smtClean="0">
                                  <a:latin typeface="Cambria Math" panose="02040503050406030204" pitchFamily="18" charset="0"/>
                                </a:rPr>
                              </m:ctrlPr>
                            </m:sSupPr>
                            <m:e>
                              <m:d>
                                <m:dPr>
                                  <m:ctrlPr>
                                    <a:rPr lang="cs-CZ" sz="2400" b="0" i="1" smtClean="0">
                                      <a:latin typeface="Cambria Math" panose="02040503050406030204" pitchFamily="18" charset="0"/>
                                    </a:rPr>
                                  </m:ctrlPr>
                                </m:dPr>
                                <m:e>
                                  <m:f>
                                    <m:fPr>
                                      <m:ctrlPr>
                                        <a:rPr lang="cs-CZ" sz="2400" b="0" i="1" smtClean="0">
                                          <a:latin typeface="Cambria Math" panose="02040503050406030204" pitchFamily="18" charset="0"/>
                                        </a:rPr>
                                      </m:ctrlPr>
                                    </m:fPr>
                                    <m:num>
                                      <m:r>
                                        <a:rPr lang="cs-CZ" sz="2400" b="0" i="1" smtClean="0">
                                          <a:latin typeface="Cambria Math"/>
                                        </a:rPr>
                                        <m:t>𝑥</m:t>
                                      </m:r>
                                      <m:r>
                                        <a:rPr lang="cs-CZ" sz="2400" b="0" i="1" smtClean="0">
                                          <a:latin typeface="Cambria Math"/>
                                        </a:rPr>
                                        <m:t>−</m:t>
                                      </m:r>
                                      <m:r>
                                        <a:rPr lang="cs-CZ" sz="2400" b="0" i="1" smtClean="0">
                                          <a:solidFill>
                                            <a:srgbClr val="FF0000"/>
                                          </a:solidFill>
                                          <a:latin typeface="Cambria Math"/>
                                          <a:ea typeface="Cambria Math"/>
                                        </a:rPr>
                                        <m:t>𝜇</m:t>
                                      </m:r>
                                    </m:num>
                                    <m:den>
                                      <m:r>
                                        <a:rPr lang="cs-CZ" sz="2400" b="0" i="1" smtClean="0">
                                          <a:solidFill>
                                            <a:schemeClr val="accent1"/>
                                          </a:solidFill>
                                          <a:latin typeface="Cambria Math"/>
                                          <a:ea typeface="Cambria Math"/>
                                        </a:rPr>
                                        <m:t>𝜎</m:t>
                                      </m:r>
                                    </m:den>
                                  </m:f>
                                </m:e>
                              </m:d>
                            </m:e>
                            <m:sup>
                              <m:r>
                                <a:rPr lang="cs-CZ" sz="2400" b="0" i="1" smtClean="0">
                                  <a:latin typeface="Cambria Math"/>
                                </a:rPr>
                                <m:t>2</m:t>
                              </m:r>
                            </m:sup>
                          </m:sSup>
                        </m:sup>
                      </m:sSup>
                      <m:r>
                        <a:rPr lang="cs-CZ" sz="2400" b="0" i="1" smtClean="0">
                          <a:latin typeface="Cambria Math"/>
                        </a:rPr>
                        <m:t>,    </m:t>
                      </m:r>
                      <m:r>
                        <a:rPr lang="cs-CZ" sz="2400" b="0" i="1" smtClean="0">
                          <a:latin typeface="Cambria Math"/>
                        </a:rPr>
                        <m:t>𝑤h𝑒𝑟𝑒</m:t>
                      </m:r>
                      <m:r>
                        <a:rPr lang="cs-CZ" sz="2400" b="0" i="1" smtClean="0">
                          <a:latin typeface="Cambria Math"/>
                        </a:rPr>
                        <m:t> −∞&lt;</m:t>
                      </m:r>
                      <m:r>
                        <a:rPr lang="en-US" sz="2400" b="0" i="1" smtClean="0">
                          <a:latin typeface="Cambria Math"/>
                          <a:ea typeface="Cambria Math"/>
                        </a:rPr>
                        <m:t>𝑥</m:t>
                      </m:r>
                      <m:r>
                        <a:rPr lang="en-US" sz="2400" b="0" i="1" smtClean="0">
                          <a:latin typeface="Cambria Math"/>
                          <a:ea typeface="Cambria Math"/>
                        </a:rPr>
                        <m:t>&lt;∞</m:t>
                      </m:r>
                    </m:oMath>
                  </m:oMathPara>
                </a14:m>
                <a:endParaRPr lang="en-US" sz="2400" dirty="0" smtClean="0"/>
              </a:p>
              <a:p>
                <a:pPr marL="0" indent="0" algn="ctr">
                  <a:buClr>
                    <a:srgbClr val="FF0000"/>
                  </a:buClr>
                  <a:buNone/>
                </a:pPr>
                <a:endParaRPr lang="en-US" sz="2400" dirty="0" smtClean="0"/>
              </a:p>
            </p:txBody>
          </p:sp>
        </mc:Choice>
        <mc:Fallback xmlns="">
          <p:sp>
            <p:nvSpPr>
              <p:cNvPr id="11268" name="Rectangle 3"/>
              <p:cNvSpPr>
                <a:spLocks noGrp="1" noRot="1" noChangeAspect="1" noMove="1" noResize="1" noEditPoints="1" noAdjustHandles="1" noChangeArrowheads="1" noChangeShapeType="1" noTextEdit="1"/>
              </p:cNvSpPr>
              <p:nvPr>
                <p:ph type="body" idx="1"/>
              </p:nvPr>
            </p:nvSpPr>
            <p:spPr>
              <a:blipFill rotWithShape="1">
                <a:blip r:embed="rId2"/>
                <a:stretch>
                  <a:fillRect l="-963" t="-1078" r="-1037"/>
                </a:stretch>
              </a:blipFill>
            </p:spPr>
            <p:txBody>
              <a:bodyPr/>
              <a:lstStyle/>
              <a:p>
                <a:r>
                  <a:rPr lang="en-US">
                    <a:noFill/>
                  </a:rPr>
                  <a:t> </a:t>
                </a:r>
              </a:p>
            </p:txBody>
          </p:sp>
        </mc:Fallback>
      </mc:AlternateContent>
    </p:spTree>
    <p:extLst>
      <p:ext uri="{BB962C8B-B14F-4D97-AF65-F5344CB8AC3E}">
        <p14:creationId xmlns:p14="http://schemas.microsoft.com/office/powerpoint/2010/main" val="1395261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n-US" sz="3200" dirty="0" smtClean="0">
                <a:solidFill>
                  <a:schemeClr val="accent3">
                    <a:lumMod val="50000"/>
                  </a:schemeClr>
                </a:solidFill>
              </a:rPr>
              <a:t>The Normal Distribution</a:t>
            </a:r>
          </a:p>
        </p:txBody>
      </p:sp>
      <mc:AlternateContent xmlns:mc="http://schemas.openxmlformats.org/markup-compatibility/2006">
        <mc:Choice xmlns:a14="http://schemas.microsoft.com/office/drawing/2010/main" Requires="a14">
          <p:sp>
            <p:nvSpPr>
              <p:cNvPr id="11268" name="Rectangle 3"/>
              <p:cNvSpPr>
                <a:spLocks noGrp="1" noChangeArrowheads="1"/>
              </p:cNvSpPr>
              <p:nvPr>
                <p:ph type="body" idx="1"/>
              </p:nvPr>
            </p:nvSpPr>
            <p:spPr/>
            <p:txBody>
              <a:bodyPr>
                <a:normAutofit/>
              </a:bodyPr>
              <a:lstStyle/>
              <a:p>
                <a:pPr marL="0" indent="0" algn="ctr" eaLnBrk="1" hangingPunct="1">
                  <a:buClr>
                    <a:srgbClr val="FF0000"/>
                  </a:buClr>
                  <a:buNone/>
                </a:pPr>
                <a:r>
                  <a:rPr lang="en-US" sz="2400" b="1" dirty="0" smtClean="0">
                    <a:solidFill>
                      <a:srgbClr val="FF0000"/>
                    </a:solidFill>
                  </a:rPr>
                  <a:t>Important things to note:</a:t>
                </a:r>
                <a:endParaRPr lang="cs-CZ" sz="2400" b="1" dirty="0" smtClean="0">
                  <a:solidFill>
                    <a:srgbClr val="FF0000"/>
                  </a:solidFill>
                </a:endParaRPr>
              </a:p>
              <a:p>
                <a:pPr marL="0" indent="0" algn="ctr" eaLnBrk="1" hangingPunct="1">
                  <a:buClr>
                    <a:srgbClr val="FF0000"/>
                  </a:buClr>
                  <a:buNone/>
                </a:pPr>
                <a:endParaRPr lang="cs-CZ" sz="2400" b="1" dirty="0">
                  <a:solidFill>
                    <a:srgbClr val="FF0000"/>
                  </a:solidFill>
                </a:endParaRPr>
              </a:p>
              <a:p>
                <a:pPr>
                  <a:buClr>
                    <a:srgbClr val="FF0000"/>
                  </a:buClr>
                  <a:buFont typeface="Wingdings" pitchFamily="2" charset="2"/>
                  <a:buChar char="§"/>
                </a:pPr>
                <a:r>
                  <a:rPr lang="en-US" sz="2400" dirty="0" smtClean="0"/>
                  <a:t>The normal distribution is bell shaped and</a:t>
                </a:r>
                <a:r>
                  <a:rPr lang="cs-CZ" sz="2400" dirty="0" smtClean="0"/>
                  <a:t> </a:t>
                </a:r>
                <a:r>
                  <a:rPr lang="en-US" sz="2400" dirty="0" smtClean="0"/>
                  <a:t>symmetrical about the </a:t>
                </a:r>
                <a:r>
                  <a:rPr lang="en-US" sz="2400" dirty="0" smtClean="0">
                    <a:solidFill>
                      <a:srgbClr val="FF0000"/>
                    </a:solidFill>
                  </a:rPr>
                  <a:t>mean</a:t>
                </a:r>
                <a:r>
                  <a:rPr lang="cs-CZ" sz="2400" dirty="0" smtClean="0"/>
                  <a:t>.</a:t>
                </a:r>
              </a:p>
              <a:p>
                <a:pPr>
                  <a:buClr>
                    <a:srgbClr val="FF0000"/>
                  </a:buClr>
                  <a:buFont typeface="Wingdings" pitchFamily="2" charset="2"/>
                  <a:buChar char="§"/>
                </a:pPr>
                <a:endParaRPr lang="cs-CZ" sz="2400" dirty="0"/>
              </a:p>
              <a:p>
                <a:pPr>
                  <a:buClr>
                    <a:srgbClr val="FF0000"/>
                  </a:buClr>
                  <a:buFont typeface="Wingdings" pitchFamily="2" charset="2"/>
                  <a:buChar char="§"/>
                </a:pPr>
                <a:r>
                  <a:rPr lang="en-US" sz="2400" dirty="0"/>
                  <a:t>For a normal distribution, each inflection point is always one </a:t>
                </a:r>
                <a:r>
                  <a:rPr lang="en-US" sz="2400" dirty="0">
                    <a:solidFill>
                      <a:schemeClr val="accent1"/>
                    </a:solidFill>
                  </a:rPr>
                  <a:t>sigma</a:t>
                </a:r>
                <a:r>
                  <a:rPr lang="en-US" sz="2400" dirty="0"/>
                  <a:t> away from the </a:t>
                </a:r>
                <a:r>
                  <a:rPr lang="en-US" sz="2400" dirty="0" smtClean="0"/>
                  <a:t>mean</a:t>
                </a:r>
                <a:r>
                  <a:rPr lang="cs-CZ" sz="2400" dirty="0" smtClean="0"/>
                  <a:t>.</a:t>
                </a:r>
              </a:p>
              <a:p>
                <a:pPr>
                  <a:buClr>
                    <a:srgbClr val="FF0000"/>
                  </a:buClr>
                  <a:buFont typeface="Wingdings" pitchFamily="2" charset="2"/>
                  <a:buChar char="§"/>
                </a:pPr>
                <a:endParaRPr lang="cs-CZ" sz="2400" dirty="0"/>
              </a:p>
              <a:p>
                <a:pPr>
                  <a:buClr>
                    <a:srgbClr val="FF0000"/>
                  </a:buClr>
                  <a:buFont typeface="Wingdings" pitchFamily="2" charset="2"/>
                  <a:buChar char="§"/>
                </a:pPr>
                <a:r>
                  <a:rPr lang="en-US" sz="2400" dirty="0" smtClean="0"/>
                  <a:t>Unlike the range of the uniform distribution (</a:t>
                </a:r>
                <a14:m>
                  <m:oMath xmlns:m="http://schemas.openxmlformats.org/officeDocument/2006/math">
                    <m:r>
                      <a:rPr lang="en-US" sz="2400" i="1" dirty="0" smtClean="0">
                        <a:latin typeface="Cambria Math" panose="02040503050406030204" pitchFamily="18" charset="0"/>
                      </a:rPr>
                      <m:t>𝑎</m:t>
                    </m:r>
                    <m:r>
                      <a:rPr lang="en-US" sz="2400" i="1" dirty="0" smtClean="0">
                        <a:latin typeface="Cambria Math" panose="02040503050406030204" pitchFamily="18" charset="0"/>
                      </a:rPr>
                      <m:t> ≤ </m:t>
                    </m:r>
                    <m:r>
                      <a:rPr lang="en-US" sz="2400" i="1" dirty="0" smtClean="0">
                        <a:latin typeface="Cambria Math" panose="02040503050406030204" pitchFamily="18" charset="0"/>
                      </a:rPr>
                      <m:t>𝑥</m:t>
                    </m:r>
                    <m:r>
                      <a:rPr lang="en-US" sz="2400" i="1" dirty="0" smtClean="0">
                        <a:latin typeface="Cambria Math" panose="02040503050406030204" pitchFamily="18" charset="0"/>
                      </a:rPr>
                      <m:t> ≤ </m:t>
                    </m:r>
                    <m:r>
                      <a:rPr lang="en-US" sz="2400" i="1" dirty="0" smtClean="0">
                        <a:latin typeface="Cambria Math" panose="02040503050406030204" pitchFamily="18" charset="0"/>
                      </a:rPr>
                      <m:t>𝑏</m:t>
                    </m:r>
                  </m:oMath>
                </a14:m>
                <a:r>
                  <a:rPr lang="en-US" sz="2400" dirty="0" smtClean="0"/>
                  <a:t>)</a:t>
                </a:r>
                <a:r>
                  <a:rPr lang="cs-CZ" sz="2400" dirty="0" smtClean="0"/>
                  <a:t>. </a:t>
                </a:r>
                <a:r>
                  <a:rPr lang="en-US" sz="2400" dirty="0" smtClean="0"/>
                  <a:t>Normal distributions </a:t>
                </a:r>
                <a:r>
                  <a:rPr lang="en-US" sz="2400" dirty="0" smtClean="0">
                    <a:solidFill>
                      <a:schemeClr val="accent6"/>
                    </a:solidFill>
                  </a:rPr>
                  <a:t>range from minus infinity to plus infinity</a:t>
                </a:r>
                <a:r>
                  <a:rPr lang="cs-CZ" sz="2400" dirty="0" smtClean="0">
                    <a:solidFill>
                      <a:schemeClr val="accent6"/>
                    </a:solidFill>
                  </a:rPr>
                  <a:t>.</a:t>
                </a:r>
                <a:endParaRPr lang="en-US" sz="2400" dirty="0" smtClean="0">
                  <a:solidFill>
                    <a:schemeClr val="accent6"/>
                  </a:solidFill>
                </a:endParaRPr>
              </a:p>
              <a:p>
                <a:pPr>
                  <a:buClr>
                    <a:srgbClr val="FF0000"/>
                  </a:buClr>
                  <a:buFont typeface="Wingdings" pitchFamily="2" charset="2"/>
                  <a:buChar char="§"/>
                </a:pPr>
                <a:endParaRPr lang="cs-CZ" sz="2400" dirty="0" smtClean="0"/>
              </a:p>
              <a:p>
                <a:pPr>
                  <a:buClr>
                    <a:srgbClr val="FF0000"/>
                  </a:buClr>
                  <a:buFont typeface="Wingdings" pitchFamily="2" charset="2"/>
                  <a:buChar char="§"/>
                </a:pPr>
                <a:endParaRPr lang="en-US" sz="2400" dirty="0" smtClean="0"/>
              </a:p>
              <a:p>
                <a:pPr marL="0" indent="0" algn="ctr">
                  <a:buClr>
                    <a:srgbClr val="FF0000"/>
                  </a:buClr>
                  <a:buNone/>
                </a:pPr>
                <a:endParaRPr lang="cs-CZ" sz="2400" b="0" i="1" dirty="0" smtClean="0">
                  <a:latin typeface="Cambria Math"/>
                </a:endParaRPr>
              </a:p>
              <a:p>
                <a:pPr marL="0" indent="0" algn="ctr">
                  <a:buClr>
                    <a:srgbClr val="FF0000"/>
                  </a:buClr>
                  <a:buNone/>
                </a:pPr>
                <a:endParaRPr lang="en-US" sz="2400" dirty="0" smtClean="0"/>
              </a:p>
            </p:txBody>
          </p:sp>
        </mc:Choice>
        <mc:Fallback>
          <p:sp>
            <p:nvSpPr>
              <p:cNvPr id="11268" name="Rectangle 3"/>
              <p:cNvSpPr>
                <a:spLocks noGrp="1" noRot="1" noChangeAspect="1" noMove="1" noResize="1" noEditPoints="1" noAdjustHandles="1" noChangeArrowheads="1" noChangeShapeType="1" noTextEdit="1"/>
              </p:cNvSpPr>
              <p:nvPr>
                <p:ph type="body" idx="1"/>
              </p:nvPr>
            </p:nvSpPr>
            <p:spPr>
              <a:blipFill>
                <a:blip r:embed="rId2"/>
                <a:stretch>
                  <a:fillRect l="-963" t="-1078" r="-370"/>
                </a:stretch>
              </a:blipFill>
            </p:spPr>
            <p:txBody>
              <a:bodyPr/>
              <a:lstStyle/>
              <a:p>
                <a:r>
                  <a:rPr lang="cs-CZ">
                    <a:noFill/>
                  </a:rPr>
                  <a:t> </a:t>
                </a:r>
              </a:p>
            </p:txBody>
          </p:sp>
        </mc:Fallback>
      </mc:AlternateContent>
    </p:spTree>
    <p:extLst>
      <p:ext uri="{BB962C8B-B14F-4D97-AF65-F5344CB8AC3E}">
        <p14:creationId xmlns:p14="http://schemas.microsoft.com/office/powerpoint/2010/main" val="3965564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n-US" sz="3200" dirty="0" smtClean="0">
                <a:solidFill>
                  <a:schemeClr val="accent3">
                    <a:lumMod val="50000"/>
                  </a:schemeClr>
                </a:solidFill>
              </a:rPr>
              <a:t>The Normal Distribution</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09" t="46401" r="33381" b="24462"/>
          <a:stretch/>
        </p:blipFill>
        <p:spPr bwMode="auto">
          <a:xfrm>
            <a:off x="284849" y="2348880"/>
            <a:ext cx="8541123"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Přímá spojnice 3"/>
          <p:cNvCxnSpPr/>
          <p:nvPr/>
        </p:nvCxnSpPr>
        <p:spPr>
          <a:xfrm>
            <a:off x="4211960" y="3753036"/>
            <a:ext cx="0" cy="90010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ovéPole 5"/>
              <p:cNvSpPr txBox="1"/>
              <p:nvPr/>
            </p:nvSpPr>
            <p:spPr>
              <a:xfrm>
                <a:off x="3635896" y="5107075"/>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ea typeface="Cambria Math"/>
                        </a:rPr>
                        <m:t>𝝁</m:t>
                      </m:r>
                    </m:oMath>
                  </m:oMathPara>
                </a14:m>
                <a:endParaRPr lang="en-US" b="1" dirty="0">
                  <a:solidFill>
                    <a:srgbClr val="FF0000"/>
                  </a:solidFill>
                </a:endParaRPr>
              </a:p>
            </p:txBody>
          </p:sp>
        </mc:Choice>
        <mc:Fallback xmlns="">
          <p:sp>
            <p:nvSpPr>
              <p:cNvPr id="6" name="TextovéPole 5"/>
              <p:cNvSpPr txBox="1">
                <a:spLocks noRot="1" noChangeAspect="1" noMove="1" noResize="1" noEditPoints="1" noAdjustHandles="1" noChangeArrowheads="1" noChangeShapeType="1" noTextEdit="1"/>
              </p:cNvSpPr>
              <p:nvPr/>
            </p:nvSpPr>
            <p:spPr>
              <a:xfrm>
                <a:off x="3635896" y="5107075"/>
                <a:ext cx="1152128" cy="369332"/>
              </a:xfrm>
              <a:prstGeom prst="rect">
                <a:avLst/>
              </a:prstGeom>
              <a:blipFill rotWithShape="1">
                <a:blip r:embed="rId3"/>
                <a:stretch>
                  <a:fillRect b="-5000"/>
                </a:stretch>
              </a:blipFill>
            </p:spPr>
            <p:txBody>
              <a:bodyPr/>
              <a:lstStyle/>
              <a:p>
                <a:r>
                  <a:rPr lang="en-US">
                    <a:noFill/>
                  </a:rPr>
                  <a:t> </a:t>
                </a:r>
              </a:p>
            </p:txBody>
          </p:sp>
        </mc:Fallback>
      </mc:AlternateContent>
      <p:cxnSp>
        <p:nvCxnSpPr>
          <p:cNvPr id="8" name="Přímá spojnice se šipkou 7"/>
          <p:cNvCxnSpPr/>
          <p:nvPr/>
        </p:nvCxnSpPr>
        <p:spPr>
          <a:xfrm>
            <a:off x="4211960" y="4203086"/>
            <a:ext cx="1584176" cy="0"/>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a:off x="2627784" y="4203086"/>
            <a:ext cx="1584176" cy="0"/>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ovéPole 11"/>
              <p:cNvSpPr txBox="1"/>
              <p:nvPr/>
            </p:nvSpPr>
            <p:spPr>
              <a:xfrm>
                <a:off x="2822282" y="3427583"/>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1"/>
                          </a:solidFill>
                          <a:latin typeface="Cambria Math"/>
                          <a:ea typeface="Cambria Math"/>
                        </a:rPr>
                        <m:t>𝝈</m:t>
                      </m:r>
                    </m:oMath>
                  </m:oMathPara>
                </a14:m>
                <a:endParaRPr lang="en-US" b="1" dirty="0">
                  <a:solidFill>
                    <a:schemeClr val="accent1"/>
                  </a:solidFill>
                </a:endParaRPr>
              </a:p>
            </p:txBody>
          </p:sp>
        </mc:Choice>
        <mc:Fallback xmlns="">
          <p:sp>
            <p:nvSpPr>
              <p:cNvPr id="12" name="TextovéPole 11"/>
              <p:cNvSpPr txBox="1">
                <a:spLocks noRot="1" noChangeAspect="1" noMove="1" noResize="1" noEditPoints="1" noAdjustHandles="1" noChangeArrowheads="1" noChangeShapeType="1" noTextEdit="1"/>
              </p:cNvSpPr>
              <p:nvPr/>
            </p:nvSpPr>
            <p:spPr>
              <a:xfrm>
                <a:off x="2822282" y="3427583"/>
                <a:ext cx="1152128"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4555410" y="3456245"/>
                <a:ext cx="115212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solidFill>
                            <a:schemeClr val="accent1"/>
                          </a:solidFill>
                          <a:latin typeface="Cambria Math"/>
                          <a:ea typeface="Cambria Math"/>
                        </a:rPr>
                        <m:t>𝝈</m:t>
                      </m:r>
                    </m:oMath>
                  </m:oMathPara>
                </a14:m>
                <a:endParaRPr lang="en-US" b="1" dirty="0">
                  <a:solidFill>
                    <a:schemeClr val="accent1"/>
                  </a:solidFill>
                </a:endParaRPr>
              </a:p>
            </p:txBody>
          </p:sp>
        </mc:Choice>
        <mc:Fallback xmlns="">
          <p:sp>
            <p:nvSpPr>
              <p:cNvPr id="13" name="TextovéPole 12"/>
              <p:cNvSpPr txBox="1">
                <a:spLocks noRot="1" noChangeAspect="1" noMove="1" noResize="1" noEditPoints="1" noAdjustHandles="1" noChangeArrowheads="1" noChangeShapeType="1" noTextEdit="1"/>
              </p:cNvSpPr>
              <p:nvPr/>
            </p:nvSpPr>
            <p:spPr>
              <a:xfrm>
                <a:off x="4555410" y="3456245"/>
                <a:ext cx="1152128" cy="369332"/>
              </a:xfrm>
              <a:prstGeom prst="rect">
                <a:avLst/>
              </a:prstGeom>
              <a:blipFill rotWithShape="1">
                <a:blip r:embed="rId5"/>
                <a:stretch>
                  <a:fillRect/>
                </a:stretch>
              </a:blipFill>
            </p:spPr>
            <p:txBody>
              <a:bodyPr/>
              <a:lstStyle/>
              <a:p>
                <a:r>
                  <a:rPr lang="en-US">
                    <a:noFill/>
                  </a:rPr>
                  <a:t> </a:t>
                </a:r>
              </a:p>
            </p:txBody>
          </p:sp>
        </mc:Fallback>
      </mc:AlternateContent>
      <p:cxnSp>
        <p:nvCxnSpPr>
          <p:cNvPr id="10" name="Přímá spojnice se šipkou 9"/>
          <p:cNvCxnSpPr/>
          <p:nvPr/>
        </p:nvCxnSpPr>
        <p:spPr>
          <a:xfrm>
            <a:off x="611560" y="5805264"/>
            <a:ext cx="8214412" cy="0"/>
          </a:xfrm>
          <a:prstGeom prst="straightConnector1">
            <a:avLst/>
          </a:prstGeom>
          <a:ln w="317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ovéPole 15"/>
              <p:cNvSpPr txBox="1"/>
              <p:nvPr/>
            </p:nvSpPr>
            <p:spPr>
              <a:xfrm>
                <a:off x="611560" y="6021288"/>
                <a:ext cx="720080" cy="3693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cs-CZ" b="1" i="1" smtClean="0">
                          <a:solidFill>
                            <a:schemeClr val="accent6"/>
                          </a:solidFill>
                          <a:latin typeface="Cambria Math"/>
                          <a:ea typeface="Cambria Math"/>
                        </a:rPr>
                        <m:t>−∞</m:t>
                      </m:r>
                    </m:oMath>
                  </m:oMathPara>
                </a14:m>
                <a:endParaRPr lang="en-US" b="1" dirty="0">
                  <a:solidFill>
                    <a:schemeClr val="accent6"/>
                  </a:solidFill>
                </a:endParaRPr>
              </a:p>
            </p:txBody>
          </p:sp>
        </mc:Choice>
        <mc:Fallback xmlns="">
          <p:sp>
            <p:nvSpPr>
              <p:cNvPr id="16" name="TextovéPole 15"/>
              <p:cNvSpPr txBox="1">
                <a:spLocks noRot="1" noChangeAspect="1" noMove="1" noResize="1" noEditPoints="1" noAdjustHandles="1" noChangeArrowheads="1" noChangeShapeType="1" noTextEdit="1"/>
              </p:cNvSpPr>
              <p:nvPr/>
            </p:nvSpPr>
            <p:spPr>
              <a:xfrm>
                <a:off x="611560" y="6021288"/>
                <a:ext cx="720080" cy="3693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ovéPole 16"/>
              <p:cNvSpPr txBox="1"/>
              <p:nvPr/>
            </p:nvSpPr>
            <p:spPr>
              <a:xfrm>
                <a:off x="8105892" y="5983583"/>
                <a:ext cx="720080" cy="369332"/>
              </a:xfrm>
              <a:prstGeom prst="rect">
                <a:avLst/>
              </a:prstGeom>
              <a:noFill/>
            </p:spPr>
            <p:txBody>
              <a:bodyPr wrap="square" rtlCol="0">
                <a:spAutoFit/>
              </a:bodyPr>
              <a:lstStyle/>
              <a:p>
                <a:pPr/>
                <a14:m>
                  <m:oMathPara xmlns:m="http://schemas.openxmlformats.org/officeDocument/2006/math">
                    <m:oMathParaPr>
                      <m:jc m:val="right"/>
                    </m:oMathParaPr>
                    <m:oMath xmlns:m="http://schemas.openxmlformats.org/officeDocument/2006/math">
                      <m:r>
                        <a:rPr lang="cs-CZ" b="1" i="1" smtClean="0">
                          <a:solidFill>
                            <a:schemeClr val="accent6"/>
                          </a:solidFill>
                          <a:latin typeface="Cambria Math"/>
                          <a:ea typeface="Cambria Math"/>
                        </a:rPr>
                        <m:t>∞</m:t>
                      </m:r>
                    </m:oMath>
                  </m:oMathPara>
                </a14:m>
                <a:endParaRPr lang="en-US" b="1" dirty="0">
                  <a:solidFill>
                    <a:schemeClr val="accent6"/>
                  </a:solidFill>
                </a:endParaRPr>
              </a:p>
            </p:txBody>
          </p:sp>
        </mc:Choice>
        <mc:Fallback xmlns="">
          <p:sp>
            <p:nvSpPr>
              <p:cNvPr id="17" name="TextovéPole 16"/>
              <p:cNvSpPr txBox="1">
                <a:spLocks noRot="1" noChangeAspect="1" noMove="1" noResize="1" noEditPoints="1" noAdjustHandles="1" noChangeArrowheads="1" noChangeShapeType="1" noTextEdit="1"/>
              </p:cNvSpPr>
              <p:nvPr/>
            </p:nvSpPr>
            <p:spPr>
              <a:xfrm>
                <a:off x="8105892" y="5983583"/>
                <a:ext cx="720080" cy="369332"/>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0200847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pPr eaLnBrk="1" hangingPunct="1"/>
            <a:r>
              <a:rPr lang="en-US" sz="3200" dirty="0" smtClean="0">
                <a:solidFill>
                  <a:schemeClr val="accent3">
                    <a:lumMod val="50000"/>
                  </a:schemeClr>
                </a:solidFill>
              </a:rPr>
              <a:t>The Normal Distribution</a:t>
            </a:r>
          </a:p>
        </p:txBody>
      </p:sp>
      <mc:AlternateContent xmlns:mc="http://schemas.openxmlformats.org/markup-compatibility/2006" xmlns:a14="http://schemas.microsoft.com/office/drawing/2010/main">
        <mc:Choice Requires="a14">
          <p:sp>
            <p:nvSpPr>
              <p:cNvPr id="11268" name="Rectangle 3"/>
              <p:cNvSpPr>
                <a:spLocks noGrp="1" noChangeArrowheads="1"/>
              </p:cNvSpPr>
              <p:nvPr>
                <p:ph type="body" idx="1"/>
              </p:nvPr>
            </p:nvSpPr>
            <p:spPr/>
            <p:txBody>
              <a:bodyPr>
                <a:normAutofit/>
              </a:bodyPr>
              <a:lstStyle/>
              <a:p>
                <a:pPr marL="0" indent="0" algn="ctr" eaLnBrk="1" hangingPunct="1">
                  <a:buClr>
                    <a:srgbClr val="FF0000"/>
                  </a:buClr>
                  <a:buNone/>
                </a:pPr>
                <a:r>
                  <a:rPr lang="en-US" sz="2400" b="1" dirty="0" smtClean="0">
                    <a:solidFill>
                      <a:srgbClr val="FF0000"/>
                    </a:solidFill>
                  </a:rPr>
                  <a:t>Important things to note:</a:t>
                </a:r>
                <a:endParaRPr lang="cs-CZ" sz="2400" b="1" dirty="0" smtClean="0">
                  <a:solidFill>
                    <a:srgbClr val="FF0000"/>
                  </a:solidFill>
                </a:endParaRPr>
              </a:p>
              <a:p>
                <a:pPr marL="0" indent="0" algn="ctr" eaLnBrk="1" hangingPunct="1">
                  <a:buClr>
                    <a:srgbClr val="FF0000"/>
                  </a:buClr>
                  <a:buNone/>
                </a:pPr>
                <a:endParaRPr lang="cs-CZ" sz="2400" b="1" dirty="0">
                  <a:solidFill>
                    <a:srgbClr val="FF0000"/>
                  </a:solidFill>
                </a:endParaRPr>
              </a:p>
              <a:p>
                <a:pPr marL="0" indent="0">
                  <a:buNone/>
                </a:pPr>
                <a:r>
                  <a:rPr lang="cs-CZ" sz="2400" dirty="0" err="1" smtClean="0"/>
                  <a:t>Distribution</a:t>
                </a:r>
                <a:r>
                  <a:rPr lang="cs-CZ" sz="2400" dirty="0" smtClean="0"/>
                  <a:t> </a:t>
                </a:r>
                <a:r>
                  <a:rPr lang="cs-CZ" sz="2400" dirty="0" err="1" smtClean="0"/>
                  <a:t>function</a:t>
                </a:r>
                <a:r>
                  <a:rPr lang="cs-CZ" sz="2400" dirty="0" smtClean="0"/>
                  <a:t>: </a:t>
                </a:r>
                <a14:m>
                  <m:oMath xmlns:m="http://schemas.openxmlformats.org/officeDocument/2006/math">
                    <m:r>
                      <a:rPr lang="cs-CZ" sz="2400" b="0" i="1" smtClean="0">
                        <a:latin typeface="Cambria Math"/>
                      </a:rPr>
                      <m:t>𝐹</m:t>
                    </m:r>
                    <m:d>
                      <m:dPr>
                        <m:ctrlPr>
                          <a:rPr lang="cs-CZ" sz="2400" i="1">
                            <a:latin typeface="Cambria Math" panose="02040503050406030204" pitchFamily="18" charset="0"/>
                          </a:rPr>
                        </m:ctrlPr>
                      </m:dPr>
                      <m:e>
                        <m:r>
                          <a:rPr lang="cs-CZ" sz="2400" i="1">
                            <a:latin typeface="Cambria Math"/>
                          </a:rPr>
                          <m:t>𝑥</m:t>
                        </m:r>
                      </m:e>
                    </m:d>
                    <m:r>
                      <a:rPr lang="cs-CZ" sz="2400" i="1">
                        <a:latin typeface="Cambria Math"/>
                      </a:rPr>
                      <m:t>=</m:t>
                    </m:r>
                    <m:f>
                      <m:fPr>
                        <m:ctrlPr>
                          <a:rPr lang="cs-CZ" sz="2400" i="1">
                            <a:latin typeface="Cambria Math" panose="02040503050406030204" pitchFamily="18" charset="0"/>
                          </a:rPr>
                        </m:ctrlPr>
                      </m:fPr>
                      <m:num>
                        <m:r>
                          <a:rPr lang="cs-CZ" sz="2400" i="1">
                            <a:latin typeface="Cambria Math"/>
                          </a:rPr>
                          <m:t>1</m:t>
                        </m:r>
                      </m:num>
                      <m:den>
                        <m:r>
                          <a:rPr lang="cs-CZ" sz="2400" i="1">
                            <a:latin typeface="Cambria Math"/>
                            <a:ea typeface="Cambria Math"/>
                          </a:rPr>
                          <m:t>𝜎</m:t>
                        </m:r>
                        <m:rad>
                          <m:radPr>
                            <m:degHide m:val="on"/>
                            <m:ctrlPr>
                              <a:rPr lang="cs-CZ" sz="2400" i="1">
                                <a:latin typeface="Cambria Math" panose="02040503050406030204" pitchFamily="18" charset="0"/>
                              </a:rPr>
                            </m:ctrlPr>
                          </m:radPr>
                          <m:deg/>
                          <m:e>
                            <m:r>
                              <a:rPr lang="cs-CZ" sz="2400" i="1">
                                <a:latin typeface="Cambria Math"/>
                              </a:rPr>
                              <m:t>2</m:t>
                            </m:r>
                            <m:r>
                              <a:rPr lang="cs-CZ" sz="2400" i="1">
                                <a:latin typeface="Cambria Math"/>
                                <a:ea typeface="Cambria Math"/>
                              </a:rPr>
                              <m:t>𝜋</m:t>
                            </m:r>
                          </m:e>
                        </m:rad>
                      </m:den>
                    </m:f>
                    <m:nary>
                      <m:naryPr>
                        <m:ctrlPr>
                          <a:rPr lang="cs-CZ" sz="2400" i="1" smtClean="0">
                            <a:latin typeface="Cambria Math" panose="02040503050406030204" pitchFamily="18" charset="0"/>
                          </a:rPr>
                        </m:ctrlPr>
                      </m:naryPr>
                      <m:sub>
                        <m:r>
                          <m:rPr>
                            <m:brk m:alnAt="23"/>
                          </m:rPr>
                          <a:rPr lang="cs-CZ" sz="2400" b="0" i="1" smtClean="0">
                            <a:latin typeface="Cambria Math"/>
                          </a:rPr>
                          <m:t>−</m:t>
                        </m:r>
                        <m:r>
                          <a:rPr lang="cs-CZ" sz="2400" b="0" i="1" smtClean="0">
                            <a:latin typeface="Cambria Math"/>
                            <a:ea typeface="Cambria Math"/>
                          </a:rPr>
                          <m:t>∞</m:t>
                        </m:r>
                      </m:sub>
                      <m:sup>
                        <m:r>
                          <a:rPr lang="cs-CZ" sz="2400" b="0" i="1" smtClean="0">
                            <a:latin typeface="Cambria Math"/>
                          </a:rPr>
                          <m:t>𝑥</m:t>
                        </m:r>
                      </m:sup>
                      <m:e>
                        <m:sSup>
                          <m:sSupPr>
                            <m:ctrlPr>
                              <a:rPr lang="cs-CZ" sz="2400" i="1">
                                <a:latin typeface="Cambria Math" panose="02040503050406030204" pitchFamily="18" charset="0"/>
                              </a:rPr>
                            </m:ctrlPr>
                          </m:sSupPr>
                          <m:e>
                            <m:r>
                              <a:rPr lang="cs-CZ" sz="2400" i="1">
                                <a:latin typeface="Cambria Math"/>
                              </a:rPr>
                              <m:t>𝑒</m:t>
                            </m:r>
                          </m:e>
                          <m:sup>
                            <m:r>
                              <a:rPr lang="cs-CZ" sz="2400" i="1">
                                <a:latin typeface="Cambria Math"/>
                              </a:rPr>
                              <m:t>−</m:t>
                            </m:r>
                            <m:f>
                              <m:fPr>
                                <m:ctrlPr>
                                  <a:rPr lang="cs-CZ" sz="2400" i="1">
                                    <a:latin typeface="Cambria Math" panose="02040503050406030204" pitchFamily="18" charset="0"/>
                                  </a:rPr>
                                </m:ctrlPr>
                              </m:fPr>
                              <m:num>
                                <m:r>
                                  <a:rPr lang="cs-CZ" sz="2400" i="1">
                                    <a:latin typeface="Cambria Math"/>
                                  </a:rPr>
                                  <m:t>1</m:t>
                                </m:r>
                              </m:num>
                              <m:den>
                                <m:r>
                                  <a:rPr lang="cs-CZ" sz="2400" i="1">
                                    <a:latin typeface="Cambria Math"/>
                                  </a:rPr>
                                  <m:t>2</m:t>
                                </m:r>
                              </m:den>
                            </m:f>
                            <m:sSup>
                              <m:sSupPr>
                                <m:ctrlPr>
                                  <a:rPr lang="cs-CZ" sz="2400" i="1">
                                    <a:latin typeface="Cambria Math" panose="02040503050406030204" pitchFamily="18" charset="0"/>
                                  </a:rPr>
                                </m:ctrlPr>
                              </m:sSupPr>
                              <m:e>
                                <m:d>
                                  <m:dPr>
                                    <m:ctrlPr>
                                      <a:rPr lang="cs-CZ" sz="2400" i="1">
                                        <a:latin typeface="Cambria Math" panose="02040503050406030204" pitchFamily="18" charset="0"/>
                                      </a:rPr>
                                    </m:ctrlPr>
                                  </m:dPr>
                                  <m:e>
                                    <m:f>
                                      <m:fPr>
                                        <m:ctrlPr>
                                          <a:rPr lang="cs-CZ" sz="2400" i="1">
                                            <a:latin typeface="Cambria Math" panose="02040503050406030204" pitchFamily="18" charset="0"/>
                                          </a:rPr>
                                        </m:ctrlPr>
                                      </m:fPr>
                                      <m:num>
                                        <m:r>
                                          <a:rPr lang="cs-CZ" sz="2400" b="0" i="1" smtClean="0">
                                            <a:latin typeface="Cambria Math"/>
                                          </a:rPr>
                                          <m:t>𝑡</m:t>
                                        </m:r>
                                        <m:r>
                                          <a:rPr lang="cs-CZ" sz="2400" i="1">
                                            <a:latin typeface="Cambria Math"/>
                                          </a:rPr>
                                          <m:t>−</m:t>
                                        </m:r>
                                        <m:r>
                                          <a:rPr lang="cs-CZ" sz="2400" i="1">
                                            <a:latin typeface="Cambria Math"/>
                                            <a:ea typeface="Cambria Math"/>
                                          </a:rPr>
                                          <m:t>𝜇</m:t>
                                        </m:r>
                                      </m:num>
                                      <m:den>
                                        <m:r>
                                          <a:rPr lang="cs-CZ" sz="2400" i="1">
                                            <a:latin typeface="Cambria Math"/>
                                            <a:ea typeface="Cambria Math"/>
                                          </a:rPr>
                                          <m:t>𝜎</m:t>
                                        </m:r>
                                      </m:den>
                                    </m:f>
                                  </m:e>
                                </m:d>
                              </m:e>
                              <m:sup>
                                <m:r>
                                  <a:rPr lang="cs-CZ" sz="2400" i="1">
                                    <a:latin typeface="Cambria Math"/>
                                  </a:rPr>
                                  <m:t>2</m:t>
                                </m:r>
                              </m:sup>
                            </m:sSup>
                          </m:sup>
                        </m:sSup>
                      </m:e>
                    </m:nary>
                    <m:r>
                      <a:rPr lang="cs-CZ" sz="2400" b="0" i="1" smtClean="0">
                        <a:latin typeface="Cambria Math"/>
                      </a:rPr>
                      <m:t>𝑑𝑡</m:t>
                    </m:r>
                  </m:oMath>
                </a14:m>
                <a:r>
                  <a:rPr lang="cs-CZ" sz="2400" dirty="0" smtClean="0"/>
                  <a:t>    </a:t>
                </a:r>
              </a:p>
              <a:p>
                <a:pPr marL="0" indent="0" algn="r">
                  <a:buNone/>
                </a:pPr>
                <a:endParaRPr lang="cs-CZ" sz="2400" dirty="0" smtClean="0"/>
              </a:p>
              <a:p>
                <a:pPr marL="0" indent="0" algn="r">
                  <a:buNone/>
                </a:pPr>
                <a:r>
                  <a:rPr lang="cs-CZ" sz="2400" dirty="0" smtClean="0"/>
                  <a:t> (</a:t>
                </a:r>
                <a:r>
                  <a:rPr lang="en-US" sz="2400" dirty="0" smtClean="0"/>
                  <a:t>integral can not be solved analytically</a:t>
                </a:r>
                <a:r>
                  <a:rPr lang="cs-CZ" sz="2400" dirty="0" smtClean="0"/>
                  <a:t>)</a:t>
                </a:r>
                <a:endParaRPr lang="cs-CZ" sz="2400" dirty="0"/>
              </a:p>
              <a:p>
                <a:pPr>
                  <a:buClr>
                    <a:srgbClr val="FF0000"/>
                  </a:buClr>
                  <a:buFont typeface="Wingdings" pitchFamily="2" charset="2"/>
                  <a:buChar char="§"/>
                </a:pPr>
                <a:endParaRPr lang="cs-CZ" sz="2400" dirty="0" smtClean="0"/>
              </a:p>
              <a:p>
                <a:pPr>
                  <a:buClr>
                    <a:srgbClr val="FF0000"/>
                  </a:buClr>
                  <a:buFont typeface="Wingdings" pitchFamily="2" charset="2"/>
                  <a:buChar char="§"/>
                </a:pPr>
                <a:endParaRPr lang="cs-CZ" sz="2400" dirty="0"/>
              </a:p>
              <a:p>
                <a:pPr>
                  <a:buClr>
                    <a:srgbClr val="FF0000"/>
                  </a:buClr>
                  <a:buFont typeface="Wingdings" pitchFamily="2" charset="2"/>
                  <a:buChar char="§"/>
                </a:pPr>
                <a:endParaRPr lang="en-US" sz="2400" dirty="0" smtClean="0"/>
              </a:p>
              <a:p>
                <a:pPr marL="0" indent="0" algn="ctr">
                  <a:buClr>
                    <a:srgbClr val="FF0000"/>
                  </a:buClr>
                  <a:buNone/>
                </a:pPr>
                <a:endParaRPr lang="cs-CZ" sz="2400" b="0" i="1" dirty="0" smtClean="0">
                  <a:latin typeface="Cambria Math"/>
                </a:endParaRPr>
              </a:p>
              <a:p>
                <a:pPr marL="0" indent="0" algn="ctr">
                  <a:buClr>
                    <a:srgbClr val="FF0000"/>
                  </a:buClr>
                  <a:buNone/>
                </a:pPr>
                <a:endParaRPr lang="en-US" sz="2400" dirty="0" smtClean="0"/>
              </a:p>
            </p:txBody>
          </p:sp>
        </mc:Choice>
        <mc:Fallback xmlns="">
          <p:sp>
            <p:nvSpPr>
              <p:cNvPr id="11268"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111" t="-1078" r="-1111"/>
                </a:stretch>
              </a:blipFill>
            </p:spPr>
            <p:txBody>
              <a:bodyPr/>
              <a:lstStyle/>
              <a:p>
                <a:r>
                  <a:rPr lang="en-US">
                    <a:noFill/>
                  </a:rPr>
                  <a:t> </a:t>
                </a:r>
              </a:p>
            </p:txBody>
          </p:sp>
        </mc:Fallback>
      </mc:AlternateContent>
    </p:spTree>
    <p:extLst>
      <p:ext uri="{BB962C8B-B14F-4D97-AF65-F5344CB8AC3E}">
        <p14:creationId xmlns:p14="http://schemas.microsoft.com/office/powerpoint/2010/main" val="13222974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cs-CZ" sz="3200" dirty="0" smtClean="0">
                <a:solidFill>
                  <a:schemeClr val="accent3">
                    <a:lumMod val="50000"/>
                  </a:schemeClr>
                </a:solidFill>
              </a:rPr>
              <a:t>Standard</a:t>
            </a:r>
            <a:r>
              <a:rPr lang="en-US" sz="3200" dirty="0" smtClean="0">
                <a:solidFill>
                  <a:schemeClr val="accent3">
                    <a:lumMod val="50000"/>
                  </a:schemeClr>
                </a:solidFill>
              </a:rPr>
              <a:t> Normal Distribution</a:t>
            </a:r>
          </a:p>
        </p:txBody>
      </p:sp>
      <mc:AlternateContent xmlns:mc="http://schemas.openxmlformats.org/markup-compatibility/2006" xmlns:a14="http://schemas.microsoft.com/office/drawing/2010/main">
        <mc:Choice Requires="a14">
          <p:sp>
            <p:nvSpPr>
              <p:cNvPr id="10244" name="Rectangle 3"/>
              <p:cNvSpPr>
                <a:spLocks noGrp="1" noChangeArrowheads="1"/>
              </p:cNvSpPr>
              <p:nvPr>
                <p:ph type="body" idx="1"/>
              </p:nvPr>
            </p:nvSpPr>
            <p:spPr>
              <a:xfrm>
                <a:off x="457200" y="1412776"/>
                <a:ext cx="8229600" cy="5256584"/>
              </a:xfrm>
            </p:spPr>
            <p:txBody>
              <a:bodyPr>
                <a:noAutofit/>
              </a:bodyPr>
              <a:lstStyle/>
              <a:p>
                <a:pPr>
                  <a:buClr>
                    <a:srgbClr val="FF0000"/>
                  </a:buClr>
                  <a:buFont typeface="Wingdings" pitchFamily="2" charset="2"/>
                  <a:buChar char="§"/>
                </a:pPr>
                <a:r>
                  <a:rPr lang="en-US" sz="2400" dirty="0" smtClean="0"/>
                  <a:t>A normal distribution whose </a:t>
                </a:r>
                <a:r>
                  <a:rPr lang="en-US" sz="2400" dirty="0" smtClean="0">
                    <a:solidFill>
                      <a:srgbClr val="FF0000"/>
                    </a:solidFill>
                  </a:rPr>
                  <a:t>mean is zero</a:t>
                </a:r>
                <a:r>
                  <a:rPr lang="en-US" sz="2400" dirty="0" smtClean="0"/>
                  <a:t> and </a:t>
                </a:r>
                <a:r>
                  <a:rPr lang="en-US" sz="2400" dirty="0" smtClean="0">
                    <a:solidFill>
                      <a:srgbClr val="0000FF"/>
                    </a:solidFill>
                  </a:rPr>
                  <a:t>standard deviation is one</a:t>
                </a:r>
                <a:r>
                  <a:rPr lang="en-US" sz="2400" dirty="0" smtClean="0"/>
                  <a:t> is called the </a:t>
                </a:r>
                <a:r>
                  <a:rPr lang="en-US" sz="2400" b="1" dirty="0" smtClean="0">
                    <a:solidFill>
                      <a:schemeClr val="accent6"/>
                    </a:solidFill>
                  </a:rPr>
                  <a:t>standard normal distribution</a:t>
                </a:r>
                <a:r>
                  <a:rPr lang="en-US" sz="2400" dirty="0" smtClean="0"/>
                  <a:t>.</a:t>
                </a:r>
              </a:p>
              <a:p>
                <a:pPr eaLnBrk="1" hangingPunct="1">
                  <a:buClr>
                    <a:srgbClr val="FF0000"/>
                  </a:buClr>
                  <a:buFont typeface="Wingdings" pitchFamily="2" charset="2"/>
                  <a:buChar char="§"/>
                </a:pPr>
                <a:endParaRPr lang="cs-CZ" sz="2400" dirty="0" smtClean="0"/>
              </a:p>
              <a:p>
                <a:pPr marL="0" indent="0" eaLnBrk="1" hangingPunct="1">
                  <a:buClr>
                    <a:srgbClr val="FF0000"/>
                  </a:buClr>
                  <a:buNone/>
                </a:pPr>
                <a14:m>
                  <m:oMathPara xmlns:m="http://schemas.openxmlformats.org/officeDocument/2006/math">
                    <m:oMathParaPr>
                      <m:jc m:val="centerGroup"/>
                    </m:oMathParaPr>
                    <m:oMath xmlns:m="http://schemas.openxmlformats.org/officeDocument/2006/math">
                      <m:r>
                        <a:rPr lang="cs-CZ" sz="2400" b="0" i="1" smtClean="0">
                          <a:latin typeface="Cambria Math"/>
                          <a:ea typeface="Cambria Math"/>
                        </a:rPr>
                        <m:t>𝜑</m:t>
                      </m:r>
                      <m:d>
                        <m:dPr>
                          <m:ctrlPr>
                            <a:rPr lang="cs-CZ" sz="2400" b="0" i="1" smtClean="0">
                              <a:latin typeface="Cambria Math" panose="02040503050406030204" pitchFamily="18" charset="0"/>
                            </a:rPr>
                          </m:ctrlPr>
                        </m:dPr>
                        <m:e>
                          <m:r>
                            <a:rPr lang="cs-CZ" sz="2400" b="0" i="1" smtClean="0">
                              <a:latin typeface="Cambria Math"/>
                            </a:rPr>
                            <m:t>𝑥</m:t>
                          </m:r>
                        </m:e>
                      </m:d>
                      <m:r>
                        <a:rPr lang="cs-CZ" sz="2400" b="0" i="1" smtClean="0">
                          <a:latin typeface="Cambria Math"/>
                        </a:rPr>
                        <m:t>=</m:t>
                      </m:r>
                      <m:f>
                        <m:fPr>
                          <m:ctrlPr>
                            <a:rPr lang="cs-CZ" sz="2400" b="0" i="1" smtClean="0">
                              <a:latin typeface="Cambria Math" panose="02040503050406030204" pitchFamily="18" charset="0"/>
                            </a:rPr>
                          </m:ctrlPr>
                        </m:fPr>
                        <m:num>
                          <m:r>
                            <a:rPr lang="cs-CZ" sz="2400" b="0" i="1" smtClean="0">
                              <a:latin typeface="Cambria Math"/>
                            </a:rPr>
                            <m:t>1</m:t>
                          </m:r>
                        </m:num>
                        <m:den>
                          <m:r>
                            <a:rPr lang="cs-CZ" sz="2400" b="0" i="1" smtClean="0">
                              <a:solidFill>
                                <a:schemeClr val="accent1"/>
                              </a:solidFill>
                              <a:latin typeface="Cambria Math"/>
                              <a:ea typeface="Cambria Math"/>
                            </a:rPr>
                            <m:t>1</m:t>
                          </m:r>
                          <m:rad>
                            <m:radPr>
                              <m:degHide m:val="on"/>
                              <m:ctrlPr>
                                <a:rPr lang="cs-CZ" sz="2400" b="0" i="1" smtClean="0">
                                  <a:latin typeface="Cambria Math" panose="02040503050406030204" pitchFamily="18" charset="0"/>
                                  <a:ea typeface="Cambria Math"/>
                                </a:rPr>
                              </m:ctrlPr>
                            </m:radPr>
                            <m:deg/>
                            <m:e>
                              <m:r>
                                <a:rPr lang="cs-CZ" sz="2400" b="0" i="1" smtClean="0">
                                  <a:latin typeface="Cambria Math"/>
                                  <a:ea typeface="Cambria Math"/>
                                </a:rPr>
                                <m:t>2</m:t>
                              </m:r>
                              <m:r>
                                <a:rPr lang="cs-CZ" sz="2400" b="0" i="1" smtClean="0">
                                  <a:latin typeface="Cambria Math"/>
                                  <a:ea typeface="Cambria Math"/>
                                </a:rPr>
                                <m:t>𝜋</m:t>
                              </m:r>
                            </m:e>
                          </m:rad>
                        </m:den>
                      </m:f>
                      <m:sSup>
                        <m:sSupPr>
                          <m:ctrlPr>
                            <a:rPr lang="cs-CZ" sz="2400" b="0" i="1" smtClean="0">
                              <a:latin typeface="Cambria Math" panose="02040503050406030204" pitchFamily="18" charset="0"/>
                            </a:rPr>
                          </m:ctrlPr>
                        </m:sSupPr>
                        <m:e>
                          <m:r>
                            <a:rPr lang="cs-CZ" sz="2400" b="0" i="1" smtClean="0">
                              <a:latin typeface="Cambria Math"/>
                            </a:rPr>
                            <m:t>𝑒</m:t>
                          </m:r>
                        </m:e>
                        <m:sup>
                          <m:r>
                            <a:rPr lang="cs-CZ" sz="2400" b="0" i="1" smtClean="0">
                              <a:latin typeface="Cambria Math"/>
                            </a:rPr>
                            <m:t>−</m:t>
                          </m:r>
                          <m:f>
                            <m:fPr>
                              <m:ctrlPr>
                                <a:rPr lang="cs-CZ" sz="2400" b="0" i="1" smtClean="0">
                                  <a:latin typeface="Cambria Math" panose="02040503050406030204" pitchFamily="18" charset="0"/>
                                </a:rPr>
                              </m:ctrlPr>
                            </m:fPr>
                            <m:num>
                              <m:r>
                                <a:rPr lang="cs-CZ" sz="2400" b="0" i="1" smtClean="0">
                                  <a:latin typeface="Cambria Math"/>
                                </a:rPr>
                                <m:t>1</m:t>
                              </m:r>
                            </m:num>
                            <m:den>
                              <m:r>
                                <a:rPr lang="cs-CZ" sz="2400" b="0" i="1" smtClean="0">
                                  <a:latin typeface="Cambria Math"/>
                                </a:rPr>
                                <m:t>2</m:t>
                              </m:r>
                            </m:den>
                          </m:f>
                          <m:sSup>
                            <m:sSupPr>
                              <m:ctrlPr>
                                <a:rPr lang="cs-CZ" sz="2400" b="0" i="1" smtClean="0">
                                  <a:latin typeface="Cambria Math" panose="02040503050406030204" pitchFamily="18" charset="0"/>
                                </a:rPr>
                              </m:ctrlPr>
                            </m:sSupPr>
                            <m:e>
                              <m:d>
                                <m:dPr>
                                  <m:ctrlPr>
                                    <a:rPr lang="cs-CZ" sz="2400" b="0" i="1" smtClean="0">
                                      <a:latin typeface="Cambria Math" panose="02040503050406030204" pitchFamily="18" charset="0"/>
                                    </a:rPr>
                                  </m:ctrlPr>
                                </m:dPr>
                                <m:e>
                                  <m:f>
                                    <m:fPr>
                                      <m:ctrlPr>
                                        <a:rPr lang="cs-CZ" sz="2400" b="0" i="1" smtClean="0">
                                          <a:latin typeface="Cambria Math" panose="02040503050406030204" pitchFamily="18" charset="0"/>
                                        </a:rPr>
                                      </m:ctrlPr>
                                    </m:fPr>
                                    <m:num>
                                      <m:r>
                                        <a:rPr lang="cs-CZ" sz="2400" b="0" i="1" smtClean="0">
                                          <a:latin typeface="Cambria Math"/>
                                        </a:rPr>
                                        <m:t>𝑥</m:t>
                                      </m:r>
                                      <m:r>
                                        <a:rPr lang="cs-CZ" sz="2400" b="0" i="1" smtClean="0">
                                          <a:latin typeface="Cambria Math"/>
                                        </a:rPr>
                                        <m:t>−0</m:t>
                                      </m:r>
                                    </m:num>
                                    <m:den>
                                      <m:r>
                                        <a:rPr lang="cs-CZ" sz="2400" b="0" i="1" smtClean="0">
                                          <a:solidFill>
                                            <a:schemeClr val="accent1"/>
                                          </a:solidFill>
                                          <a:latin typeface="Cambria Math"/>
                                        </a:rPr>
                                        <m:t>1</m:t>
                                      </m:r>
                                    </m:den>
                                  </m:f>
                                </m:e>
                              </m:d>
                            </m:e>
                            <m:sup>
                              <m:r>
                                <a:rPr lang="cs-CZ" sz="2400" b="0" i="1" smtClean="0">
                                  <a:latin typeface="Cambria Math"/>
                                </a:rPr>
                                <m:t>2</m:t>
                              </m:r>
                            </m:sup>
                          </m:sSup>
                        </m:sup>
                      </m:sSup>
                      <m:r>
                        <a:rPr lang="cs-CZ" sz="2400" b="0" i="1" smtClean="0">
                          <a:latin typeface="Cambria Math"/>
                        </a:rPr>
                        <m:t>,    </m:t>
                      </m:r>
                      <m:r>
                        <a:rPr lang="cs-CZ" sz="2400" b="0" i="1" smtClean="0">
                          <a:latin typeface="Cambria Math"/>
                        </a:rPr>
                        <m:t>𝑤h𝑒𝑟𝑒</m:t>
                      </m:r>
                      <m:r>
                        <a:rPr lang="cs-CZ" sz="2400" b="0" i="1" smtClean="0">
                          <a:latin typeface="Cambria Math"/>
                        </a:rPr>
                        <m:t> −∞&lt;</m:t>
                      </m:r>
                      <m:r>
                        <a:rPr lang="en-US" sz="2400" b="0" i="1" smtClean="0">
                          <a:latin typeface="Cambria Math"/>
                          <a:ea typeface="Cambria Math"/>
                        </a:rPr>
                        <m:t>𝑥</m:t>
                      </m:r>
                      <m:r>
                        <a:rPr lang="en-US" sz="2400" b="0" i="1" smtClean="0">
                          <a:latin typeface="Cambria Math"/>
                          <a:ea typeface="Cambria Math"/>
                        </a:rPr>
                        <m:t>&lt;∞</m:t>
                      </m:r>
                    </m:oMath>
                  </m:oMathPara>
                </a14:m>
                <a:endParaRPr lang="en-US" sz="2400" dirty="0" smtClean="0"/>
              </a:p>
              <a:p>
                <a:pPr marL="0" indent="0" eaLnBrk="1" hangingPunct="1">
                  <a:buClr>
                    <a:srgbClr val="FF0000"/>
                  </a:buClr>
                  <a:buNone/>
                </a:pPr>
                <a:endParaRPr lang="en-US" sz="2400" dirty="0" smtClean="0"/>
              </a:p>
            </p:txBody>
          </p:sp>
        </mc:Choice>
        <mc:Fallback xmlns="">
          <p:sp>
            <p:nvSpPr>
              <p:cNvPr id="10244" name="Rectangle 3"/>
              <p:cNvSpPr>
                <a:spLocks noGrp="1" noRot="1" noChangeAspect="1" noMove="1" noResize="1" noEditPoints="1" noAdjustHandles="1" noChangeArrowheads="1" noChangeShapeType="1" noTextEdit="1"/>
              </p:cNvSpPr>
              <p:nvPr>
                <p:ph type="body" idx="1"/>
              </p:nvPr>
            </p:nvSpPr>
            <p:spPr>
              <a:xfrm>
                <a:off x="457200" y="1412776"/>
                <a:ext cx="8229600" cy="5256584"/>
              </a:xfrm>
              <a:blipFill rotWithShape="1">
                <a:blip r:embed="rId2"/>
                <a:stretch>
                  <a:fillRect l="-963" t="-928"/>
                </a:stretch>
              </a:blipFill>
            </p:spPr>
            <p:txBody>
              <a:bodyPr/>
              <a:lstStyle/>
              <a:p>
                <a:r>
                  <a:rPr lang="en-US">
                    <a:noFill/>
                  </a:rPr>
                  <a:t> </a:t>
                </a:r>
              </a:p>
            </p:txBody>
          </p:sp>
        </mc:Fallback>
      </mc:AlternateContent>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071812"/>
            <a:ext cx="6014913" cy="172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338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pPr eaLnBrk="1" hangingPunct="1"/>
            <a:r>
              <a:rPr lang="cs-CZ" sz="3200" dirty="0" smtClean="0">
                <a:solidFill>
                  <a:schemeClr val="accent3">
                    <a:lumMod val="50000"/>
                  </a:schemeClr>
                </a:solidFill>
              </a:rPr>
              <a:t>Standard</a:t>
            </a:r>
            <a:r>
              <a:rPr lang="en-US" sz="3200" dirty="0" smtClean="0">
                <a:solidFill>
                  <a:schemeClr val="accent3">
                    <a:lumMod val="50000"/>
                  </a:schemeClr>
                </a:solidFill>
              </a:rPr>
              <a:t> Normal Distribution</a:t>
            </a:r>
          </a:p>
        </p:txBody>
      </p:sp>
      <mc:AlternateContent xmlns:mc="http://schemas.openxmlformats.org/markup-compatibility/2006" xmlns:a14="http://schemas.microsoft.com/office/drawing/2010/main">
        <mc:Choice Requires="a14">
          <p:sp>
            <p:nvSpPr>
              <p:cNvPr id="10244" name="Rectangle 3"/>
              <p:cNvSpPr>
                <a:spLocks noGrp="1" noChangeArrowheads="1"/>
              </p:cNvSpPr>
              <p:nvPr>
                <p:ph type="body" idx="1"/>
              </p:nvPr>
            </p:nvSpPr>
            <p:spPr>
              <a:xfrm>
                <a:off x="457200" y="1412776"/>
                <a:ext cx="8229600" cy="5256584"/>
              </a:xfrm>
            </p:spPr>
            <p:txBody>
              <a:bodyPr>
                <a:noAutofit/>
              </a:bodyPr>
              <a:lstStyle/>
              <a:p>
                <a:pPr>
                  <a:buClr>
                    <a:srgbClr val="FF0000"/>
                  </a:buClr>
                  <a:buFont typeface="Wingdings" pitchFamily="2" charset="2"/>
                  <a:buChar char="§"/>
                </a:pPr>
                <a:r>
                  <a:rPr lang="en-US" sz="2400" dirty="0" smtClean="0"/>
                  <a:t>A normal distribution whose </a:t>
                </a:r>
                <a:r>
                  <a:rPr lang="en-US" sz="2400" dirty="0" smtClean="0">
                    <a:solidFill>
                      <a:srgbClr val="FF0000"/>
                    </a:solidFill>
                  </a:rPr>
                  <a:t>mean is zero</a:t>
                </a:r>
                <a:r>
                  <a:rPr lang="en-US" sz="2400" dirty="0" smtClean="0"/>
                  <a:t> and </a:t>
                </a:r>
                <a:r>
                  <a:rPr lang="en-US" sz="2400" dirty="0" smtClean="0">
                    <a:solidFill>
                      <a:srgbClr val="0000FF"/>
                    </a:solidFill>
                  </a:rPr>
                  <a:t>standard deviation is one</a:t>
                </a:r>
                <a:r>
                  <a:rPr lang="en-US" sz="2400" dirty="0" smtClean="0"/>
                  <a:t> is called the </a:t>
                </a:r>
                <a:r>
                  <a:rPr lang="en-US" sz="2400" b="1" dirty="0" smtClean="0">
                    <a:solidFill>
                      <a:schemeClr val="accent6"/>
                    </a:solidFill>
                  </a:rPr>
                  <a:t>standard normal distribution</a:t>
                </a:r>
                <a:r>
                  <a:rPr lang="en-US" sz="2400" dirty="0" smtClean="0"/>
                  <a:t>.</a:t>
                </a:r>
              </a:p>
              <a:p>
                <a:pPr eaLnBrk="1" hangingPunct="1">
                  <a:buClr>
                    <a:srgbClr val="FF0000"/>
                  </a:buClr>
                  <a:buFont typeface="Wingdings" pitchFamily="2" charset="2"/>
                  <a:buChar char="§"/>
                </a:pPr>
                <a:endParaRPr lang="cs-CZ" sz="2400" dirty="0" smtClean="0"/>
              </a:p>
              <a:p>
                <a:pPr marL="0" indent="0" eaLnBrk="1" hangingPunct="1">
                  <a:buClr>
                    <a:srgbClr val="FF0000"/>
                  </a:buClr>
                  <a:buNone/>
                </a:pPr>
                <a14:m>
                  <m:oMathPara xmlns:m="http://schemas.openxmlformats.org/officeDocument/2006/math">
                    <m:oMathParaPr>
                      <m:jc m:val="centerGroup"/>
                    </m:oMathParaPr>
                    <m:oMath xmlns:m="http://schemas.openxmlformats.org/officeDocument/2006/math">
                      <m:r>
                        <a:rPr lang="cs-CZ" sz="2400" b="0" i="1" smtClean="0">
                          <a:latin typeface="Cambria Math"/>
                          <a:ea typeface="Cambria Math"/>
                        </a:rPr>
                        <m:t>𝜑</m:t>
                      </m:r>
                      <m:d>
                        <m:dPr>
                          <m:ctrlPr>
                            <a:rPr lang="cs-CZ" sz="2400" b="0" i="1" smtClean="0">
                              <a:latin typeface="Cambria Math" panose="02040503050406030204" pitchFamily="18" charset="0"/>
                            </a:rPr>
                          </m:ctrlPr>
                        </m:dPr>
                        <m:e>
                          <m:r>
                            <a:rPr lang="cs-CZ" sz="2400" b="0" i="1" smtClean="0">
                              <a:latin typeface="Cambria Math"/>
                            </a:rPr>
                            <m:t>𝑥</m:t>
                          </m:r>
                        </m:e>
                      </m:d>
                      <m:r>
                        <a:rPr lang="cs-CZ" sz="2400" b="0" i="1" smtClean="0">
                          <a:latin typeface="Cambria Math"/>
                        </a:rPr>
                        <m:t>=</m:t>
                      </m:r>
                      <m:f>
                        <m:fPr>
                          <m:ctrlPr>
                            <a:rPr lang="cs-CZ" sz="2400" b="0" i="1" smtClean="0">
                              <a:latin typeface="Cambria Math" panose="02040503050406030204" pitchFamily="18" charset="0"/>
                            </a:rPr>
                          </m:ctrlPr>
                        </m:fPr>
                        <m:num>
                          <m:r>
                            <a:rPr lang="cs-CZ" sz="2400" b="0" i="1" smtClean="0">
                              <a:latin typeface="Cambria Math"/>
                            </a:rPr>
                            <m:t>1</m:t>
                          </m:r>
                        </m:num>
                        <m:den>
                          <m:r>
                            <a:rPr lang="cs-CZ" sz="2400" b="0" i="1" smtClean="0">
                              <a:solidFill>
                                <a:schemeClr val="accent1"/>
                              </a:solidFill>
                              <a:latin typeface="Cambria Math"/>
                              <a:ea typeface="Cambria Math"/>
                            </a:rPr>
                            <m:t>1</m:t>
                          </m:r>
                          <m:rad>
                            <m:radPr>
                              <m:degHide m:val="on"/>
                              <m:ctrlPr>
                                <a:rPr lang="cs-CZ" sz="2400" b="0" i="1" smtClean="0">
                                  <a:latin typeface="Cambria Math" panose="02040503050406030204" pitchFamily="18" charset="0"/>
                                  <a:ea typeface="Cambria Math"/>
                                </a:rPr>
                              </m:ctrlPr>
                            </m:radPr>
                            <m:deg/>
                            <m:e>
                              <m:r>
                                <a:rPr lang="cs-CZ" sz="2400" b="0" i="1" smtClean="0">
                                  <a:latin typeface="Cambria Math"/>
                                  <a:ea typeface="Cambria Math"/>
                                </a:rPr>
                                <m:t>2</m:t>
                              </m:r>
                              <m:r>
                                <a:rPr lang="cs-CZ" sz="2400" b="0" i="1" smtClean="0">
                                  <a:latin typeface="Cambria Math"/>
                                  <a:ea typeface="Cambria Math"/>
                                </a:rPr>
                                <m:t>𝜋</m:t>
                              </m:r>
                            </m:e>
                          </m:rad>
                        </m:den>
                      </m:f>
                      <m:sSup>
                        <m:sSupPr>
                          <m:ctrlPr>
                            <a:rPr lang="cs-CZ" sz="2400" b="0" i="1" smtClean="0">
                              <a:latin typeface="Cambria Math" panose="02040503050406030204" pitchFamily="18" charset="0"/>
                            </a:rPr>
                          </m:ctrlPr>
                        </m:sSupPr>
                        <m:e>
                          <m:r>
                            <a:rPr lang="cs-CZ" sz="2400" b="0" i="1" smtClean="0">
                              <a:latin typeface="Cambria Math"/>
                            </a:rPr>
                            <m:t>𝑒</m:t>
                          </m:r>
                        </m:e>
                        <m:sup>
                          <m:r>
                            <a:rPr lang="cs-CZ" sz="2400" b="0" i="1" smtClean="0">
                              <a:latin typeface="Cambria Math"/>
                            </a:rPr>
                            <m:t>−</m:t>
                          </m:r>
                          <m:f>
                            <m:fPr>
                              <m:ctrlPr>
                                <a:rPr lang="cs-CZ" sz="2400" b="0" i="1" smtClean="0">
                                  <a:latin typeface="Cambria Math" panose="02040503050406030204" pitchFamily="18" charset="0"/>
                                </a:rPr>
                              </m:ctrlPr>
                            </m:fPr>
                            <m:num>
                              <m:r>
                                <a:rPr lang="cs-CZ" sz="2400" b="0" i="1" smtClean="0">
                                  <a:latin typeface="Cambria Math"/>
                                </a:rPr>
                                <m:t>1</m:t>
                              </m:r>
                            </m:num>
                            <m:den>
                              <m:r>
                                <a:rPr lang="cs-CZ" sz="2400" b="0" i="1" smtClean="0">
                                  <a:latin typeface="Cambria Math"/>
                                </a:rPr>
                                <m:t>2</m:t>
                              </m:r>
                            </m:den>
                          </m:f>
                          <m:sSup>
                            <m:sSupPr>
                              <m:ctrlPr>
                                <a:rPr lang="cs-CZ" sz="2400" b="0" i="1" smtClean="0">
                                  <a:latin typeface="Cambria Math" panose="02040503050406030204" pitchFamily="18" charset="0"/>
                                </a:rPr>
                              </m:ctrlPr>
                            </m:sSupPr>
                            <m:e>
                              <m:d>
                                <m:dPr>
                                  <m:ctrlPr>
                                    <a:rPr lang="cs-CZ" sz="2400" b="0" i="1" smtClean="0">
                                      <a:latin typeface="Cambria Math" panose="02040503050406030204" pitchFamily="18" charset="0"/>
                                    </a:rPr>
                                  </m:ctrlPr>
                                </m:dPr>
                                <m:e>
                                  <m:f>
                                    <m:fPr>
                                      <m:ctrlPr>
                                        <a:rPr lang="cs-CZ" sz="2400" b="0" i="1" smtClean="0">
                                          <a:latin typeface="Cambria Math" panose="02040503050406030204" pitchFamily="18" charset="0"/>
                                        </a:rPr>
                                      </m:ctrlPr>
                                    </m:fPr>
                                    <m:num>
                                      <m:r>
                                        <a:rPr lang="cs-CZ" sz="2400" b="0" i="1" smtClean="0">
                                          <a:latin typeface="Cambria Math"/>
                                        </a:rPr>
                                        <m:t>𝑥</m:t>
                                      </m:r>
                                      <m:r>
                                        <a:rPr lang="cs-CZ" sz="2400" b="0" i="1" smtClean="0">
                                          <a:latin typeface="Cambria Math"/>
                                        </a:rPr>
                                        <m:t>−0</m:t>
                                      </m:r>
                                    </m:num>
                                    <m:den>
                                      <m:r>
                                        <a:rPr lang="cs-CZ" sz="2400" b="0" i="1" smtClean="0">
                                          <a:solidFill>
                                            <a:schemeClr val="accent1"/>
                                          </a:solidFill>
                                          <a:latin typeface="Cambria Math"/>
                                        </a:rPr>
                                        <m:t>1</m:t>
                                      </m:r>
                                    </m:den>
                                  </m:f>
                                </m:e>
                              </m:d>
                            </m:e>
                            <m:sup>
                              <m:r>
                                <a:rPr lang="cs-CZ" sz="2400" b="0" i="1" smtClean="0">
                                  <a:latin typeface="Cambria Math"/>
                                </a:rPr>
                                <m:t>2</m:t>
                              </m:r>
                            </m:sup>
                          </m:sSup>
                        </m:sup>
                      </m:sSup>
                      <m:r>
                        <a:rPr lang="cs-CZ" sz="2400" b="0" i="1" smtClean="0">
                          <a:latin typeface="Cambria Math"/>
                        </a:rPr>
                        <m:t>,    </m:t>
                      </m:r>
                      <m:r>
                        <a:rPr lang="cs-CZ" sz="2400" b="0" i="1" smtClean="0">
                          <a:latin typeface="Cambria Math"/>
                        </a:rPr>
                        <m:t>𝑤h𝑒𝑟𝑒</m:t>
                      </m:r>
                      <m:r>
                        <a:rPr lang="cs-CZ" sz="2400" b="0" i="1" smtClean="0">
                          <a:latin typeface="Cambria Math"/>
                        </a:rPr>
                        <m:t> −∞&lt;</m:t>
                      </m:r>
                      <m:r>
                        <a:rPr lang="en-US" sz="2400" b="0" i="1" smtClean="0">
                          <a:latin typeface="Cambria Math"/>
                          <a:ea typeface="Cambria Math"/>
                        </a:rPr>
                        <m:t>𝑥</m:t>
                      </m:r>
                      <m:r>
                        <a:rPr lang="en-US" sz="2400" b="0" i="1" smtClean="0">
                          <a:latin typeface="Cambria Math"/>
                          <a:ea typeface="Cambria Math"/>
                        </a:rPr>
                        <m:t>&lt;∞</m:t>
                      </m:r>
                    </m:oMath>
                  </m:oMathPara>
                </a14:m>
                <a:endParaRPr lang="cs-CZ" sz="2400" dirty="0" smtClean="0"/>
              </a:p>
              <a:p>
                <a:pPr marL="0" indent="0">
                  <a:buClr>
                    <a:srgbClr val="FF0000"/>
                  </a:buClr>
                  <a:buNone/>
                </a:pPr>
                <a:endParaRPr lang="cs-CZ" sz="2400" dirty="0" smtClean="0"/>
              </a:p>
              <a:p>
                <a:pPr>
                  <a:buClr>
                    <a:srgbClr val="FF0000"/>
                  </a:buClr>
                  <a:buFont typeface="Wingdings" pitchFamily="2" charset="2"/>
                  <a:buChar char="§"/>
                </a:pPr>
                <a:r>
                  <a:rPr lang="cs-CZ" sz="2400" dirty="0" err="1" smtClean="0">
                    <a:solidFill>
                      <a:srgbClr val="FF0000"/>
                    </a:solidFill>
                  </a:rPr>
                  <a:t>Distribution</a:t>
                </a:r>
                <a:r>
                  <a:rPr lang="cs-CZ" sz="2400" dirty="0" smtClean="0">
                    <a:solidFill>
                      <a:srgbClr val="FF0000"/>
                    </a:solidFill>
                  </a:rPr>
                  <a:t> </a:t>
                </a:r>
                <a:r>
                  <a:rPr lang="cs-CZ" sz="2400" dirty="0" err="1" smtClean="0">
                    <a:solidFill>
                      <a:srgbClr val="FF0000"/>
                    </a:solidFill>
                  </a:rPr>
                  <a:t>function</a:t>
                </a:r>
                <a:r>
                  <a:rPr lang="cs-CZ" sz="2400" dirty="0" smtClean="0"/>
                  <a:t> </a:t>
                </a:r>
                <a14:m>
                  <m:oMath xmlns:m="http://schemas.openxmlformats.org/officeDocument/2006/math">
                    <m:r>
                      <m:rPr>
                        <m:sty m:val="p"/>
                      </m:rPr>
                      <a:rPr lang="el-GR" sz="2400" b="0" i="1" smtClean="0">
                        <a:latin typeface="Cambria Math"/>
                        <a:ea typeface="Cambria Math"/>
                      </a:rPr>
                      <m:t>Φ</m:t>
                    </m:r>
                    <m:d>
                      <m:dPr>
                        <m:ctrlPr>
                          <a:rPr lang="cs-CZ" sz="2400" i="1">
                            <a:latin typeface="Cambria Math" panose="02040503050406030204" pitchFamily="18" charset="0"/>
                          </a:rPr>
                        </m:ctrlPr>
                      </m:dPr>
                      <m:e>
                        <m:r>
                          <a:rPr lang="cs-CZ" sz="2400" i="1">
                            <a:latin typeface="Cambria Math"/>
                          </a:rPr>
                          <m:t>𝑥</m:t>
                        </m:r>
                      </m:e>
                    </m:d>
                  </m:oMath>
                </a14:m>
                <a:r>
                  <a:rPr lang="cs-CZ" sz="2400" dirty="0" smtClean="0"/>
                  <a:t> </a:t>
                </a:r>
                <a:r>
                  <a:rPr lang="cs-CZ" sz="2400" dirty="0" err="1" smtClean="0">
                    <a:solidFill>
                      <a:srgbClr val="FF0000"/>
                    </a:solidFill>
                  </a:rPr>
                  <a:t>is</a:t>
                </a:r>
                <a:r>
                  <a:rPr lang="cs-CZ" sz="2400" dirty="0" smtClean="0">
                    <a:solidFill>
                      <a:srgbClr val="FF0000"/>
                    </a:solidFill>
                  </a:rPr>
                  <a:t> </a:t>
                </a:r>
                <a:r>
                  <a:rPr lang="cs-CZ" sz="2400" dirty="0" err="1" smtClean="0">
                    <a:solidFill>
                      <a:srgbClr val="FF0000"/>
                    </a:solidFill>
                  </a:rPr>
                  <a:t>tabulated</a:t>
                </a:r>
                <a:r>
                  <a:rPr lang="cs-CZ" sz="2400" dirty="0" smtClean="0">
                    <a:solidFill>
                      <a:srgbClr val="FF0000"/>
                    </a:solidFill>
                  </a:rPr>
                  <a:t> </a:t>
                </a:r>
                <a:r>
                  <a:rPr lang="cs-CZ" sz="2400" dirty="0" smtClean="0"/>
                  <a:t>(</a:t>
                </a:r>
                <a:r>
                  <a:rPr lang="en-US" sz="2400" dirty="0" smtClean="0"/>
                  <a:t>rectangular method</a:t>
                </a:r>
                <a:r>
                  <a:rPr lang="cs-CZ" sz="2400" dirty="0" smtClean="0"/>
                  <a:t>).</a:t>
                </a:r>
              </a:p>
              <a:p>
                <a:pPr marL="0" indent="0" eaLnBrk="1" hangingPunct="1">
                  <a:buClr>
                    <a:srgbClr val="FF0000"/>
                  </a:buClr>
                  <a:buNone/>
                </a:pPr>
                <a:endParaRPr lang="en-US" sz="2400" dirty="0" smtClean="0"/>
              </a:p>
              <a:p>
                <a:pPr marL="0" indent="0" eaLnBrk="1" hangingPunct="1">
                  <a:buClr>
                    <a:srgbClr val="FF0000"/>
                  </a:buClr>
                  <a:buNone/>
                </a:pPr>
                <a:endParaRPr lang="en-US" sz="2400" dirty="0" smtClean="0"/>
              </a:p>
            </p:txBody>
          </p:sp>
        </mc:Choice>
        <mc:Fallback xmlns="">
          <p:sp>
            <p:nvSpPr>
              <p:cNvPr id="10244" name="Rectangle 3"/>
              <p:cNvSpPr>
                <a:spLocks noGrp="1" noRot="1" noChangeAspect="1" noMove="1" noResize="1" noEditPoints="1" noAdjustHandles="1" noChangeArrowheads="1" noChangeShapeType="1" noTextEdit="1"/>
              </p:cNvSpPr>
              <p:nvPr>
                <p:ph type="body" idx="1"/>
              </p:nvPr>
            </p:nvSpPr>
            <p:spPr>
              <a:xfrm>
                <a:off x="457200" y="1412776"/>
                <a:ext cx="8229600" cy="5256584"/>
              </a:xfrm>
              <a:blipFill rotWithShape="1">
                <a:blip r:embed="rId2"/>
                <a:stretch>
                  <a:fillRect l="-963" t="-928"/>
                </a:stretch>
              </a:blipFill>
            </p:spPr>
            <p:txBody>
              <a:bodyPr/>
              <a:lstStyle/>
              <a:p>
                <a:r>
                  <a:rPr lang="en-US">
                    <a:noFill/>
                  </a:rPr>
                  <a:t> </a:t>
                </a:r>
              </a:p>
            </p:txBody>
          </p:sp>
        </mc:Fallback>
      </mc:AlternateContent>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797152"/>
            <a:ext cx="6014913" cy="172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2837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normAutofit/>
          </a:bodyPr>
          <a:lstStyle/>
          <a:p>
            <a:pPr eaLnBrk="1" hangingPunct="1"/>
            <a:r>
              <a:rPr lang="en-US" sz="3200" dirty="0" smtClean="0">
                <a:solidFill>
                  <a:schemeClr val="accent3">
                    <a:lumMod val="50000"/>
                  </a:schemeClr>
                </a:solidFill>
              </a:rPr>
              <a:t>Calculating Normal Probabilities</a:t>
            </a:r>
          </a:p>
        </p:txBody>
      </p:sp>
      <p:sp>
        <p:nvSpPr>
          <p:cNvPr id="3" name="Obdélník 2"/>
          <p:cNvSpPr/>
          <p:nvPr/>
        </p:nvSpPr>
        <p:spPr>
          <a:xfrm>
            <a:off x="3491880" y="4869160"/>
            <a:ext cx="2232248" cy="648072"/>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Zástupný symbol pro obsah 2"/>
              <p:cNvSpPr>
                <a:spLocks noGrp="1"/>
              </p:cNvSpPr>
              <p:nvPr>
                <p:ph idx="1"/>
              </p:nvPr>
            </p:nvSpPr>
            <p:spPr>
              <a:xfrm>
                <a:off x="457200" y="1600200"/>
                <a:ext cx="8229600" cy="4853136"/>
              </a:xfrm>
            </p:spPr>
            <p:txBody>
              <a:bodyPr>
                <a:noAutofit/>
              </a:bodyPr>
              <a:lstStyle/>
              <a:p>
                <a:pPr marL="0" indent="0">
                  <a:buNone/>
                </a:pPr>
                <a:r>
                  <a:rPr lang="cs-CZ" sz="2000" dirty="0" smtClean="0"/>
                  <a:t>Let </a:t>
                </a:r>
                <a14:m>
                  <m:oMath xmlns:m="http://schemas.openxmlformats.org/officeDocument/2006/math">
                    <m:r>
                      <a:rPr lang="cs-CZ" sz="2000" b="0" i="1" smtClean="0">
                        <a:latin typeface="Cambria Math"/>
                      </a:rPr>
                      <m:t>𝑋</m:t>
                    </m:r>
                    <m:r>
                      <a:rPr lang="cs-CZ" sz="2000" b="0" i="1" smtClean="0">
                        <a:latin typeface="Cambria Math"/>
                        <a:ea typeface="Cambria Math"/>
                      </a:rPr>
                      <m:t>→</m:t>
                    </m:r>
                    <m:r>
                      <a:rPr lang="cs-CZ" sz="2000" b="0" i="1" smtClean="0">
                        <a:latin typeface="Cambria Math"/>
                        <a:ea typeface="Cambria Math"/>
                      </a:rPr>
                      <m:t>𝑁</m:t>
                    </m:r>
                    <m:d>
                      <m:dPr>
                        <m:ctrlPr>
                          <a:rPr lang="cs-CZ" sz="2000" b="0" i="1" smtClean="0">
                            <a:latin typeface="Cambria Math" panose="02040503050406030204" pitchFamily="18" charset="0"/>
                            <a:ea typeface="Cambria Math"/>
                          </a:rPr>
                        </m:ctrlPr>
                      </m:dPr>
                      <m:e>
                        <m:r>
                          <a:rPr lang="cs-CZ" sz="2000" b="0" i="1" smtClean="0">
                            <a:latin typeface="Cambria Math"/>
                            <a:ea typeface="Cambria Math"/>
                          </a:rPr>
                          <m:t>𝜇</m:t>
                        </m:r>
                        <m:r>
                          <a:rPr lang="en-US" sz="2000" b="0" i="1" smtClean="0">
                            <a:latin typeface="Cambria Math"/>
                            <a:ea typeface="Cambria Math"/>
                          </a:rPr>
                          <m:t>; </m:t>
                        </m:r>
                        <m:sSup>
                          <m:sSupPr>
                            <m:ctrlPr>
                              <a:rPr lang="en-US" sz="2000" b="0" i="1" smtClean="0">
                                <a:latin typeface="Cambria Math" panose="02040503050406030204" pitchFamily="18" charset="0"/>
                                <a:ea typeface="Cambria Math"/>
                              </a:rPr>
                            </m:ctrlPr>
                          </m:sSupPr>
                          <m:e>
                            <m:r>
                              <a:rPr lang="en-US" sz="2000" b="0" i="1" smtClean="0">
                                <a:latin typeface="Cambria Math"/>
                                <a:ea typeface="Cambria Math"/>
                              </a:rPr>
                              <m:t>𝜎</m:t>
                            </m:r>
                          </m:e>
                          <m:sup>
                            <m:r>
                              <a:rPr lang="en-US" sz="2000" b="0" i="1" smtClean="0">
                                <a:latin typeface="Cambria Math"/>
                                <a:ea typeface="Cambria Math"/>
                              </a:rPr>
                              <m:t>2</m:t>
                            </m:r>
                          </m:sup>
                        </m:sSup>
                      </m:e>
                    </m:d>
                  </m:oMath>
                </a14:m>
                <a:r>
                  <a:rPr lang="en-US" sz="2000" dirty="0" smtClean="0"/>
                  <a:t>. We define the random variable </a:t>
                </a:r>
                <a:r>
                  <a:rPr lang="en-US" sz="2000" i="1" dirty="0" smtClean="0"/>
                  <a:t>Z</a:t>
                </a:r>
                <a:r>
                  <a:rPr lang="en-US" sz="2000" dirty="0" smtClean="0"/>
                  <a:t>, often called the </a:t>
                </a:r>
                <a:r>
                  <a:rPr lang="en-US" sz="2000" dirty="0" smtClean="0">
                    <a:solidFill>
                      <a:srgbClr val="FF0000"/>
                    </a:solidFill>
                  </a:rPr>
                  <a:t>z-score</a:t>
                </a:r>
                <a:r>
                  <a:rPr lang="en-US" sz="2000" dirty="0" smtClean="0"/>
                  <a:t>, as</a:t>
                </a:r>
                <a:r>
                  <a:rPr lang="cs-CZ" sz="2000" dirty="0"/>
                  <a:t>  </a:t>
                </a:r>
                <a:endParaRPr lang="cs-CZ" sz="2000" dirty="0" smtClean="0"/>
              </a:p>
              <a:p>
                <a:pPr marL="0" indent="0" algn="ctr">
                  <a:buNone/>
                </a:pPr>
                <a14:m>
                  <m:oMath xmlns:m="http://schemas.openxmlformats.org/officeDocument/2006/math">
                    <m:r>
                      <a:rPr lang="en-US" sz="2000" b="0" i="1" smtClean="0">
                        <a:latin typeface="Cambria Math"/>
                      </a:rPr>
                      <m:t>𝑍</m:t>
                    </m:r>
                    <m:r>
                      <a:rPr lang="cs-CZ" sz="2000" b="0" i="1" smtClean="0">
                        <a:latin typeface="Cambria Math"/>
                      </a:rPr>
                      <m:t>=</m:t>
                    </m:r>
                    <m:f>
                      <m:fPr>
                        <m:ctrlPr>
                          <a:rPr lang="cs-CZ" sz="2000" b="0" i="1" smtClean="0">
                            <a:latin typeface="Cambria Math" panose="02040503050406030204" pitchFamily="18" charset="0"/>
                          </a:rPr>
                        </m:ctrlPr>
                      </m:fPr>
                      <m:num>
                        <m:r>
                          <a:rPr lang="cs-CZ" sz="2000" b="0" i="1" smtClean="0">
                            <a:latin typeface="Cambria Math"/>
                          </a:rPr>
                          <m:t>𝑋</m:t>
                        </m:r>
                        <m:r>
                          <a:rPr lang="cs-CZ" sz="2000" b="0" i="1" smtClean="0">
                            <a:latin typeface="Cambria Math"/>
                          </a:rPr>
                          <m:t>−</m:t>
                        </m:r>
                        <m:r>
                          <a:rPr lang="cs-CZ" sz="2000" b="0" i="1" smtClean="0">
                            <a:latin typeface="Cambria Math"/>
                            <a:ea typeface="Cambria Math"/>
                          </a:rPr>
                          <m:t>𝜇</m:t>
                        </m:r>
                      </m:num>
                      <m:den>
                        <m:r>
                          <a:rPr lang="cs-CZ" sz="2000" b="0" i="1" smtClean="0">
                            <a:latin typeface="Cambria Math"/>
                            <a:ea typeface="Cambria Math"/>
                          </a:rPr>
                          <m:t>𝜎</m:t>
                        </m:r>
                      </m:den>
                    </m:f>
                    <m:r>
                      <a:rPr lang="cs-CZ" sz="2000" b="0" i="1" smtClean="0">
                        <a:latin typeface="Cambria Math"/>
                      </a:rPr>
                      <m:t>.</m:t>
                    </m:r>
                  </m:oMath>
                </a14:m>
                <a:r>
                  <a:rPr lang="cs-CZ" sz="2000" dirty="0" smtClean="0"/>
                  <a:t> </a:t>
                </a:r>
                <a:endParaRPr lang="cs-CZ" sz="2000" dirty="0"/>
              </a:p>
              <a:p>
                <a:pPr marL="0" indent="0">
                  <a:buNone/>
                </a:pPr>
                <a:endParaRPr lang="cs-CZ" sz="2000" dirty="0" smtClean="0"/>
              </a:p>
              <a:p>
                <a:pPr marL="0" indent="0">
                  <a:buNone/>
                </a:pPr>
                <a:r>
                  <a:rPr lang="en-US" sz="2000" dirty="0" smtClean="0"/>
                  <a:t>Random variable </a:t>
                </a:r>
                <a:r>
                  <a:rPr lang="en-US" sz="2000" i="1" dirty="0" smtClean="0"/>
                  <a:t>Z</a:t>
                </a:r>
                <a:r>
                  <a:rPr lang="en-US" sz="2000" dirty="0" smtClean="0"/>
                  <a:t> has a standard normal distribution</a:t>
                </a:r>
                <a:r>
                  <a:rPr lang="cs-CZ" sz="2000" dirty="0" smtClean="0"/>
                  <a:t>, </a:t>
                </a:r>
                <a14:m>
                  <m:oMath xmlns:m="http://schemas.openxmlformats.org/officeDocument/2006/math">
                    <m:r>
                      <a:rPr lang="cs-CZ" sz="2000" b="0" i="1" smtClean="0">
                        <a:latin typeface="Cambria Math"/>
                      </a:rPr>
                      <m:t>𝑍</m:t>
                    </m:r>
                    <m:r>
                      <a:rPr lang="cs-CZ" sz="2000" i="1">
                        <a:latin typeface="Cambria Math"/>
                        <a:ea typeface="Cambria Math"/>
                      </a:rPr>
                      <m:t>→</m:t>
                    </m:r>
                    <m:r>
                      <a:rPr lang="cs-CZ" sz="2000" i="1">
                        <a:latin typeface="Cambria Math"/>
                        <a:ea typeface="Cambria Math"/>
                      </a:rPr>
                      <m:t>𝑁</m:t>
                    </m:r>
                    <m:d>
                      <m:dPr>
                        <m:ctrlPr>
                          <a:rPr lang="cs-CZ" sz="2000" i="1">
                            <a:latin typeface="Cambria Math" panose="02040503050406030204" pitchFamily="18" charset="0"/>
                            <a:ea typeface="Cambria Math"/>
                          </a:rPr>
                        </m:ctrlPr>
                      </m:dPr>
                      <m:e>
                        <m:r>
                          <a:rPr lang="cs-CZ" sz="2000" b="0" i="1" smtClean="0">
                            <a:latin typeface="Cambria Math"/>
                            <a:ea typeface="Cambria Math"/>
                          </a:rPr>
                          <m:t>0</m:t>
                        </m:r>
                        <m:r>
                          <a:rPr lang="en-US" sz="2000" i="1">
                            <a:latin typeface="Cambria Math"/>
                            <a:ea typeface="Cambria Math"/>
                          </a:rPr>
                          <m:t>;</m:t>
                        </m:r>
                        <m:r>
                          <a:rPr lang="cs-CZ" sz="2000" b="0" i="1" smtClean="0">
                            <a:latin typeface="Cambria Math"/>
                            <a:ea typeface="Cambria Math"/>
                          </a:rPr>
                          <m:t>1</m:t>
                        </m:r>
                      </m:e>
                    </m:d>
                  </m:oMath>
                </a14:m>
                <a:r>
                  <a:rPr lang="cs-CZ" sz="2000" dirty="0" smtClean="0"/>
                  <a:t>.</a:t>
                </a:r>
              </a:p>
              <a:p>
                <a:pPr marL="0" indent="0">
                  <a:buNone/>
                </a:pPr>
                <a:endParaRPr lang="cs-CZ" sz="2000" dirty="0"/>
              </a:p>
              <a:p>
                <a:pPr marL="0" indent="0">
                  <a:buNone/>
                </a:pPr>
                <a:r>
                  <a:rPr lang="en-US" sz="2000" dirty="0" smtClean="0"/>
                  <a:t>Between the distribution function of a normal random variable </a:t>
                </a:r>
                <a:r>
                  <a:rPr lang="en-US" sz="2000" i="1" dirty="0" smtClean="0"/>
                  <a:t>X</a:t>
                </a:r>
                <a:r>
                  <a:rPr lang="en-US" sz="2000" dirty="0" smtClean="0"/>
                  <a:t> and the standard normal random variable </a:t>
                </a:r>
                <a:r>
                  <a:rPr lang="en-US" sz="2000" i="1" dirty="0" smtClean="0"/>
                  <a:t>Z</a:t>
                </a:r>
                <a:r>
                  <a:rPr lang="en-US" sz="2000" dirty="0" smtClean="0"/>
                  <a:t> true conversion relationship</a:t>
                </a:r>
                <a:endParaRPr lang="cs-CZ" sz="2000" dirty="0" smtClean="0"/>
              </a:p>
              <a:p>
                <a:pPr marL="0" indent="0">
                  <a:buNone/>
                </a:pPr>
                <a:endParaRPr lang="cs-CZ" sz="2000" dirty="0"/>
              </a:p>
              <a:p>
                <a:pPr marL="0" indent="0">
                  <a:buNone/>
                </a:pPr>
                <a14:m>
                  <m:oMathPara xmlns:m="http://schemas.openxmlformats.org/officeDocument/2006/math">
                    <m:oMathParaPr>
                      <m:jc m:val="centerGroup"/>
                    </m:oMathParaPr>
                    <m:oMath xmlns:m="http://schemas.openxmlformats.org/officeDocument/2006/math">
                      <m:r>
                        <a:rPr lang="cs-CZ" sz="2000" i="1">
                          <a:latin typeface="Cambria Math"/>
                        </a:rPr>
                        <m:t>𝐹</m:t>
                      </m:r>
                      <m:d>
                        <m:dPr>
                          <m:ctrlPr>
                            <a:rPr lang="cs-CZ" sz="2000" i="1">
                              <a:latin typeface="Cambria Math" panose="02040503050406030204" pitchFamily="18" charset="0"/>
                            </a:rPr>
                          </m:ctrlPr>
                        </m:dPr>
                        <m:e>
                          <m:r>
                            <a:rPr lang="cs-CZ" sz="2000" i="1">
                              <a:latin typeface="Cambria Math"/>
                            </a:rPr>
                            <m:t>𝑥</m:t>
                          </m:r>
                        </m:e>
                      </m:d>
                      <m:r>
                        <a:rPr lang="cs-CZ" sz="2000" i="1">
                          <a:latin typeface="Cambria Math"/>
                        </a:rPr>
                        <m:t>=</m:t>
                      </m:r>
                      <m:r>
                        <m:rPr>
                          <m:sty m:val="p"/>
                        </m:rPr>
                        <a:rPr lang="cs-CZ" sz="2000">
                          <a:latin typeface="Cambria Math"/>
                        </a:rPr>
                        <m:t>Φ</m:t>
                      </m:r>
                      <m:d>
                        <m:dPr>
                          <m:ctrlPr>
                            <a:rPr lang="cs-CZ" sz="2000" i="1">
                              <a:latin typeface="Cambria Math" panose="02040503050406030204" pitchFamily="18" charset="0"/>
                            </a:rPr>
                          </m:ctrlPr>
                        </m:dPr>
                        <m:e>
                          <m:f>
                            <m:fPr>
                              <m:ctrlPr>
                                <a:rPr lang="cs-CZ" sz="2000" i="1">
                                  <a:latin typeface="Cambria Math" panose="02040503050406030204" pitchFamily="18" charset="0"/>
                                </a:rPr>
                              </m:ctrlPr>
                            </m:fPr>
                            <m:num>
                              <m:r>
                                <a:rPr lang="cs-CZ" sz="2000" i="1">
                                  <a:latin typeface="Cambria Math"/>
                                </a:rPr>
                                <m:t>𝑥</m:t>
                              </m:r>
                              <m:r>
                                <a:rPr lang="cs-CZ" sz="2000" i="1">
                                  <a:latin typeface="Cambria Math"/>
                                </a:rPr>
                                <m:t>−</m:t>
                              </m:r>
                              <m:r>
                                <a:rPr lang="cs-CZ" sz="2000" i="1">
                                  <a:latin typeface="Cambria Math"/>
                                </a:rPr>
                                <m:t>𝜇</m:t>
                              </m:r>
                            </m:num>
                            <m:den>
                              <m:r>
                                <a:rPr lang="cs-CZ" sz="2000" i="1">
                                  <a:latin typeface="Cambria Math"/>
                                </a:rPr>
                                <m:t>𝜎</m:t>
                              </m:r>
                            </m:den>
                          </m:f>
                        </m:e>
                      </m:d>
                      <m:r>
                        <a:rPr lang="cs-CZ" sz="2000" i="1">
                          <a:latin typeface="Cambria Math"/>
                        </a:rPr>
                        <m:t>.</m:t>
                      </m:r>
                    </m:oMath>
                  </m:oMathPara>
                </a14:m>
                <a:endParaRPr lang="cs-CZ" sz="2000" dirty="0"/>
              </a:p>
              <a:p>
                <a:pPr marL="0" indent="0">
                  <a:buNone/>
                </a:pPr>
                <a:r>
                  <a:rPr lang="cs-CZ" sz="2000" dirty="0"/>
                  <a:t> </a:t>
                </a:r>
                <a:r>
                  <a:rPr lang="cs-CZ" sz="2000" b="1" dirty="0" err="1" smtClean="0"/>
                  <a:t>Proof</a:t>
                </a:r>
                <a:r>
                  <a:rPr lang="cs-CZ" sz="2000" b="1" dirty="0" smtClean="0"/>
                  <a:t>:</a:t>
                </a:r>
                <a:endParaRPr lang="cs-CZ" sz="2000" dirty="0"/>
              </a:p>
              <a:p>
                <a:pPr marL="0" indent="0">
                  <a:buNone/>
                </a:pPr>
                <a14:m>
                  <m:oMathPara xmlns:m="http://schemas.openxmlformats.org/officeDocument/2006/math">
                    <m:oMathParaPr>
                      <m:jc m:val="centerGroup"/>
                    </m:oMathParaPr>
                    <m:oMath xmlns:m="http://schemas.openxmlformats.org/officeDocument/2006/math">
                      <m:r>
                        <a:rPr lang="cs-CZ" sz="2000" i="1">
                          <a:latin typeface="Cambria Math"/>
                        </a:rPr>
                        <m:t>𝐹</m:t>
                      </m:r>
                      <m:d>
                        <m:dPr>
                          <m:ctrlPr>
                            <a:rPr lang="cs-CZ" sz="2000" i="1">
                              <a:latin typeface="Cambria Math" panose="02040503050406030204" pitchFamily="18" charset="0"/>
                            </a:rPr>
                          </m:ctrlPr>
                        </m:dPr>
                        <m:e>
                          <m:r>
                            <a:rPr lang="cs-CZ" sz="2000" i="1">
                              <a:latin typeface="Cambria Math"/>
                            </a:rPr>
                            <m:t>𝑥</m:t>
                          </m:r>
                        </m:e>
                      </m:d>
                      <m:r>
                        <a:rPr lang="cs-CZ" sz="2000" b="0" i="1" smtClean="0">
                          <a:latin typeface="Cambria Math"/>
                        </a:rPr>
                        <m:t>=</m:t>
                      </m:r>
                      <m:r>
                        <a:rPr lang="cs-CZ" sz="2000" b="0" i="1" smtClean="0">
                          <a:latin typeface="Cambria Math"/>
                        </a:rPr>
                        <m:t>𝑃</m:t>
                      </m:r>
                      <m:d>
                        <m:dPr>
                          <m:ctrlPr>
                            <a:rPr lang="cs-CZ" sz="2000" b="0" i="1" smtClean="0">
                              <a:latin typeface="Cambria Math" panose="02040503050406030204" pitchFamily="18" charset="0"/>
                            </a:rPr>
                          </m:ctrlPr>
                        </m:dPr>
                        <m:e>
                          <m:r>
                            <a:rPr lang="cs-CZ" sz="2000" b="0" i="1" smtClean="0">
                              <a:latin typeface="Cambria Math"/>
                            </a:rPr>
                            <m:t>𝑋</m:t>
                          </m:r>
                          <m:r>
                            <a:rPr lang="en-US" sz="2000" b="0" i="1" smtClean="0">
                              <a:latin typeface="Cambria Math"/>
                            </a:rPr>
                            <m:t>&lt;</m:t>
                          </m:r>
                          <m:r>
                            <a:rPr lang="en-US" sz="2000" b="0" i="1" smtClean="0">
                              <a:latin typeface="Cambria Math"/>
                            </a:rPr>
                            <m:t>𝑥</m:t>
                          </m:r>
                        </m:e>
                      </m:d>
                      <m:r>
                        <a:rPr lang="cs-CZ" sz="2000" b="0" i="1" smtClean="0">
                          <a:latin typeface="Cambria Math"/>
                        </a:rPr>
                        <m:t>=</m:t>
                      </m:r>
                      <m:r>
                        <a:rPr lang="cs-CZ" sz="2000" b="0" i="1" smtClean="0">
                          <a:latin typeface="Cambria Math"/>
                        </a:rPr>
                        <m:t>𝑃</m:t>
                      </m:r>
                      <m:d>
                        <m:dPr>
                          <m:ctrlPr>
                            <a:rPr lang="cs-CZ" sz="2000" b="0" i="1" smtClean="0">
                              <a:latin typeface="Cambria Math" panose="02040503050406030204" pitchFamily="18" charset="0"/>
                            </a:rPr>
                          </m:ctrlPr>
                        </m:dPr>
                        <m:e>
                          <m:r>
                            <a:rPr lang="cs-CZ" sz="2000" b="0" i="1" smtClean="0">
                              <a:latin typeface="Cambria Math"/>
                            </a:rPr>
                            <m:t>𝑍</m:t>
                          </m:r>
                          <m:r>
                            <a:rPr lang="cs-CZ" sz="2000" b="0" i="1" smtClean="0">
                              <a:latin typeface="Cambria Math"/>
                              <a:ea typeface="Cambria Math"/>
                            </a:rPr>
                            <m:t>𝜎</m:t>
                          </m:r>
                          <m:r>
                            <a:rPr lang="cs-CZ" sz="2000" b="0" i="1" smtClean="0">
                              <a:latin typeface="Cambria Math"/>
                              <a:ea typeface="Cambria Math"/>
                            </a:rPr>
                            <m:t>+</m:t>
                          </m:r>
                          <m:r>
                            <a:rPr lang="cs-CZ" sz="2000" b="0" i="1" smtClean="0">
                              <a:latin typeface="Cambria Math"/>
                              <a:ea typeface="Cambria Math"/>
                            </a:rPr>
                            <m:t>𝜇</m:t>
                          </m:r>
                          <m:r>
                            <a:rPr lang="en-US" sz="2000" b="0" i="1" smtClean="0">
                              <a:latin typeface="Cambria Math"/>
                              <a:ea typeface="Cambria Math"/>
                            </a:rPr>
                            <m:t>&lt;</m:t>
                          </m:r>
                          <m:r>
                            <a:rPr lang="en-US" sz="2000" b="0" i="1" smtClean="0">
                              <a:latin typeface="Cambria Math"/>
                              <a:ea typeface="Cambria Math"/>
                            </a:rPr>
                            <m:t>𝑥</m:t>
                          </m:r>
                        </m:e>
                      </m:d>
                      <m:r>
                        <a:rPr lang="cs-CZ" sz="2000" b="0" i="1" smtClean="0">
                          <a:latin typeface="Cambria Math"/>
                        </a:rPr>
                        <m:t>=</m:t>
                      </m:r>
                      <m:r>
                        <a:rPr lang="cs-CZ" sz="2000" b="0" i="1" smtClean="0">
                          <a:latin typeface="Cambria Math"/>
                        </a:rPr>
                        <m:t>𝑃</m:t>
                      </m:r>
                      <m:d>
                        <m:dPr>
                          <m:ctrlPr>
                            <a:rPr lang="cs-CZ" sz="2000" b="0" i="1" smtClean="0">
                              <a:latin typeface="Cambria Math" panose="02040503050406030204" pitchFamily="18" charset="0"/>
                            </a:rPr>
                          </m:ctrlPr>
                        </m:dPr>
                        <m:e>
                          <m:r>
                            <a:rPr lang="cs-CZ" sz="2000" b="0" i="1" smtClean="0">
                              <a:latin typeface="Cambria Math"/>
                            </a:rPr>
                            <m:t>𝑍</m:t>
                          </m:r>
                          <m:r>
                            <a:rPr lang="en-US" sz="2000" b="0" i="1" smtClean="0">
                              <a:latin typeface="Cambria Math"/>
                            </a:rPr>
                            <m:t>&lt;</m:t>
                          </m:r>
                          <m:f>
                            <m:fPr>
                              <m:ctrlPr>
                                <a:rPr lang="en-US" sz="2000" b="0" i="1" smtClean="0">
                                  <a:latin typeface="Cambria Math" panose="02040503050406030204" pitchFamily="18" charset="0"/>
                                </a:rPr>
                              </m:ctrlPr>
                            </m:fPr>
                            <m:num>
                              <m:r>
                                <a:rPr lang="en-US" sz="2000" b="0" i="1" smtClean="0">
                                  <a:latin typeface="Cambria Math"/>
                                </a:rPr>
                                <m:t>𝑥</m:t>
                              </m:r>
                              <m:r>
                                <a:rPr lang="cs-CZ" sz="2000" b="0" i="1" smtClean="0">
                                  <a:latin typeface="Cambria Math"/>
                                </a:rPr>
                                <m:t>−</m:t>
                              </m:r>
                              <m:r>
                                <a:rPr lang="cs-CZ" sz="2000" b="0" i="1" smtClean="0">
                                  <a:latin typeface="Cambria Math"/>
                                  <a:ea typeface="Cambria Math"/>
                                </a:rPr>
                                <m:t>𝜇</m:t>
                              </m:r>
                            </m:num>
                            <m:den>
                              <m:r>
                                <a:rPr lang="en-US" sz="2000" b="0" i="1" smtClean="0">
                                  <a:latin typeface="Cambria Math"/>
                                  <a:ea typeface="Cambria Math"/>
                                </a:rPr>
                                <m:t>𝜎</m:t>
                              </m:r>
                            </m:den>
                          </m:f>
                        </m:e>
                      </m:d>
                      <m:r>
                        <a:rPr lang="cs-CZ" sz="2000" i="1">
                          <a:latin typeface="Cambria Math"/>
                        </a:rPr>
                        <m:t>=</m:t>
                      </m:r>
                      <m:r>
                        <m:rPr>
                          <m:sty m:val="p"/>
                        </m:rPr>
                        <a:rPr lang="cs-CZ" sz="2000">
                          <a:latin typeface="Cambria Math"/>
                        </a:rPr>
                        <m:t>Φ</m:t>
                      </m:r>
                      <m:d>
                        <m:dPr>
                          <m:ctrlPr>
                            <a:rPr lang="cs-CZ" sz="2000" i="1">
                              <a:latin typeface="Cambria Math" panose="02040503050406030204" pitchFamily="18" charset="0"/>
                            </a:rPr>
                          </m:ctrlPr>
                        </m:dPr>
                        <m:e>
                          <m:f>
                            <m:fPr>
                              <m:ctrlPr>
                                <a:rPr lang="cs-CZ" sz="2000" i="1">
                                  <a:latin typeface="Cambria Math" panose="02040503050406030204" pitchFamily="18" charset="0"/>
                                </a:rPr>
                              </m:ctrlPr>
                            </m:fPr>
                            <m:num>
                              <m:r>
                                <a:rPr lang="cs-CZ" sz="2000" i="1">
                                  <a:latin typeface="Cambria Math"/>
                                </a:rPr>
                                <m:t>𝑥</m:t>
                              </m:r>
                              <m:r>
                                <a:rPr lang="cs-CZ" sz="2000" i="1">
                                  <a:latin typeface="Cambria Math"/>
                                </a:rPr>
                                <m:t>−</m:t>
                              </m:r>
                              <m:r>
                                <a:rPr lang="cs-CZ" sz="2000" i="1">
                                  <a:latin typeface="Cambria Math"/>
                                </a:rPr>
                                <m:t>𝜇</m:t>
                              </m:r>
                            </m:num>
                            <m:den>
                              <m:r>
                                <a:rPr lang="cs-CZ" sz="2000" i="1">
                                  <a:latin typeface="Cambria Math"/>
                                </a:rPr>
                                <m:t>𝜎</m:t>
                              </m:r>
                            </m:den>
                          </m:f>
                        </m:e>
                      </m:d>
                    </m:oMath>
                  </m:oMathPara>
                </a14:m>
                <a:endParaRPr lang="cs-CZ" sz="2000" dirty="0"/>
              </a:p>
              <a:p>
                <a:pPr marL="0" indent="0">
                  <a:buNone/>
                </a:pPr>
                <a:endParaRPr lang="cs-CZ" sz="2000" dirty="0"/>
              </a:p>
            </p:txBody>
          </p:sp>
        </mc:Choice>
        <mc:Fallback xmlns="">
          <p:sp>
            <p:nvSpPr>
              <p:cNvPr id="8" name="Zástupný symbol pro obsah 2"/>
              <p:cNvSpPr>
                <a:spLocks noGrp="1" noRot="1" noChangeAspect="1" noMove="1" noResize="1" noEditPoints="1" noAdjustHandles="1" noChangeArrowheads="1" noChangeShapeType="1" noTextEdit="1"/>
              </p:cNvSpPr>
              <p:nvPr>
                <p:ph idx="1"/>
              </p:nvPr>
            </p:nvSpPr>
            <p:spPr>
              <a:xfrm>
                <a:off x="457200" y="1600200"/>
                <a:ext cx="8229600" cy="4853136"/>
              </a:xfrm>
              <a:blipFill rotWithShape="1">
                <a:blip r:embed="rId2"/>
                <a:stretch>
                  <a:fillRect l="-741" t="-628" r="-667"/>
                </a:stretch>
              </a:blipFill>
            </p:spPr>
            <p:txBody>
              <a:bodyPr/>
              <a:lstStyle/>
              <a:p>
                <a:r>
                  <a:rPr lang="en-US">
                    <a:noFill/>
                  </a:rPr>
                  <a:t> </a:t>
                </a:r>
              </a:p>
            </p:txBody>
          </p:sp>
        </mc:Fallback>
      </mc:AlternateContent>
    </p:spTree>
    <p:extLst>
      <p:ext uri="{BB962C8B-B14F-4D97-AF65-F5344CB8AC3E}">
        <p14:creationId xmlns:p14="http://schemas.microsoft.com/office/powerpoint/2010/main" val="305258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solidFill>
                  <a:schemeClr val="accent3">
                    <a:lumMod val="50000"/>
                  </a:schemeClr>
                </a:solidFill>
              </a:rPr>
              <a:t>Probability </a:t>
            </a:r>
            <a:r>
              <a:rPr lang="cs-CZ" dirty="0" err="1" smtClean="0">
                <a:solidFill>
                  <a:schemeClr val="accent3">
                    <a:lumMod val="50000"/>
                  </a:schemeClr>
                </a:solidFill>
              </a:rPr>
              <a:t>Distribution</a:t>
            </a:r>
            <a:r>
              <a:rPr lang="cs-CZ" dirty="0" smtClean="0">
                <a:solidFill>
                  <a:schemeClr val="accent3">
                    <a:lumMod val="50000"/>
                  </a:schemeClr>
                </a:solidFill>
              </a:rPr>
              <a:t> </a:t>
            </a:r>
            <a:br>
              <a:rPr lang="cs-CZ" dirty="0" smtClean="0">
                <a:solidFill>
                  <a:schemeClr val="accent3">
                    <a:lumMod val="50000"/>
                  </a:schemeClr>
                </a:solidFill>
              </a:rPr>
            </a:br>
            <a:r>
              <a:rPr lang="cs-CZ" dirty="0" err="1" smtClean="0">
                <a:solidFill>
                  <a:schemeClr val="accent3">
                    <a:lumMod val="50000"/>
                  </a:schemeClr>
                </a:solidFill>
              </a:rPr>
              <a:t>of</a:t>
            </a:r>
            <a:r>
              <a:rPr lang="cs-CZ" dirty="0" smtClean="0">
                <a:solidFill>
                  <a:schemeClr val="accent3">
                    <a:lumMod val="50000"/>
                  </a:schemeClr>
                </a:solidFill>
              </a:rPr>
              <a:t> </a:t>
            </a:r>
            <a:r>
              <a:rPr lang="cs-CZ" dirty="0" err="1" smtClean="0">
                <a:solidFill>
                  <a:schemeClr val="accent3">
                    <a:lumMod val="50000"/>
                  </a:schemeClr>
                </a:solidFill>
              </a:rPr>
              <a:t>Continous</a:t>
            </a:r>
            <a:r>
              <a:rPr lang="cs-CZ" dirty="0" smtClean="0">
                <a:solidFill>
                  <a:schemeClr val="accent3">
                    <a:lumMod val="50000"/>
                  </a:schemeClr>
                </a:solidFill>
              </a:rPr>
              <a:t> </a:t>
            </a:r>
            <a:r>
              <a:rPr lang="cs-CZ" dirty="0" err="1" smtClean="0">
                <a:solidFill>
                  <a:schemeClr val="accent3">
                    <a:lumMod val="50000"/>
                  </a:schemeClr>
                </a:solidFill>
              </a:rPr>
              <a:t>Random</a:t>
            </a:r>
            <a:r>
              <a:rPr lang="cs-CZ" dirty="0" smtClean="0">
                <a:solidFill>
                  <a:schemeClr val="accent3">
                    <a:lumMod val="50000"/>
                  </a:schemeClr>
                </a:solidFill>
              </a:rPr>
              <a:t> </a:t>
            </a:r>
            <a:r>
              <a:rPr lang="cs-CZ" dirty="0" err="1" smtClean="0">
                <a:solidFill>
                  <a:schemeClr val="accent3">
                    <a:lumMod val="50000"/>
                  </a:schemeClr>
                </a:solidFill>
              </a:rPr>
              <a:t>Variable</a:t>
            </a:r>
            <a:endParaRPr lang="en-US" dirty="0">
              <a:solidFill>
                <a:schemeClr val="accent3">
                  <a:lumMod val="50000"/>
                </a:schemeClr>
              </a:solidFill>
            </a:endParaRPr>
          </a:p>
        </p:txBody>
      </p:sp>
    </p:spTree>
    <p:extLst>
      <p:ext uri="{BB962C8B-B14F-4D97-AF65-F5344CB8AC3E}">
        <p14:creationId xmlns:p14="http://schemas.microsoft.com/office/powerpoint/2010/main" val="32640782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a:bodyPr>
          <a:lstStyle/>
          <a:p>
            <a:pPr eaLnBrk="1" hangingPunct="1"/>
            <a:r>
              <a:rPr lang="en-US" sz="3200" dirty="0" smtClean="0">
                <a:solidFill>
                  <a:schemeClr val="accent3">
                    <a:lumMod val="50000"/>
                  </a:schemeClr>
                </a:solidFill>
              </a:rPr>
              <a:t>Using the Normal Table</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type="body" idx="1"/>
              </p:nvPr>
            </p:nvSpPr>
            <p:spPr/>
            <p:txBody>
              <a:bodyPr>
                <a:normAutofit/>
              </a:bodyPr>
              <a:lstStyle/>
              <a:p>
                <a:pPr eaLnBrk="1" hangingPunct="1">
                  <a:buClr>
                    <a:srgbClr val="FF0000"/>
                  </a:buClr>
                  <a:buFont typeface="Wingdings" pitchFamily="2" charset="2"/>
                  <a:buChar char="§"/>
                </a:pPr>
                <a:r>
                  <a:rPr lang="en-US" sz="2400" dirty="0" smtClean="0"/>
                  <a:t>What</a:t>
                </a:r>
                <a:r>
                  <a:rPr lang="cs-CZ" sz="2400" dirty="0" smtClean="0"/>
                  <a:t> </a:t>
                </a:r>
                <a:r>
                  <a:rPr lang="cs-CZ" sz="2400" dirty="0" err="1" smtClean="0"/>
                  <a:t>is</a:t>
                </a:r>
                <a:r>
                  <a:rPr lang="en-US" sz="2400" dirty="0" smtClean="0"/>
                  <a:t> </a:t>
                </a:r>
                <a14:m>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rPr>
                          <m:t>𝑍</m:t>
                        </m:r>
                        <m:r>
                          <a:rPr lang="en-US" sz="2400" b="0" i="1" smtClean="0">
                            <a:latin typeface="Cambria Math"/>
                          </a:rPr>
                          <m:t>&lt;1,52</m:t>
                        </m:r>
                      </m:e>
                    </m:d>
                  </m:oMath>
                </a14:m>
                <a:r>
                  <a:rPr lang="en-US" sz="2400" dirty="0" smtClean="0"/>
                  <a:t> ?</a:t>
                </a:r>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en-US" sz="2400" dirty="0"/>
              </a:p>
              <a:p>
                <a:pPr marL="0" indent="0">
                  <a:buClr>
                    <a:srgbClr val="FF0000"/>
                  </a:buClr>
                  <a:buNone/>
                </a:pPr>
                <a14:m>
                  <m:oMathPara xmlns:m="http://schemas.openxmlformats.org/officeDocument/2006/math">
                    <m:oMathParaPr>
                      <m:jc m:val="centerGroup"/>
                    </m:oMathParaPr>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rPr>
                            <m:t>𝑍</m:t>
                          </m:r>
                          <m:r>
                            <a:rPr lang="en-US" sz="2400" b="0" i="1" smtClean="0">
                              <a:latin typeface="Cambria Math"/>
                            </a:rPr>
                            <m:t>&lt;1,52</m:t>
                          </m:r>
                        </m:e>
                      </m:d>
                      <m:r>
                        <a:rPr lang="cs-CZ" sz="2400" b="0" i="0" smtClean="0">
                          <a:latin typeface="Cambria Math"/>
                        </a:rPr>
                        <m:t>=</m:t>
                      </m:r>
                      <m:r>
                        <m:rPr>
                          <m:sty m:val="p"/>
                        </m:rPr>
                        <a:rPr lang="el-GR" sz="2400" b="0" i="1" smtClean="0">
                          <a:latin typeface="Cambria Math"/>
                          <a:ea typeface="Cambria Math"/>
                        </a:rPr>
                        <m:t>Φ</m:t>
                      </m:r>
                      <m:d>
                        <m:dPr>
                          <m:ctrlPr>
                            <a:rPr lang="el-GR" sz="2400" b="0" i="1" smtClean="0">
                              <a:latin typeface="Cambria Math" panose="02040503050406030204" pitchFamily="18" charset="0"/>
                              <a:ea typeface="Cambria Math"/>
                            </a:rPr>
                          </m:ctrlPr>
                        </m:dPr>
                        <m:e>
                          <m:r>
                            <a:rPr lang="cs-CZ" sz="2400" b="0" i="1" smtClean="0">
                              <a:latin typeface="Cambria Math"/>
                              <a:ea typeface="Cambria Math"/>
                            </a:rPr>
                            <m:t>1,</m:t>
                          </m:r>
                          <m:r>
                            <a:rPr lang="en-US" sz="2400" b="0" i="1" smtClean="0">
                              <a:latin typeface="Cambria Math"/>
                              <a:ea typeface="Cambria Math"/>
                            </a:rPr>
                            <m:t>52</m:t>
                          </m:r>
                        </m:e>
                      </m:d>
                      <m:r>
                        <a:rPr lang="cs-CZ" sz="2400" b="0" i="1" smtClean="0">
                          <a:latin typeface="Cambria Math"/>
                          <a:ea typeface="Cambria Math"/>
                        </a:rPr>
                        <m:t>=0,9</m:t>
                      </m:r>
                      <m:r>
                        <a:rPr lang="en-US" sz="2400" b="0" i="1" smtClean="0">
                          <a:latin typeface="Cambria Math"/>
                          <a:ea typeface="Cambria Math"/>
                        </a:rPr>
                        <m:t>3</m:t>
                      </m:r>
                      <m:r>
                        <a:rPr lang="cs-CZ" sz="2400" b="0" i="1" smtClean="0">
                          <a:latin typeface="Cambria Math"/>
                          <a:ea typeface="Cambria Math"/>
                        </a:rPr>
                        <m:t>5</m:t>
                      </m:r>
                      <m:r>
                        <a:rPr lang="en-US" sz="2400" b="0" i="1" smtClean="0">
                          <a:latin typeface="Cambria Math"/>
                          <a:ea typeface="Cambria Math"/>
                        </a:rPr>
                        <m:t>7</m:t>
                      </m:r>
                    </m:oMath>
                  </m:oMathPara>
                </a14:m>
                <a:endParaRPr lang="en-US" sz="2400" dirty="0" smtClean="0"/>
              </a:p>
            </p:txBody>
          </p:sp>
        </mc:Choice>
        <mc:Fallback xmlns="">
          <p:sp>
            <p:nvSpPr>
              <p:cNvPr id="19460" name="Rectangle 3"/>
              <p:cNvSpPr>
                <a:spLocks noGrp="1" noRot="1" noChangeAspect="1" noMove="1" noResize="1" noEditPoints="1" noAdjustHandles="1" noChangeArrowheads="1" noChangeShapeType="1" noTextEdit="1"/>
              </p:cNvSpPr>
              <p:nvPr>
                <p:ph type="body" idx="1"/>
              </p:nvPr>
            </p:nvSpPr>
            <p:spPr>
              <a:blipFill rotWithShape="1">
                <a:blip r:embed="rId2"/>
                <a:stretch>
                  <a:fillRect l="-963" t="-1078"/>
                </a:stretch>
              </a:blipFill>
            </p:spPr>
            <p:txBody>
              <a:bodyPr/>
              <a:lstStyle/>
              <a:p>
                <a:r>
                  <a:rPr lang="en-US">
                    <a:noFill/>
                  </a:rPr>
                  <a:t> </a:t>
                </a:r>
              </a:p>
            </p:txBody>
          </p:sp>
        </mc:Fallback>
      </mc:AlternateContent>
      <p:sp>
        <p:nvSpPr>
          <p:cNvPr id="19463" name="Text Box 6"/>
          <p:cNvSpPr txBox="1">
            <a:spLocks noChangeArrowheads="1"/>
          </p:cNvSpPr>
          <p:nvPr/>
        </p:nvSpPr>
        <p:spPr bwMode="auto">
          <a:xfrm>
            <a:off x="5280626" y="4573885"/>
            <a:ext cx="782587" cy="46166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dirty="0" smtClean="0">
                <a:solidFill>
                  <a:srgbClr val="FF0000"/>
                </a:solidFill>
                <a:latin typeface="Tahoma" pitchFamily="34" charset="0"/>
              </a:rPr>
              <a:t>1</a:t>
            </a:r>
            <a:r>
              <a:rPr lang="cs-CZ" dirty="0" smtClean="0">
                <a:solidFill>
                  <a:srgbClr val="FF0000"/>
                </a:solidFill>
                <a:latin typeface="Tahoma" pitchFamily="34" charset="0"/>
              </a:rPr>
              <a:t>,</a:t>
            </a:r>
            <a:r>
              <a:rPr lang="en-US" dirty="0" smtClean="0">
                <a:solidFill>
                  <a:srgbClr val="FF0000"/>
                </a:solidFill>
                <a:latin typeface="Tahoma" pitchFamily="34" charset="0"/>
              </a:rPr>
              <a:t>52</a:t>
            </a:r>
            <a:endParaRPr lang="en-US" dirty="0">
              <a:solidFill>
                <a:srgbClr val="FF0000"/>
              </a:solidFill>
              <a:latin typeface="Tahoma" pitchFamily="34" charset="0"/>
            </a:endParaRPr>
          </a:p>
        </p:txBody>
      </p:sp>
      <p:sp>
        <p:nvSpPr>
          <p:cNvPr id="19468" name="Text Box 11"/>
          <p:cNvSpPr txBox="1">
            <a:spLocks noChangeArrowheads="1"/>
          </p:cNvSpPr>
          <p:nvPr/>
        </p:nvSpPr>
        <p:spPr bwMode="auto">
          <a:xfrm>
            <a:off x="7407275" y="4114800"/>
            <a:ext cx="319088" cy="460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a:solidFill>
                  <a:srgbClr val="FF0000"/>
                </a:solidFill>
                <a:latin typeface="Tahoma" pitchFamily="34" charset="0"/>
              </a:rPr>
              <a:t>z</a:t>
            </a:r>
          </a:p>
        </p:txBody>
      </p:sp>
      <p:sp>
        <p:nvSpPr>
          <p:cNvPr id="2" name="Ovál 1"/>
          <p:cNvSpPr/>
          <p:nvPr/>
        </p:nvSpPr>
        <p:spPr>
          <a:xfrm>
            <a:off x="4223030" y="5035550"/>
            <a:ext cx="1312181"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2" name="Text Box 5"/>
          <p:cNvSpPr txBox="1">
            <a:spLocks noChangeArrowheads="1"/>
          </p:cNvSpPr>
          <p:nvPr/>
        </p:nvSpPr>
        <p:spPr bwMode="auto">
          <a:xfrm>
            <a:off x="4375943" y="4575175"/>
            <a:ext cx="350838" cy="460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dirty="0">
                <a:solidFill>
                  <a:srgbClr val="FF0000"/>
                </a:solidFill>
                <a:latin typeface="Tahoma" pitchFamily="34" charset="0"/>
              </a:rPr>
              <a:t>0</a:t>
            </a:r>
          </a:p>
        </p:txBody>
      </p:sp>
      <p:cxnSp>
        <p:nvCxnSpPr>
          <p:cNvPr id="4" name="Přímá spojnice se šipkou 3"/>
          <p:cNvCxnSpPr/>
          <p:nvPr/>
        </p:nvCxnSpPr>
        <p:spPr>
          <a:xfrm flipH="1" flipV="1">
            <a:off x="5105157" y="5780411"/>
            <a:ext cx="175469" cy="50405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5280626" y="6284467"/>
            <a:ext cx="2232248" cy="461665"/>
          </a:xfrm>
          <a:prstGeom prst="rect">
            <a:avLst/>
          </a:prstGeom>
          <a:noFill/>
        </p:spPr>
        <p:txBody>
          <a:bodyPr wrap="square" rtlCol="0">
            <a:spAutoFit/>
          </a:bodyPr>
          <a:lstStyle/>
          <a:p>
            <a:r>
              <a:rPr lang="cs-CZ" sz="2400" dirty="0" err="1" smtClean="0">
                <a:solidFill>
                  <a:schemeClr val="tx2"/>
                </a:solidFill>
              </a:rPr>
              <a:t>tabulated</a:t>
            </a:r>
            <a:endParaRPr lang="en-US" sz="2400" dirty="0">
              <a:solidFill>
                <a:schemeClr val="tx2"/>
              </a:solidFill>
            </a:endParaRP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5" y="2046684"/>
            <a:ext cx="5832475" cy="260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82761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a:bodyPr>
          <a:lstStyle/>
          <a:p>
            <a:pPr eaLnBrk="1" hangingPunct="1"/>
            <a:r>
              <a:rPr lang="en-US" sz="3200" dirty="0" smtClean="0">
                <a:solidFill>
                  <a:schemeClr val="accent3">
                    <a:lumMod val="50000"/>
                  </a:schemeClr>
                </a:solidFill>
              </a:rPr>
              <a:t>Using the Normal Table</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type="body" idx="1"/>
              </p:nvPr>
            </p:nvSpPr>
            <p:spPr/>
            <p:txBody>
              <a:bodyPr>
                <a:normAutofit lnSpcReduction="10000"/>
              </a:bodyPr>
              <a:lstStyle/>
              <a:p>
                <a:pPr eaLnBrk="1" hangingPunct="1">
                  <a:buClr>
                    <a:srgbClr val="FF0000"/>
                  </a:buClr>
                  <a:buFont typeface="Wingdings" pitchFamily="2" charset="2"/>
                  <a:buChar char="§"/>
                </a:pPr>
                <a:r>
                  <a:rPr lang="en-US" sz="2400" dirty="0" smtClean="0"/>
                  <a:t>What</a:t>
                </a:r>
                <a:r>
                  <a:rPr lang="cs-CZ" sz="2400" dirty="0" smtClean="0"/>
                  <a:t> </a:t>
                </a:r>
                <a:r>
                  <a:rPr lang="cs-CZ" sz="2400" dirty="0" err="1" smtClean="0"/>
                  <a:t>is</a:t>
                </a:r>
                <a:r>
                  <a:rPr lang="en-US" sz="2400" dirty="0" smtClean="0"/>
                  <a:t> </a:t>
                </a:r>
                <a14:m>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rPr>
                          <m:t>𝑍</m:t>
                        </m:r>
                        <m:r>
                          <a:rPr lang="en-US" sz="2400" b="0" i="1" smtClean="0">
                            <a:latin typeface="Cambria Math"/>
                          </a:rPr>
                          <m:t>&gt;1,6</m:t>
                        </m:r>
                      </m:e>
                    </m:d>
                  </m:oMath>
                </a14:m>
                <a:r>
                  <a:rPr lang="en-US" sz="2400" dirty="0" smtClean="0"/>
                  <a:t> ?</a:t>
                </a:r>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en-US" sz="2400" dirty="0"/>
              </a:p>
              <a:p>
                <a:pPr marL="0" indent="0">
                  <a:buClr>
                    <a:srgbClr val="FF0000"/>
                  </a:buClr>
                  <a:buNone/>
                </a:pPr>
                <a:endParaRPr lang="cs-CZ" sz="2400" b="0" i="1" dirty="0" smtClean="0">
                  <a:latin typeface="Cambria Math"/>
                </a:endParaRPr>
              </a:p>
              <a:p>
                <a:pPr marL="0" indent="0">
                  <a:buClr>
                    <a:srgbClr val="FF0000"/>
                  </a:buClr>
                  <a:buNone/>
                </a:pPr>
                <a14:m>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rPr>
                          <m:t>𝑍</m:t>
                        </m:r>
                        <m:r>
                          <a:rPr lang="en-US" sz="2400" b="0" i="1" smtClean="0">
                            <a:latin typeface="Cambria Math"/>
                          </a:rPr>
                          <m:t>&gt;1,6</m:t>
                        </m:r>
                      </m:e>
                    </m:d>
                    <m:r>
                      <a:rPr lang="cs-CZ" sz="2400" b="0" i="0" smtClean="0">
                        <a:latin typeface="Cambria Math"/>
                      </a:rPr>
                      <m:t>=1−</m:t>
                    </m:r>
                  </m:oMath>
                </a14:m>
                <a:r>
                  <a:rPr lang="cs-CZ" sz="2400" b="0" dirty="0" smtClean="0"/>
                  <a:t> </a:t>
                </a:r>
                <a14:m>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rPr>
                          <m:t>𝑍</m:t>
                        </m:r>
                        <m:r>
                          <a:rPr lang="en-US" sz="2400" b="0" i="1" smtClean="0">
                            <a:latin typeface="Cambria Math"/>
                          </a:rPr>
                          <m:t>&lt;1,6</m:t>
                        </m:r>
                      </m:e>
                    </m:d>
                    <m:r>
                      <a:rPr lang="cs-CZ" sz="2400" b="0" i="1" smtClean="0">
                        <a:latin typeface="Cambria Math"/>
                      </a:rPr>
                      <m:t>=1−</m:t>
                    </m:r>
                    <m:r>
                      <m:rPr>
                        <m:sty m:val="p"/>
                      </m:rPr>
                      <a:rPr lang="el-GR" sz="2400" b="0" i="1" smtClean="0">
                        <a:latin typeface="Cambria Math"/>
                        <a:ea typeface="Cambria Math"/>
                      </a:rPr>
                      <m:t>Φ</m:t>
                    </m:r>
                    <m:d>
                      <m:dPr>
                        <m:ctrlPr>
                          <a:rPr lang="el-GR" sz="2400" b="0" i="1" smtClean="0">
                            <a:latin typeface="Cambria Math" panose="02040503050406030204" pitchFamily="18" charset="0"/>
                            <a:ea typeface="Cambria Math"/>
                          </a:rPr>
                        </m:ctrlPr>
                      </m:dPr>
                      <m:e>
                        <m:r>
                          <a:rPr lang="cs-CZ" sz="2400" b="0" i="1" smtClean="0">
                            <a:latin typeface="Cambria Math"/>
                            <a:ea typeface="Cambria Math"/>
                          </a:rPr>
                          <m:t>1,6</m:t>
                        </m:r>
                      </m:e>
                    </m:d>
                    <m:r>
                      <a:rPr lang="cs-CZ" sz="2400" b="0" i="1" smtClean="0">
                        <a:latin typeface="Cambria Math"/>
                        <a:ea typeface="Cambria Math"/>
                      </a:rPr>
                      <m:t>=1−0,9452=</m:t>
                    </m:r>
                  </m:oMath>
                </a14:m>
                <a:endParaRPr lang="cs-CZ" sz="2400" b="0" i="1" dirty="0" smtClean="0">
                  <a:latin typeface="Cambria Math"/>
                  <a:ea typeface="Cambria Math"/>
                </a:endParaRPr>
              </a:p>
              <a:p>
                <a:pPr marL="0" indent="0">
                  <a:buClr>
                    <a:srgbClr val="FF0000"/>
                  </a:buClr>
                  <a:buNone/>
                </a:pPr>
                <a:r>
                  <a:rPr lang="cs-CZ" sz="2400" b="0" dirty="0" smtClean="0">
                    <a:ea typeface="Cambria Math"/>
                  </a:rPr>
                  <a:t>	         </a:t>
                </a:r>
                <a14:m>
                  <m:oMath xmlns:m="http://schemas.openxmlformats.org/officeDocument/2006/math">
                    <m:r>
                      <a:rPr lang="cs-CZ" sz="2400" b="0" i="1" smtClean="0">
                        <a:latin typeface="Cambria Math"/>
                        <a:ea typeface="Cambria Math"/>
                      </a:rPr>
                      <m:t>=0,0548</m:t>
                    </m:r>
                  </m:oMath>
                </a14:m>
                <a:endParaRPr lang="en-US" sz="2400" dirty="0" smtClean="0"/>
              </a:p>
            </p:txBody>
          </p:sp>
        </mc:Choice>
        <mc:Fallback xmlns="">
          <p:sp>
            <p:nvSpPr>
              <p:cNvPr id="19460" name="Rectangle 3"/>
              <p:cNvSpPr>
                <a:spLocks noGrp="1" noRot="1" noChangeAspect="1" noMove="1" noResize="1" noEditPoints="1" noAdjustHandles="1" noChangeArrowheads="1" noChangeShapeType="1" noTextEdit="1"/>
              </p:cNvSpPr>
              <p:nvPr>
                <p:ph type="body" idx="1"/>
              </p:nvPr>
            </p:nvSpPr>
            <p:spPr>
              <a:blipFill rotWithShape="1">
                <a:blip r:embed="rId2"/>
                <a:stretch>
                  <a:fillRect l="-963" t="-1887"/>
                </a:stretch>
              </a:blipFill>
            </p:spPr>
            <p:txBody>
              <a:bodyPr/>
              <a:lstStyle/>
              <a:p>
                <a:r>
                  <a:rPr lang="en-US">
                    <a:noFill/>
                  </a:rPr>
                  <a:t> </a:t>
                </a:r>
              </a:p>
            </p:txBody>
          </p:sp>
        </mc:Fallback>
      </mc:AlternateContent>
      <p:pic>
        <p:nvPicPr>
          <p:cNvPr id="194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1936014"/>
            <a:ext cx="5832475"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5"/>
          <p:cNvSpPr txBox="1">
            <a:spLocks noChangeArrowheads="1"/>
          </p:cNvSpPr>
          <p:nvPr/>
        </p:nvSpPr>
        <p:spPr bwMode="auto">
          <a:xfrm>
            <a:off x="4331783" y="4419600"/>
            <a:ext cx="350838" cy="460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dirty="0">
                <a:solidFill>
                  <a:srgbClr val="FF0000"/>
                </a:solidFill>
                <a:latin typeface="Tahoma" pitchFamily="34" charset="0"/>
              </a:rPr>
              <a:t>0</a:t>
            </a:r>
          </a:p>
        </p:txBody>
      </p:sp>
      <p:sp>
        <p:nvSpPr>
          <p:cNvPr id="19463" name="Text Box 6"/>
          <p:cNvSpPr txBox="1">
            <a:spLocks noChangeArrowheads="1"/>
          </p:cNvSpPr>
          <p:nvPr/>
        </p:nvSpPr>
        <p:spPr bwMode="auto">
          <a:xfrm>
            <a:off x="5447538" y="4419600"/>
            <a:ext cx="609600" cy="460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dirty="0" smtClean="0">
                <a:solidFill>
                  <a:srgbClr val="FF0000"/>
                </a:solidFill>
                <a:latin typeface="Tahoma" pitchFamily="34" charset="0"/>
              </a:rPr>
              <a:t>1</a:t>
            </a:r>
            <a:r>
              <a:rPr lang="cs-CZ" dirty="0" smtClean="0">
                <a:solidFill>
                  <a:srgbClr val="FF0000"/>
                </a:solidFill>
                <a:latin typeface="Tahoma" pitchFamily="34" charset="0"/>
              </a:rPr>
              <a:t>,</a:t>
            </a:r>
            <a:r>
              <a:rPr lang="en-US" dirty="0" smtClean="0">
                <a:solidFill>
                  <a:srgbClr val="FF0000"/>
                </a:solidFill>
                <a:latin typeface="Tahoma" pitchFamily="34" charset="0"/>
              </a:rPr>
              <a:t>6</a:t>
            </a:r>
            <a:endParaRPr lang="en-US" dirty="0">
              <a:solidFill>
                <a:srgbClr val="FF0000"/>
              </a:solidFill>
              <a:latin typeface="Tahoma" pitchFamily="34" charset="0"/>
            </a:endParaRPr>
          </a:p>
        </p:txBody>
      </p:sp>
      <p:sp>
        <p:nvSpPr>
          <p:cNvPr id="19464" name="Line 7"/>
          <p:cNvSpPr>
            <a:spLocks noChangeShapeType="1"/>
          </p:cNvSpPr>
          <p:nvPr/>
        </p:nvSpPr>
        <p:spPr bwMode="auto">
          <a:xfrm>
            <a:off x="5715722" y="3844636"/>
            <a:ext cx="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8" name="Text Box 11"/>
          <p:cNvSpPr txBox="1">
            <a:spLocks noChangeArrowheads="1"/>
          </p:cNvSpPr>
          <p:nvPr/>
        </p:nvSpPr>
        <p:spPr bwMode="auto">
          <a:xfrm>
            <a:off x="7407275" y="4114800"/>
            <a:ext cx="319088" cy="460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a:solidFill>
                  <a:srgbClr val="FF0000"/>
                </a:solidFill>
                <a:latin typeface="Tahoma" pitchFamily="34" charset="0"/>
              </a:rPr>
              <a:t>z</a:t>
            </a:r>
          </a:p>
        </p:txBody>
      </p:sp>
      <p:sp>
        <p:nvSpPr>
          <p:cNvPr id="2" name="Ovál 1"/>
          <p:cNvSpPr/>
          <p:nvPr/>
        </p:nvSpPr>
        <p:spPr>
          <a:xfrm>
            <a:off x="5220072" y="5157192"/>
            <a:ext cx="1080120"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Přímá spojnice se šipkou 3"/>
          <p:cNvCxnSpPr/>
          <p:nvPr/>
        </p:nvCxnSpPr>
        <p:spPr>
          <a:xfrm flipH="1" flipV="1">
            <a:off x="5954301" y="5780411"/>
            <a:ext cx="175469" cy="50405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6129770" y="6284467"/>
            <a:ext cx="2232248" cy="461665"/>
          </a:xfrm>
          <a:prstGeom prst="rect">
            <a:avLst/>
          </a:prstGeom>
          <a:noFill/>
        </p:spPr>
        <p:txBody>
          <a:bodyPr wrap="square" rtlCol="0">
            <a:spAutoFit/>
          </a:bodyPr>
          <a:lstStyle/>
          <a:p>
            <a:r>
              <a:rPr lang="cs-CZ" sz="2400" dirty="0" err="1" smtClean="0">
                <a:solidFill>
                  <a:schemeClr val="tx2"/>
                </a:solidFill>
              </a:rPr>
              <a:t>tabulated</a:t>
            </a:r>
            <a:endParaRPr lang="en-US" sz="2400" dirty="0">
              <a:solidFill>
                <a:schemeClr val="tx2"/>
              </a:solidFill>
            </a:endParaRPr>
          </a:p>
        </p:txBody>
      </p:sp>
    </p:spTree>
    <p:extLst>
      <p:ext uri="{BB962C8B-B14F-4D97-AF65-F5344CB8AC3E}">
        <p14:creationId xmlns:p14="http://schemas.microsoft.com/office/powerpoint/2010/main" val="4156876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a:bodyPr>
          <a:lstStyle/>
          <a:p>
            <a:pPr eaLnBrk="1" hangingPunct="1"/>
            <a:r>
              <a:rPr lang="en-US" sz="3200" dirty="0" smtClean="0">
                <a:solidFill>
                  <a:schemeClr val="accent3">
                    <a:lumMod val="50000"/>
                  </a:schemeClr>
                </a:solidFill>
              </a:rPr>
              <a:t>Using the Normal Table</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type="body" idx="1"/>
              </p:nvPr>
            </p:nvSpPr>
            <p:spPr/>
            <p:txBody>
              <a:bodyPr>
                <a:normAutofit lnSpcReduction="10000"/>
              </a:bodyPr>
              <a:lstStyle/>
              <a:p>
                <a:pPr eaLnBrk="1" hangingPunct="1">
                  <a:buClr>
                    <a:srgbClr val="FF0000"/>
                  </a:buClr>
                  <a:buFont typeface="Wingdings" pitchFamily="2" charset="2"/>
                  <a:buChar char="§"/>
                </a:pPr>
                <a:r>
                  <a:rPr lang="en-US" sz="2400" dirty="0" smtClean="0"/>
                  <a:t>What</a:t>
                </a:r>
                <a:r>
                  <a:rPr lang="cs-CZ" sz="2400" dirty="0" smtClean="0"/>
                  <a:t> </a:t>
                </a:r>
                <a:r>
                  <a:rPr lang="cs-CZ" sz="2400" dirty="0" err="1" smtClean="0"/>
                  <a:t>is</a:t>
                </a:r>
                <a:r>
                  <a:rPr lang="en-US" sz="2400" dirty="0" smtClean="0"/>
                  <a:t> </a:t>
                </a:r>
                <a14:m>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rPr>
                          <m:t>0,9</m:t>
                        </m:r>
                        <m:r>
                          <a:rPr lang="en-US" sz="2400" b="0" i="1" smtClean="0">
                            <a:latin typeface="Cambria Math"/>
                          </a:rPr>
                          <m:t>&lt;</m:t>
                        </m:r>
                        <m:r>
                          <a:rPr lang="cs-CZ" sz="2400" b="0" i="1" smtClean="0">
                            <a:latin typeface="Cambria Math"/>
                          </a:rPr>
                          <m:t>𝑍</m:t>
                        </m:r>
                        <m:r>
                          <a:rPr lang="en-US" sz="2400" b="0" i="1" smtClean="0">
                            <a:latin typeface="Cambria Math"/>
                          </a:rPr>
                          <m:t>&lt;1,9</m:t>
                        </m:r>
                      </m:e>
                    </m:d>
                  </m:oMath>
                </a14:m>
                <a:r>
                  <a:rPr lang="en-US" sz="2400" dirty="0" smtClean="0"/>
                  <a:t> ?</a:t>
                </a:r>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en-US" sz="2400" dirty="0"/>
              </a:p>
              <a:p>
                <a:pPr marL="0" indent="0">
                  <a:buClr>
                    <a:srgbClr val="FF0000"/>
                  </a:buClr>
                  <a:buNone/>
                </a:pPr>
                <a:endParaRPr lang="cs-CZ" sz="2400" b="0" i="1" dirty="0" smtClean="0">
                  <a:latin typeface="Cambria Math"/>
                </a:endParaRPr>
              </a:p>
              <a:p>
                <a:pPr marL="0" indent="0">
                  <a:buClr>
                    <a:srgbClr val="FF0000"/>
                  </a:buClr>
                  <a:buNone/>
                </a:pPr>
                <a14:m>
                  <m:oMathPara xmlns:m="http://schemas.openxmlformats.org/officeDocument/2006/math">
                    <m:oMathParaPr>
                      <m:jc m:val="centerGroup"/>
                    </m:oMathParaPr>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rPr>
                            <m:t>0,9</m:t>
                          </m:r>
                          <m:r>
                            <a:rPr lang="en-US" sz="2400" b="0" i="1" smtClean="0">
                              <a:latin typeface="Cambria Math"/>
                            </a:rPr>
                            <m:t>&lt;</m:t>
                          </m:r>
                          <m:r>
                            <a:rPr lang="cs-CZ" sz="2400" b="0" i="1" smtClean="0">
                              <a:latin typeface="Cambria Math"/>
                            </a:rPr>
                            <m:t>𝑍</m:t>
                          </m:r>
                          <m:r>
                            <a:rPr lang="en-US" sz="2400" b="0" i="1" smtClean="0">
                              <a:latin typeface="Cambria Math"/>
                            </a:rPr>
                            <m:t>&lt;1,9</m:t>
                          </m:r>
                        </m:e>
                      </m:d>
                      <m:r>
                        <a:rPr lang="cs-CZ" sz="2400" b="0" i="0" smtClean="0">
                          <a:latin typeface="Cambria Math"/>
                        </a:rPr>
                        <m:t>=</m:t>
                      </m:r>
                      <m:r>
                        <m:rPr>
                          <m:sty m:val="p"/>
                        </m:rPr>
                        <a:rPr lang="el-GR" sz="2400" b="0" i="1" smtClean="0">
                          <a:latin typeface="Cambria Math"/>
                          <a:ea typeface="Cambria Math"/>
                        </a:rPr>
                        <m:t>Φ</m:t>
                      </m:r>
                      <m:d>
                        <m:dPr>
                          <m:ctrlPr>
                            <a:rPr lang="el-GR" sz="2400" b="0" i="1" smtClean="0">
                              <a:latin typeface="Cambria Math" panose="02040503050406030204" pitchFamily="18" charset="0"/>
                              <a:ea typeface="Cambria Math"/>
                            </a:rPr>
                          </m:ctrlPr>
                        </m:dPr>
                        <m:e>
                          <m:r>
                            <a:rPr lang="cs-CZ" sz="2400" b="0" i="1" smtClean="0">
                              <a:latin typeface="Cambria Math"/>
                              <a:ea typeface="Cambria Math"/>
                            </a:rPr>
                            <m:t>1,9</m:t>
                          </m:r>
                        </m:e>
                      </m:d>
                      <m:r>
                        <a:rPr lang="cs-CZ" sz="2400" b="0" i="1" smtClean="0">
                          <a:latin typeface="Cambria Math"/>
                          <a:ea typeface="Cambria Math"/>
                        </a:rPr>
                        <m:t>−</m:t>
                      </m:r>
                      <m:r>
                        <m:rPr>
                          <m:sty m:val="p"/>
                        </m:rPr>
                        <a:rPr lang="el-GR" sz="2400" b="0" i="1" smtClean="0">
                          <a:latin typeface="Cambria Math"/>
                          <a:ea typeface="Cambria Math"/>
                        </a:rPr>
                        <m:t>Φ</m:t>
                      </m:r>
                      <m:d>
                        <m:dPr>
                          <m:ctrlPr>
                            <a:rPr lang="el-GR" sz="2400" b="0" i="1" smtClean="0">
                              <a:latin typeface="Cambria Math" panose="02040503050406030204" pitchFamily="18" charset="0"/>
                              <a:ea typeface="Cambria Math"/>
                            </a:rPr>
                          </m:ctrlPr>
                        </m:dPr>
                        <m:e>
                          <m:r>
                            <a:rPr lang="cs-CZ" sz="2400" b="0" i="1" smtClean="0">
                              <a:latin typeface="Cambria Math"/>
                              <a:ea typeface="Cambria Math"/>
                            </a:rPr>
                            <m:t>0,9</m:t>
                          </m:r>
                        </m:e>
                      </m:d>
                      <m:r>
                        <a:rPr lang="cs-CZ" sz="2400" b="0" i="1" smtClean="0">
                          <a:latin typeface="Cambria Math"/>
                        </a:rPr>
                        <m:t>=0,9713</m:t>
                      </m:r>
                      <m:r>
                        <a:rPr lang="cs-CZ" sz="2400" b="0" i="1" smtClean="0">
                          <a:latin typeface="Cambria Math"/>
                          <a:ea typeface="Cambria Math"/>
                        </a:rPr>
                        <m:t>−0,8159=</m:t>
                      </m:r>
                    </m:oMath>
                  </m:oMathPara>
                </a14:m>
                <a:endParaRPr lang="cs-CZ" sz="2400" b="0" i="1" dirty="0" smtClean="0">
                  <a:latin typeface="Cambria Math"/>
                  <a:ea typeface="Cambria Math"/>
                </a:endParaRPr>
              </a:p>
              <a:p>
                <a:pPr marL="0" indent="0">
                  <a:buClr>
                    <a:srgbClr val="FF0000"/>
                  </a:buClr>
                  <a:buNone/>
                </a:pPr>
                <a:r>
                  <a:rPr lang="cs-CZ" sz="2400" b="0" dirty="0" smtClean="0">
                    <a:ea typeface="Cambria Math"/>
                  </a:rPr>
                  <a:t>	                       </a:t>
                </a:r>
                <a14:m>
                  <m:oMath xmlns:m="http://schemas.openxmlformats.org/officeDocument/2006/math">
                    <m:r>
                      <a:rPr lang="cs-CZ" sz="2400" b="0" i="1" smtClean="0">
                        <a:latin typeface="Cambria Math"/>
                        <a:ea typeface="Cambria Math"/>
                      </a:rPr>
                      <m:t>=0,1554</m:t>
                    </m:r>
                  </m:oMath>
                </a14:m>
                <a:endParaRPr lang="en-US" sz="2400" dirty="0" smtClean="0"/>
              </a:p>
            </p:txBody>
          </p:sp>
        </mc:Choice>
        <mc:Fallback xmlns="">
          <p:sp>
            <p:nvSpPr>
              <p:cNvPr id="19460" name="Rectangle 3"/>
              <p:cNvSpPr>
                <a:spLocks noGrp="1" noRot="1" noChangeAspect="1" noMove="1" noResize="1" noEditPoints="1" noAdjustHandles="1" noChangeArrowheads="1" noChangeShapeType="1" noTextEdit="1"/>
              </p:cNvSpPr>
              <p:nvPr>
                <p:ph type="body" idx="1"/>
              </p:nvPr>
            </p:nvSpPr>
            <p:spPr>
              <a:blipFill rotWithShape="1">
                <a:blip r:embed="rId2"/>
                <a:stretch>
                  <a:fillRect l="-963" t="-1887"/>
                </a:stretch>
              </a:blipFill>
            </p:spPr>
            <p:txBody>
              <a:bodyPr/>
              <a:lstStyle/>
              <a:p>
                <a:r>
                  <a:rPr lang="en-US">
                    <a:noFill/>
                  </a:rPr>
                  <a:t> </a:t>
                </a:r>
              </a:p>
            </p:txBody>
          </p:sp>
        </mc:Fallback>
      </mc:AlternateContent>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598" y="2128838"/>
            <a:ext cx="5832475" cy="26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5"/>
          <p:cNvSpPr txBox="1">
            <a:spLocks noChangeArrowheads="1"/>
          </p:cNvSpPr>
          <p:nvPr/>
        </p:nvSpPr>
        <p:spPr bwMode="auto">
          <a:xfrm>
            <a:off x="4443618" y="4543185"/>
            <a:ext cx="350838" cy="460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dirty="0">
                <a:solidFill>
                  <a:srgbClr val="FF0000"/>
                </a:solidFill>
                <a:latin typeface="Tahoma" pitchFamily="34" charset="0"/>
              </a:rPr>
              <a:t>0</a:t>
            </a:r>
          </a:p>
        </p:txBody>
      </p:sp>
      <p:sp>
        <p:nvSpPr>
          <p:cNvPr id="20" name="Text Box 6"/>
          <p:cNvSpPr txBox="1">
            <a:spLocks noChangeArrowheads="1"/>
          </p:cNvSpPr>
          <p:nvPr/>
        </p:nvSpPr>
        <p:spPr bwMode="auto">
          <a:xfrm>
            <a:off x="4977018" y="4545715"/>
            <a:ext cx="614271" cy="46166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dirty="0" smtClean="0">
                <a:solidFill>
                  <a:srgbClr val="FF0000"/>
                </a:solidFill>
                <a:latin typeface="Tahoma" pitchFamily="34" charset="0"/>
              </a:rPr>
              <a:t>0</a:t>
            </a:r>
            <a:r>
              <a:rPr lang="cs-CZ" dirty="0" smtClean="0">
                <a:solidFill>
                  <a:srgbClr val="FF0000"/>
                </a:solidFill>
                <a:latin typeface="Tahoma" pitchFamily="34" charset="0"/>
              </a:rPr>
              <a:t>,</a:t>
            </a:r>
            <a:r>
              <a:rPr lang="en-US" dirty="0" smtClean="0">
                <a:solidFill>
                  <a:srgbClr val="FF0000"/>
                </a:solidFill>
                <a:latin typeface="Tahoma" pitchFamily="34" charset="0"/>
              </a:rPr>
              <a:t>9</a:t>
            </a:r>
            <a:endParaRPr lang="en-US" dirty="0">
              <a:solidFill>
                <a:srgbClr val="FF0000"/>
              </a:solidFill>
              <a:latin typeface="Tahoma" pitchFamily="34" charset="0"/>
            </a:endParaRPr>
          </a:p>
        </p:txBody>
      </p:sp>
      <p:sp>
        <p:nvSpPr>
          <p:cNvPr id="21" name="Line 7"/>
          <p:cNvSpPr>
            <a:spLocks noChangeShapeType="1"/>
          </p:cNvSpPr>
          <p:nvPr/>
        </p:nvSpPr>
        <p:spPr bwMode="auto">
          <a:xfrm>
            <a:off x="5283406" y="3883025"/>
            <a:ext cx="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Text Box 11"/>
          <p:cNvSpPr txBox="1">
            <a:spLocks noChangeArrowheads="1"/>
          </p:cNvSpPr>
          <p:nvPr/>
        </p:nvSpPr>
        <p:spPr bwMode="auto">
          <a:xfrm>
            <a:off x="7407275" y="4114800"/>
            <a:ext cx="319088" cy="460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a:solidFill>
                  <a:srgbClr val="FF0000"/>
                </a:solidFill>
                <a:latin typeface="Tahoma" pitchFamily="34" charset="0"/>
              </a:rPr>
              <a:t>z</a:t>
            </a:r>
          </a:p>
        </p:txBody>
      </p:sp>
      <p:sp>
        <p:nvSpPr>
          <p:cNvPr id="23" name="Text Box 12"/>
          <p:cNvSpPr txBox="1">
            <a:spLocks noChangeArrowheads="1"/>
          </p:cNvSpPr>
          <p:nvPr/>
        </p:nvSpPr>
        <p:spPr bwMode="auto">
          <a:xfrm>
            <a:off x="6043818" y="4545715"/>
            <a:ext cx="614271" cy="46166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dirty="0" smtClean="0">
                <a:solidFill>
                  <a:srgbClr val="FF0000"/>
                </a:solidFill>
                <a:latin typeface="Tahoma" pitchFamily="34" charset="0"/>
              </a:rPr>
              <a:t>1</a:t>
            </a:r>
            <a:r>
              <a:rPr lang="cs-CZ" dirty="0" smtClean="0">
                <a:solidFill>
                  <a:srgbClr val="FF0000"/>
                </a:solidFill>
                <a:latin typeface="Tahoma" pitchFamily="34" charset="0"/>
              </a:rPr>
              <a:t>,</a:t>
            </a:r>
            <a:r>
              <a:rPr lang="en-US" dirty="0" smtClean="0">
                <a:solidFill>
                  <a:srgbClr val="FF0000"/>
                </a:solidFill>
                <a:latin typeface="Tahoma" pitchFamily="34" charset="0"/>
              </a:rPr>
              <a:t>9</a:t>
            </a:r>
            <a:endParaRPr lang="en-US" dirty="0">
              <a:solidFill>
                <a:srgbClr val="FF0000"/>
              </a:solidFill>
              <a:latin typeface="Tahoma" pitchFamily="34" charset="0"/>
            </a:endParaRPr>
          </a:p>
        </p:txBody>
      </p:sp>
      <p:sp>
        <p:nvSpPr>
          <p:cNvPr id="24" name="Line 13"/>
          <p:cNvSpPr>
            <a:spLocks noChangeShapeType="1"/>
          </p:cNvSpPr>
          <p:nvPr/>
        </p:nvSpPr>
        <p:spPr bwMode="auto">
          <a:xfrm>
            <a:off x="6350206" y="3883025"/>
            <a:ext cx="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0564746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rmAutofit/>
          </a:bodyPr>
          <a:lstStyle/>
          <a:p>
            <a:pPr eaLnBrk="1" hangingPunct="1"/>
            <a:r>
              <a:rPr lang="en-US" sz="3200" dirty="0" smtClean="0">
                <a:solidFill>
                  <a:schemeClr val="accent3">
                    <a:lumMod val="50000"/>
                  </a:schemeClr>
                </a:solidFill>
              </a:rPr>
              <a:t>Using the Normal Table</a:t>
            </a:r>
          </a:p>
        </p:txBody>
      </p:sp>
      <mc:AlternateContent xmlns:mc="http://schemas.openxmlformats.org/markup-compatibility/2006" xmlns:a14="http://schemas.microsoft.com/office/drawing/2010/main">
        <mc:Choice Requires="a14">
          <p:sp>
            <p:nvSpPr>
              <p:cNvPr id="19460" name="Rectangle 3"/>
              <p:cNvSpPr>
                <a:spLocks noGrp="1" noChangeArrowheads="1"/>
              </p:cNvSpPr>
              <p:nvPr>
                <p:ph type="body" idx="1"/>
              </p:nvPr>
            </p:nvSpPr>
            <p:spPr/>
            <p:txBody>
              <a:bodyPr>
                <a:normAutofit lnSpcReduction="10000"/>
              </a:bodyPr>
              <a:lstStyle/>
              <a:p>
                <a:pPr eaLnBrk="1" hangingPunct="1">
                  <a:buClr>
                    <a:srgbClr val="FF0000"/>
                  </a:buClr>
                  <a:buFont typeface="Wingdings" pitchFamily="2" charset="2"/>
                  <a:buChar char="§"/>
                </a:pPr>
                <a:r>
                  <a:rPr lang="en-US" sz="2400" dirty="0" smtClean="0"/>
                  <a:t>What</a:t>
                </a:r>
                <a:r>
                  <a:rPr lang="cs-CZ" sz="2400" dirty="0" smtClean="0"/>
                  <a:t> </a:t>
                </a:r>
                <a:r>
                  <a:rPr lang="cs-CZ" sz="2400" dirty="0" err="1" smtClean="0"/>
                  <a:t>is</a:t>
                </a:r>
                <a:r>
                  <a:rPr lang="en-US" sz="2400" dirty="0" smtClean="0"/>
                  <a:t> </a:t>
                </a:r>
                <a14:m>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rPr>
                          <m:t>𝑍</m:t>
                        </m:r>
                        <m:r>
                          <a:rPr lang="en-US" sz="2400" b="0" i="1" smtClean="0">
                            <a:latin typeface="Cambria Math"/>
                          </a:rPr>
                          <m:t>&lt;</m:t>
                        </m:r>
                        <m:r>
                          <a:rPr lang="cs-CZ" sz="2400" b="0" i="1" smtClean="0">
                            <a:latin typeface="Cambria Math"/>
                          </a:rPr>
                          <m:t>−</m:t>
                        </m:r>
                        <m:r>
                          <a:rPr lang="en-US" sz="2400" b="0" i="1" smtClean="0">
                            <a:latin typeface="Cambria Math"/>
                          </a:rPr>
                          <m:t>1,6</m:t>
                        </m:r>
                      </m:e>
                    </m:d>
                  </m:oMath>
                </a14:m>
                <a:r>
                  <a:rPr lang="en-US" sz="2400" dirty="0" smtClean="0"/>
                  <a:t> ?</a:t>
                </a:r>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en-US" sz="2400" dirty="0"/>
              </a:p>
              <a:p>
                <a:pPr marL="0" indent="0">
                  <a:buClr>
                    <a:srgbClr val="FF0000"/>
                  </a:buClr>
                  <a:buNone/>
                </a:pPr>
                <a:endParaRPr lang="cs-CZ" sz="2400" b="0" i="1" dirty="0" smtClean="0">
                  <a:latin typeface="Cambria Math"/>
                </a:endParaRPr>
              </a:p>
              <a:p>
                <a:pPr marL="0" indent="0">
                  <a:buClr>
                    <a:srgbClr val="FF0000"/>
                  </a:buClr>
                  <a:buNone/>
                </a:pPr>
                <a14:m>
                  <m:oMathPara xmlns:m="http://schemas.openxmlformats.org/officeDocument/2006/math">
                    <m:oMathParaPr>
                      <m:jc m:val="centerGroup"/>
                    </m:oMathParaPr>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rPr>
                            <m:t>𝑍</m:t>
                          </m:r>
                          <m:r>
                            <a:rPr lang="en-US" sz="2400" b="0" i="1" smtClean="0">
                              <a:latin typeface="Cambria Math"/>
                            </a:rPr>
                            <m:t>&lt;</m:t>
                          </m:r>
                          <m:r>
                            <a:rPr lang="cs-CZ" sz="2400" b="0" i="1" smtClean="0">
                              <a:latin typeface="Cambria Math"/>
                            </a:rPr>
                            <m:t>−</m:t>
                          </m:r>
                          <m:r>
                            <a:rPr lang="en-US" sz="2400" b="0" i="1" smtClean="0">
                              <a:latin typeface="Cambria Math"/>
                            </a:rPr>
                            <m:t>1,6</m:t>
                          </m:r>
                        </m:e>
                      </m:d>
                      <m:r>
                        <a:rPr lang="cs-CZ" sz="2400" b="0" i="0" smtClean="0">
                          <a:latin typeface="Cambria Math"/>
                        </a:rPr>
                        <m:t>=</m:t>
                      </m:r>
                      <m:r>
                        <m:rPr>
                          <m:sty m:val="p"/>
                        </m:rPr>
                        <a:rPr lang="el-GR" sz="2400" b="0" i="1" smtClean="0">
                          <a:latin typeface="Cambria Math"/>
                          <a:ea typeface="Cambria Math"/>
                        </a:rPr>
                        <m:t>Φ</m:t>
                      </m:r>
                      <m:d>
                        <m:dPr>
                          <m:ctrlPr>
                            <a:rPr lang="el-GR" sz="2400" b="0" i="1" smtClean="0">
                              <a:latin typeface="Cambria Math" panose="02040503050406030204" pitchFamily="18" charset="0"/>
                              <a:ea typeface="Cambria Math"/>
                            </a:rPr>
                          </m:ctrlPr>
                        </m:dPr>
                        <m:e>
                          <m:r>
                            <a:rPr lang="cs-CZ" sz="2400" b="0" i="1" smtClean="0">
                              <a:latin typeface="Cambria Math"/>
                              <a:ea typeface="Cambria Math"/>
                            </a:rPr>
                            <m:t>−1,6</m:t>
                          </m:r>
                        </m:e>
                      </m:d>
                      <m:r>
                        <a:rPr lang="cs-CZ" sz="2400" b="0" i="1" smtClean="0">
                          <a:latin typeface="Cambria Math"/>
                        </a:rPr>
                        <m:t>=1−</m:t>
                      </m:r>
                      <m:r>
                        <m:rPr>
                          <m:sty m:val="p"/>
                        </m:rPr>
                        <a:rPr lang="el-GR" sz="2400" b="0" i="1" smtClean="0">
                          <a:latin typeface="Cambria Math"/>
                          <a:ea typeface="Cambria Math"/>
                        </a:rPr>
                        <m:t>Φ</m:t>
                      </m:r>
                      <m:d>
                        <m:dPr>
                          <m:ctrlPr>
                            <a:rPr lang="el-GR" sz="2400" b="0" i="1" smtClean="0">
                              <a:latin typeface="Cambria Math" panose="02040503050406030204" pitchFamily="18" charset="0"/>
                              <a:ea typeface="Cambria Math"/>
                            </a:rPr>
                          </m:ctrlPr>
                        </m:dPr>
                        <m:e>
                          <m:r>
                            <a:rPr lang="cs-CZ" sz="2400" b="0" i="1" smtClean="0">
                              <a:latin typeface="Cambria Math"/>
                              <a:ea typeface="Cambria Math"/>
                            </a:rPr>
                            <m:t>1,6</m:t>
                          </m:r>
                        </m:e>
                      </m:d>
                      <m:r>
                        <a:rPr lang="cs-CZ" sz="2400" b="0" i="1" smtClean="0">
                          <a:latin typeface="Cambria Math"/>
                          <a:ea typeface="Cambria Math"/>
                        </a:rPr>
                        <m:t>=1−0,9452=</m:t>
                      </m:r>
                    </m:oMath>
                  </m:oMathPara>
                </a14:m>
                <a:endParaRPr lang="cs-CZ" sz="2400" b="0" i="1" dirty="0" smtClean="0">
                  <a:latin typeface="Cambria Math"/>
                  <a:ea typeface="Cambria Math"/>
                </a:endParaRPr>
              </a:p>
              <a:p>
                <a:pPr marL="0" indent="0">
                  <a:buClr>
                    <a:srgbClr val="FF0000"/>
                  </a:buClr>
                  <a:buNone/>
                </a:pPr>
                <a:r>
                  <a:rPr lang="cs-CZ" sz="2400" b="0" dirty="0" smtClean="0">
                    <a:ea typeface="Cambria Math"/>
                  </a:rPr>
                  <a:t>	                   </a:t>
                </a:r>
                <a14:m>
                  <m:oMath xmlns:m="http://schemas.openxmlformats.org/officeDocument/2006/math">
                    <m:r>
                      <a:rPr lang="cs-CZ" sz="2400" b="0" i="1" smtClean="0">
                        <a:latin typeface="Cambria Math"/>
                        <a:ea typeface="Cambria Math"/>
                      </a:rPr>
                      <m:t>=0,0548</m:t>
                    </m:r>
                  </m:oMath>
                </a14:m>
                <a:endParaRPr lang="en-US" sz="2400" dirty="0" smtClean="0"/>
              </a:p>
            </p:txBody>
          </p:sp>
        </mc:Choice>
        <mc:Fallback xmlns="">
          <p:sp>
            <p:nvSpPr>
              <p:cNvPr id="19460" name="Rectangle 3"/>
              <p:cNvSpPr>
                <a:spLocks noGrp="1" noRot="1" noChangeAspect="1" noMove="1" noResize="1" noEditPoints="1" noAdjustHandles="1" noChangeArrowheads="1" noChangeShapeType="1" noTextEdit="1"/>
              </p:cNvSpPr>
              <p:nvPr>
                <p:ph type="body" idx="1"/>
              </p:nvPr>
            </p:nvSpPr>
            <p:spPr>
              <a:blipFill rotWithShape="1">
                <a:blip r:embed="rId2"/>
                <a:stretch>
                  <a:fillRect l="-963" t="-1887"/>
                </a:stretch>
              </a:blipFill>
            </p:spPr>
            <p:txBody>
              <a:bodyPr/>
              <a:lstStyle/>
              <a:p>
                <a:r>
                  <a:rPr lang="en-US">
                    <a:noFill/>
                  </a:rPr>
                  <a:t> </a:t>
                </a:r>
              </a:p>
            </p:txBody>
          </p:sp>
        </mc:Fallback>
      </mc:AlternateContent>
      <p:pic>
        <p:nvPicPr>
          <p:cNvPr id="1946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800" y="1936014"/>
            <a:ext cx="5832475"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5"/>
          <p:cNvSpPr txBox="1">
            <a:spLocks noChangeArrowheads="1"/>
          </p:cNvSpPr>
          <p:nvPr/>
        </p:nvSpPr>
        <p:spPr bwMode="auto">
          <a:xfrm>
            <a:off x="4331783" y="4419600"/>
            <a:ext cx="350838" cy="460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dirty="0">
                <a:solidFill>
                  <a:srgbClr val="FF0000"/>
                </a:solidFill>
                <a:latin typeface="Tahoma" pitchFamily="34" charset="0"/>
              </a:rPr>
              <a:t>0</a:t>
            </a:r>
          </a:p>
        </p:txBody>
      </p:sp>
      <p:sp>
        <p:nvSpPr>
          <p:cNvPr id="19463" name="Text Box 6"/>
          <p:cNvSpPr txBox="1">
            <a:spLocks noChangeArrowheads="1"/>
          </p:cNvSpPr>
          <p:nvPr/>
        </p:nvSpPr>
        <p:spPr bwMode="auto">
          <a:xfrm>
            <a:off x="5447538" y="4419600"/>
            <a:ext cx="609600" cy="460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dirty="0" smtClean="0">
                <a:solidFill>
                  <a:srgbClr val="FF0000"/>
                </a:solidFill>
                <a:latin typeface="Tahoma" pitchFamily="34" charset="0"/>
              </a:rPr>
              <a:t>1</a:t>
            </a:r>
            <a:r>
              <a:rPr lang="cs-CZ" dirty="0" smtClean="0">
                <a:solidFill>
                  <a:srgbClr val="FF0000"/>
                </a:solidFill>
                <a:latin typeface="Tahoma" pitchFamily="34" charset="0"/>
              </a:rPr>
              <a:t>,</a:t>
            </a:r>
            <a:r>
              <a:rPr lang="en-US" dirty="0" smtClean="0">
                <a:solidFill>
                  <a:srgbClr val="FF0000"/>
                </a:solidFill>
                <a:latin typeface="Tahoma" pitchFamily="34" charset="0"/>
              </a:rPr>
              <a:t>6</a:t>
            </a:r>
            <a:endParaRPr lang="en-US" dirty="0">
              <a:solidFill>
                <a:srgbClr val="FF0000"/>
              </a:solidFill>
              <a:latin typeface="Tahoma" pitchFamily="34" charset="0"/>
            </a:endParaRPr>
          </a:p>
        </p:txBody>
      </p:sp>
      <p:sp>
        <p:nvSpPr>
          <p:cNvPr id="19464" name="Line 7"/>
          <p:cNvSpPr>
            <a:spLocks noChangeShapeType="1"/>
          </p:cNvSpPr>
          <p:nvPr/>
        </p:nvSpPr>
        <p:spPr bwMode="auto">
          <a:xfrm>
            <a:off x="5715722" y="3844636"/>
            <a:ext cx="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8" name="Text Box 11"/>
          <p:cNvSpPr txBox="1">
            <a:spLocks noChangeArrowheads="1"/>
          </p:cNvSpPr>
          <p:nvPr/>
        </p:nvSpPr>
        <p:spPr bwMode="auto">
          <a:xfrm>
            <a:off x="7407275" y="4114800"/>
            <a:ext cx="319088" cy="460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a:solidFill>
                  <a:srgbClr val="FF0000"/>
                </a:solidFill>
                <a:latin typeface="Tahoma" pitchFamily="34" charset="0"/>
              </a:rPr>
              <a:t>z</a:t>
            </a:r>
          </a:p>
        </p:txBody>
      </p:sp>
      <p:sp>
        <p:nvSpPr>
          <p:cNvPr id="2" name="Ovál 1"/>
          <p:cNvSpPr/>
          <p:nvPr/>
        </p:nvSpPr>
        <p:spPr>
          <a:xfrm>
            <a:off x="4977018" y="5157192"/>
            <a:ext cx="1080120" cy="504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Přímá spojnice se šipkou 3"/>
          <p:cNvCxnSpPr/>
          <p:nvPr/>
        </p:nvCxnSpPr>
        <p:spPr>
          <a:xfrm flipH="1" flipV="1">
            <a:off x="5954301" y="5780411"/>
            <a:ext cx="175469" cy="50405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 name="TextovéPole 4"/>
          <p:cNvSpPr txBox="1"/>
          <p:nvPr/>
        </p:nvSpPr>
        <p:spPr>
          <a:xfrm>
            <a:off x="6129770" y="6284467"/>
            <a:ext cx="2232248" cy="461665"/>
          </a:xfrm>
          <a:prstGeom prst="rect">
            <a:avLst/>
          </a:prstGeom>
          <a:noFill/>
        </p:spPr>
        <p:txBody>
          <a:bodyPr wrap="square" rtlCol="0">
            <a:spAutoFit/>
          </a:bodyPr>
          <a:lstStyle/>
          <a:p>
            <a:r>
              <a:rPr lang="cs-CZ" sz="2400" dirty="0" err="1" smtClean="0">
                <a:solidFill>
                  <a:schemeClr val="tx2"/>
                </a:solidFill>
              </a:rPr>
              <a:t>tabulated</a:t>
            </a:r>
            <a:endParaRPr lang="en-US" sz="2400" dirty="0">
              <a:solidFill>
                <a:schemeClr val="tx2"/>
              </a:solidFill>
            </a:endParaRPr>
          </a:p>
        </p:txBody>
      </p:sp>
      <p:sp>
        <p:nvSpPr>
          <p:cNvPr id="12" name="Text Box 6"/>
          <p:cNvSpPr txBox="1">
            <a:spLocks noChangeArrowheads="1"/>
          </p:cNvSpPr>
          <p:nvPr/>
        </p:nvSpPr>
        <p:spPr bwMode="auto">
          <a:xfrm>
            <a:off x="3031123" y="4352856"/>
            <a:ext cx="726481" cy="46166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cs-CZ" dirty="0" smtClean="0">
                <a:solidFill>
                  <a:srgbClr val="FF0000"/>
                </a:solidFill>
                <a:latin typeface="Tahoma" pitchFamily="34" charset="0"/>
              </a:rPr>
              <a:t>-</a:t>
            </a:r>
            <a:r>
              <a:rPr lang="en-US" dirty="0" smtClean="0">
                <a:solidFill>
                  <a:srgbClr val="FF0000"/>
                </a:solidFill>
                <a:latin typeface="Tahoma" pitchFamily="34" charset="0"/>
              </a:rPr>
              <a:t>1</a:t>
            </a:r>
            <a:r>
              <a:rPr lang="cs-CZ" dirty="0" smtClean="0">
                <a:solidFill>
                  <a:srgbClr val="FF0000"/>
                </a:solidFill>
                <a:latin typeface="Tahoma" pitchFamily="34" charset="0"/>
              </a:rPr>
              <a:t>,</a:t>
            </a:r>
            <a:r>
              <a:rPr lang="en-US" dirty="0" smtClean="0">
                <a:solidFill>
                  <a:srgbClr val="FF0000"/>
                </a:solidFill>
                <a:latin typeface="Tahoma" pitchFamily="34" charset="0"/>
              </a:rPr>
              <a:t>6</a:t>
            </a:r>
            <a:endParaRPr lang="en-US" dirty="0">
              <a:solidFill>
                <a:srgbClr val="FF0000"/>
              </a:solidFill>
              <a:latin typeface="Tahoma" pitchFamily="34" charset="0"/>
            </a:endParaRPr>
          </a:p>
        </p:txBody>
      </p:sp>
      <p:sp>
        <p:nvSpPr>
          <p:cNvPr id="13" name="Line 7"/>
          <p:cNvSpPr>
            <a:spLocks noChangeShapeType="1"/>
          </p:cNvSpPr>
          <p:nvPr/>
        </p:nvSpPr>
        <p:spPr bwMode="auto">
          <a:xfrm>
            <a:off x="3400024" y="3770023"/>
            <a:ext cx="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 name="Přímá spojnice 5"/>
          <p:cNvCxnSpPr/>
          <p:nvPr/>
        </p:nvCxnSpPr>
        <p:spPr>
          <a:xfrm flipV="1">
            <a:off x="3400024" y="3429000"/>
            <a:ext cx="0" cy="6442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Volný tvar 7"/>
          <p:cNvSpPr/>
          <p:nvPr/>
        </p:nvSpPr>
        <p:spPr>
          <a:xfrm>
            <a:off x="1911927" y="3380509"/>
            <a:ext cx="1482437" cy="692727"/>
          </a:xfrm>
          <a:custGeom>
            <a:avLst/>
            <a:gdLst>
              <a:gd name="connsiteX0" fmla="*/ 1482437 w 1482437"/>
              <a:gd name="connsiteY0" fmla="*/ 692727 h 692727"/>
              <a:gd name="connsiteX1" fmla="*/ 1468582 w 1482437"/>
              <a:gd name="connsiteY1" fmla="*/ 0 h 692727"/>
              <a:gd name="connsiteX2" fmla="*/ 1219200 w 1482437"/>
              <a:gd name="connsiteY2" fmla="*/ 249382 h 692727"/>
              <a:gd name="connsiteX3" fmla="*/ 1080655 w 1482437"/>
              <a:gd name="connsiteY3" fmla="*/ 387927 h 692727"/>
              <a:gd name="connsiteX4" fmla="*/ 858982 w 1482437"/>
              <a:gd name="connsiteY4" fmla="*/ 484909 h 692727"/>
              <a:gd name="connsiteX5" fmla="*/ 609600 w 1482437"/>
              <a:gd name="connsiteY5" fmla="*/ 554182 h 692727"/>
              <a:gd name="connsiteX6" fmla="*/ 346364 w 1482437"/>
              <a:gd name="connsiteY6" fmla="*/ 609600 h 692727"/>
              <a:gd name="connsiteX7" fmla="*/ 124691 w 1482437"/>
              <a:gd name="connsiteY7" fmla="*/ 623455 h 692727"/>
              <a:gd name="connsiteX8" fmla="*/ 0 w 1482437"/>
              <a:gd name="connsiteY8" fmla="*/ 623455 h 692727"/>
              <a:gd name="connsiteX9" fmla="*/ 0 w 1482437"/>
              <a:gd name="connsiteY9" fmla="*/ 623455 h 692727"/>
              <a:gd name="connsiteX10" fmla="*/ 0 w 1482437"/>
              <a:gd name="connsiteY10" fmla="*/ 623455 h 692727"/>
              <a:gd name="connsiteX11" fmla="*/ 0 w 1482437"/>
              <a:gd name="connsiteY11" fmla="*/ 678873 h 692727"/>
              <a:gd name="connsiteX12" fmla="*/ 1482437 w 1482437"/>
              <a:gd name="connsiteY12" fmla="*/ 692727 h 6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2437" h="692727">
                <a:moveTo>
                  <a:pt x="1482437" y="692727"/>
                </a:moveTo>
                <a:lnTo>
                  <a:pt x="1468582" y="0"/>
                </a:lnTo>
                <a:lnTo>
                  <a:pt x="1219200" y="249382"/>
                </a:lnTo>
                <a:lnTo>
                  <a:pt x="1080655" y="387927"/>
                </a:lnTo>
                <a:lnTo>
                  <a:pt x="858982" y="484909"/>
                </a:lnTo>
                <a:lnTo>
                  <a:pt x="609600" y="554182"/>
                </a:lnTo>
                <a:lnTo>
                  <a:pt x="346364" y="609600"/>
                </a:lnTo>
                <a:lnTo>
                  <a:pt x="124691" y="623455"/>
                </a:lnTo>
                <a:lnTo>
                  <a:pt x="0" y="623455"/>
                </a:lnTo>
                <a:lnTo>
                  <a:pt x="0" y="623455"/>
                </a:lnTo>
                <a:lnTo>
                  <a:pt x="0" y="623455"/>
                </a:lnTo>
                <a:lnTo>
                  <a:pt x="0" y="678873"/>
                </a:lnTo>
                <a:lnTo>
                  <a:pt x="1482437" y="692727"/>
                </a:lnTo>
                <a:close/>
              </a:path>
            </a:pathLst>
          </a:custGeom>
          <a:pattFill prst="dkUpDiag">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2287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3131840" y="3186902"/>
            <a:ext cx="2880320" cy="864096"/>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460" name="Rectangle 3"/>
              <p:cNvSpPr>
                <a:spLocks noGrp="1" noChangeArrowheads="1"/>
              </p:cNvSpPr>
              <p:nvPr>
                <p:ph type="body" idx="1"/>
              </p:nvPr>
            </p:nvSpPr>
            <p:spPr/>
            <p:txBody>
              <a:bodyPr>
                <a:normAutofit/>
              </a:bodyPr>
              <a:lstStyle/>
              <a:p>
                <a:pPr marL="0" indent="0" eaLnBrk="1" hangingPunct="1">
                  <a:buClr>
                    <a:srgbClr val="FF0000"/>
                  </a:buClr>
                  <a:buNone/>
                </a:pPr>
                <a14:m>
                  <m:oMathPara xmlns:m="http://schemas.openxmlformats.org/officeDocument/2006/math">
                    <m:oMathParaPr>
                      <m:jc m:val="centerGroup"/>
                    </m:oMathParaPr>
                    <m:oMath xmlns:m="http://schemas.openxmlformats.org/officeDocument/2006/math">
                      <m:r>
                        <a:rPr lang="cs-CZ" sz="2400" b="0" i="1" smtClean="0">
                          <a:latin typeface="Cambria Math"/>
                        </a:rPr>
                        <m:t>𝑋</m:t>
                      </m:r>
                      <m:r>
                        <a:rPr lang="cs-CZ" sz="2400" b="0" i="1" smtClean="0">
                          <a:latin typeface="Cambria Math"/>
                          <a:ea typeface="Cambria Math"/>
                        </a:rPr>
                        <m:t>→</m:t>
                      </m:r>
                      <m:r>
                        <a:rPr lang="cs-CZ" sz="2400" b="0" i="1" smtClean="0">
                          <a:latin typeface="Cambria Math"/>
                          <a:ea typeface="Cambria Math"/>
                        </a:rPr>
                        <m:t>𝑁</m:t>
                      </m:r>
                      <m:d>
                        <m:dPr>
                          <m:ctrlPr>
                            <a:rPr lang="cs-CZ" sz="2400" b="0" i="1" smtClean="0">
                              <a:latin typeface="Cambria Math" panose="02040503050406030204" pitchFamily="18" charset="0"/>
                              <a:ea typeface="Cambria Math"/>
                            </a:rPr>
                          </m:ctrlPr>
                        </m:dPr>
                        <m:e>
                          <m:r>
                            <a:rPr lang="cs-CZ" sz="2400" b="0" i="1" smtClean="0">
                              <a:latin typeface="Cambria Math"/>
                              <a:ea typeface="Cambria Math"/>
                            </a:rPr>
                            <m:t>𝜇</m:t>
                          </m:r>
                          <m:r>
                            <a:rPr lang="cs-CZ" sz="2400" b="0" i="1" smtClean="0">
                              <a:latin typeface="Cambria Math"/>
                              <a:ea typeface="Cambria Math"/>
                            </a:rPr>
                            <m:t>=1;</m:t>
                          </m:r>
                          <m:r>
                            <a:rPr lang="en-US" sz="2400" b="0" i="1" smtClean="0">
                              <a:latin typeface="Cambria Math"/>
                              <a:ea typeface="Cambria Math"/>
                            </a:rPr>
                            <m:t>𝜎</m:t>
                          </m:r>
                          <m:r>
                            <a:rPr lang="cs-CZ" sz="2400" b="0" i="1" smtClean="0">
                              <a:latin typeface="Cambria Math"/>
                              <a:ea typeface="Cambria Math"/>
                            </a:rPr>
                            <m:t>=</m:t>
                          </m:r>
                          <m:r>
                            <a:rPr lang="en-US" sz="2400" b="0" i="1" smtClean="0">
                              <a:latin typeface="Cambria Math"/>
                              <a:ea typeface="Cambria Math"/>
                            </a:rPr>
                            <m:t>2</m:t>
                          </m:r>
                        </m:e>
                      </m:d>
                    </m:oMath>
                  </m:oMathPara>
                </a14:m>
                <a:endParaRPr lang="cs-CZ" sz="2400" dirty="0" smtClean="0"/>
              </a:p>
              <a:p>
                <a:pPr eaLnBrk="1" hangingPunct="1">
                  <a:buClr>
                    <a:srgbClr val="FF0000"/>
                  </a:buClr>
                  <a:buFont typeface="Wingdings" pitchFamily="2" charset="2"/>
                  <a:buChar char="§"/>
                </a:pPr>
                <a:endParaRPr lang="cs-CZ" sz="2400" dirty="0" smtClean="0"/>
              </a:p>
              <a:p>
                <a:pPr eaLnBrk="1" hangingPunct="1">
                  <a:buClr>
                    <a:srgbClr val="FF0000"/>
                  </a:buClr>
                  <a:buFont typeface="Wingdings" pitchFamily="2" charset="2"/>
                  <a:buChar char="§"/>
                </a:pPr>
                <a:r>
                  <a:rPr lang="en-US" sz="2400" dirty="0" smtClean="0"/>
                  <a:t>What</a:t>
                </a:r>
                <a:r>
                  <a:rPr lang="cs-CZ" sz="2400" dirty="0" smtClean="0"/>
                  <a:t> </a:t>
                </a:r>
                <a:r>
                  <a:rPr lang="cs-CZ" sz="2400" dirty="0" err="1" smtClean="0"/>
                  <a:t>is</a:t>
                </a:r>
                <a:r>
                  <a:rPr lang="en-US" sz="2400" dirty="0" smtClean="0"/>
                  <a:t> </a:t>
                </a:r>
                <a14:m>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en-US" sz="2400" b="0" i="1" smtClean="0">
                            <a:latin typeface="Cambria Math"/>
                          </a:rPr>
                          <m:t>𝑋</m:t>
                        </m:r>
                        <m:r>
                          <a:rPr lang="en-US" sz="2400" b="0" i="1" smtClean="0">
                            <a:latin typeface="Cambria Math"/>
                          </a:rPr>
                          <m:t>&lt;1,52</m:t>
                        </m:r>
                      </m:e>
                    </m:d>
                  </m:oMath>
                </a14:m>
                <a:r>
                  <a:rPr lang="en-US" sz="2400" dirty="0" smtClean="0"/>
                  <a:t> ?</a:t>
                </a:r>
              </a:p>
              <a:p>
                <a:pPr eaLnBrk="1" hangingPunct="1">
                  <a:buClr>
                    <a:srgbClr val="FF0000"/>
                  </a:buClr>
                  <a:buFont typeface="Wingdings" pitchFamily="2" charset="2"/>
                  <a:buChar char="§"/>
                </a:pPr>
                <a:endParaRPr lang="en-US" sz="2400" dirty="0"/>
              </a:p>
              <a:p>
                <a:pPr marL="0" indent="0">
                  <a:buClr>
                    <a:srgbClr val="FF0000"/>
                  </a:buClr>
                  <a:buNone/>
                </a:pPr>
                <a14:m>
                  <m:oMathPara xmlns:m="http://schemas.openxmlformats.org/officeDocument/2006/math">
                    <m:oMathParaPr>
                      <m:jc m:val="centerGroup"/>
                    </m:oMathParaPr>
                    <m:oMath xmlns:m="http://schemas.openxmlformats.org/officeDocument/2006/math">
                      <m:r>
                        <a:rPr lang="cs-CZ" sz="2400" i="1" smtClean="0">
                          <a:latin typeface="Cambria Math"/>
                        </a:rPr>
                        <m:t>𝐹</m:t>
                      </m:r>
                      <m:d>
                        <m:dPr>
                          <m:ctrlPr>
                            <a:rPr lang="cs-CZ" sz="2400" i="1">
                              <a:latin typeface="Cambria Math" panose="02040503050406030204" pitchFamily="18" charset="0"/>
                            </a:rPr>
                          </m:ctrlPr>
                        </m:dPr>
                        <m:e>
                          <m:r>
                            <a:rPr lang="cs-CZ" sz="2400" i="1">
                              <a:latin typeface="Cambria Math"/>
                            </a:rPr>
                            <m:t>𝑥</m:t>
                          </m:r>
                        </m:e>
                      </m:d>
                      <m:r>
                        <a:rPr lang="cs-CZ" sz="2400" i="1">
                          <a:latin typeface="Cambria Math"/>
                        </a:rPr>
                        <m:t>=</m:t>
                      </m:r>
                      <m:r>
                        <m:rPr>
                          <m:sty m:val="p"/>
                        </m:rPr>
                        <a:rPr lang="cs-CZ" sz="2400">
                          <a:latin typeface="Cambria Math"/>
                        </a:rPr>
                        <m:t>Φ</m:t>
                      </m:r>
                      <m:d>
                        <m:dPr>
                          <m:ctrlPr>
                            <a:rPr lang="cs-CZ" sz="2400" i="1">
                              <a:latin typeface="Cambria Math" panose="02040503050406030204" pitchFamily="18" charset="0"/>
                            </a:rPr>
                          </m:ctrlPr>
                        </m:dPr>
                        <m:e>
                          <m:f>
                            <m:fPr>
                              <m:ctrlPr>
                                <a:rPr lang="cs-CZ" sz="2400" i="1">
                                  <a:latin typeface="Cambria Math" panose="02040503050406030204" pitchFamily="18" charset="0"/>
                                </a:rPr>
                              </m:ctrlPr>
                            </m:fPr>
                            <m:num>
                              <m:r>
                                <a:rPr lang="cs-CZ" sz="2400" i="1">
                                  <a:latin typeface="Cambria Math"/>
                                </a:rPr>
                                <m:t>𝑥</m:t>
                              </m:r>
                              <m:r>
                                <a:rPr lang="cs-CZ" sz="2400" i="1">
                                  <a:latin typeface="Cambria Math"/>
                                </a:rPr>
                                <m:t>−</m:t>
                              </m:r>
                              <m:r>
                                <a:rPr lang="cs-CZ" sz="2400" i="1">
                                  <a:latin typeface="Cambria Math"/>
                                </a:rPr>
                                <m:t>𝜇</m:t>
                              </m:r>
                            </m:num>
                            <m:den>
                              <m:r>
                                <a:rPr lang="cs-CZ" sz="2400" i="1">
                                  <a:latin typeface="Cambria Math"/>
                                </a:rPr>
                                <m:t>𝜎</m:t>
                              </m:r>
                            </m:den>
                          </m:f>
                        </m:e>
                      </m:d>
                    </m:oMath>
                  </m:oMathPara>
                </a14:m>
                <a:endParaRPr lang="en-US" sz="2400" dirty="0" smtClean="0"/>
              </a:p>
              <a:p>
                <a:pPr eaLnBrk="1" hangingPunct="1">
                  <a:buClr>
                    <a:srgbClr val="FF0000"/>
                  </a:buClr>
                  <a:buFont typeface="Wingdings" pitchFamily="2" charset="2"/>
                  <a:buChar char="§"/>
                </a:pPr>
                <a:endParaRPr lang="en-US" sz="2400" dirty="0"/>
              </a:p>
              <a:p>
                <a:pPr marL="0" indent="0">
                  <a:buClr>
                    <a:srgbClr val="FF0000"/>
                  </a:buClr>
                  <a:buNone/>
                </a:pPr>
                <a:endParaRPr lang="cs-CZ" sz="2400" b="0" i="1" dirty="0" smtClean="0">
                  <a:latin typeface="Cambria Math"/>
                </a:endParaRPr>
              </a:p>
              <a:p>
                <a:pPr marL="0" indent="0">
                  <a:buClr>
                    <a:srgbClr val="FF0000"/>
                  </a:buClr>
                  <a:buNone/>
                </a:pPr>
                <a14:m>
                  <m:oMathPara xmlns:m="http://schemas.openxmlformats.org/officeDocument/2006/math">
                    <m:oMathParaPr>
                      <m:jc m:val="left"/>
                    </m:oMathParaPr>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en-US" sz="2400" b="0" i="1" smtClean="0">
                              <a:latin typeface="Cambria Math"/>
                            </a:rPr>
                            <m:t>𝑋</m:t>
                          </m:r>
                          <m:r>
                            <a:rPr lang="en-US" sz="2400" b="0" i="1" smtClean="0">
                              <a:latin typeface="Cambria Math"/>
                            </a:rPr>
                            <m:t>&lt;1,52</m:t>
                          </m:r>
                        </m:e>
                      </m:d>
                      <m:r>
                        <a:rPr lang="cs-CZ" sz="2400" b="0" i="0" smtClean="0">
                          <a:latin typeface="Cambria Math"/>
                        </a:rPr>
                        <m:t>=</m:t>
                      </m:r>
                      <m:r>
                        <a:rPr lang="en-US" sz="2400" b="0" i="1" smtClean="0">
                          <a:latin typeface="Cambria Math"/>
                          <a:ea typeface="Cambria Math"/>
                        </a:rPr>
                        <m:t>𝐹</m:t>
                      </m:r>
                      <m:d>
                        <m:dPr>
                          <m:ctrlPr>
                            <a:rPr lang="el-GR" sz="2400" b="0" i="1" smtClean="0">
                              <a:latin typeface="Cambria Math" panose="02040503050406030204" pitchFamily="18" charset="0"/>
                              <a:ea typeface="Cambria Math"/>
                            </a:rPr>
                          </m:ctrlPr>
                        </m:dPr>
                        <m:e>
                          <m:r>
                            <a:rPr lang="cs-CZ" sz="2400" b="0" i="1" smtClean="0">
                              <a:latin typeface="Cambria Math"/>
                              <a:ea typeface="Cambria Math"/>
                            </a:rPr>
                            <m:t>1,</m:t>
                          </m:r>
                          <m:r>
                            <a:rPr lang="en-US" sz="2400" b="0" i="1" smtClean="0">
                              <a:latin typeface="Cambria Math"/>
                              <a:ea typeface="Cambria Math"/>
                            </a:rPr>
                            <m:t>52</m:t>
                          </m:r>
                        </m:e>
                      </m:d>
                      <m:r>
                        <a:rPr lang="cs-CZ" sz="2400" b="0" i="1" smtClean="0">
                          <a:latin typeface="Cambria Math"/>
                          <a:ea typeface="Cambria Math"/>
                        </a:rPr>
                        <m:t>=</m:t>
                      </m:r>
                      <m:r>
                        <m:rPr>
                          <m:sty m:val="p"/>
                        </m:rPr>
                        <a:rPr lang="cs-CZ" sz="2400" smtClean="0">
                          <a:latin typeface="Cambria Math"/>
                        </a:rPr>
                        <m:t>Φ</m:t>
                      </m:r>
                      <m:d>
                        <m:dPr>
                          <m:ctrlPr>
                            <a:rPr lang="cs-CZ" sz="2400" i="1">
                              <a:latin typeface="Cambria Math" panose="02040503050406030204" pitchFamily="18" charset="0"/>
                            </a:rPr>
                          </m:ctrlPr>
                        </m:dPr>
                        <m:e>
                          <m:f>
                            <m:fPr>
                              <m:ctrlPr>
                                <a:rPr lang="cs-CZ" sz="2400" i="1">
                                  <a:latin typeface="Cambria Math" panose="02040503050406030204" pitchFamily="18" charset="0"/>
                                </a:rPr>
                              </m:ctrlPr>
                            </m:fPr>
                            <m:num>
                              <m:r>
                                <a:rPr lang="cs-CZ" sz="2400" b="0" i="1" smtClean="0">
                                  <a:latin typeface="Cambria Math"/>
                                </a:rPr>
                                <m:t>1,52</m:t>
                              </m:r>
                              <m:r>
                                <a:rPr lang="cs-CZ" sz="2400" i="1">
                                  <a:latin typeface="Cambria Math"/>
                                </a:rPr>
                                <m:t>−</m:t>
                              </m:r>
                              <m:r>
                                <a:rPr lang="cs-CZ" sz="2400" b="0" i="1" smtClean="0">
                                  <a:latin typeface="Cambria Math"/>
                                </a:rPr>
                                <m:t>1</m:t>
                              </m:r>
                            </m:num>
                            <m:den>
                              <m:r>
                                <a:rPr lang="cs-CZ" sz="2400" b="0" i="1" smtClean="0">
                                  <a:latin typeface="Cambria Math"/>
                                </a:rPr>
                                <m:t>2</m:t>
                              </m:r>
                            </m:den>
                          </m:f>
                        </m:e>
                      </m:d>
                      <m:r>
                        <a:rPr lang="cs-CZ" sz="2400" b="0" i="1" smtClean="0">
                          <a:latin typeface="Cambria Math"/>
                          <a:ea typeface="Cambria Math"/>
                        </a:rPr>
                        <m:t>=</m:t>
                      </m:r>
                      <m:r>
                        <m:rPr>
                          <m:sty m:val="p"/>
                        </m:rPr>
                        <a:rPr lang="cs-CZ" sz="2400" smtClean="0">
                          <a:latin typeface="Cambria Math"/>
                        </a:rPr>
                        <m:t>Φ</m:t>
                      </m:r>
                      <m:d>
                        <m:dPr>
                          <m:ctrlPr>
                            <a:rPr lang="cs-CZ" sz="2400" i="1">
                              <a:latin typeface="Cambria Math" panose="02040503050406030204" pitchFamily="18" charset="0"/>
                            </a:rPr>
                          </m:ctrlPr>
                        </m:dPr>
                        <m:e>
                          <m:r>
                            <a:rPr lang="cs-CZ" sz="2400" i="1" smtClean="0">
                              <a:latin typeface="Cambria Math"/>
                            </a:rPr>
                            <m:t>0</m:t>
                          </m:r>
                          <m:r>
                            <a:rPr lang="cs-CZ" sz="2400" b="0" i="1" smtClean="0">
                              <a:latin typeface="Cambria Math"/>
                            </a:rPr>
                            <m:t>,26</m:t>
                          </m:r>
                        </m:e>
                      </m:d>
                      <m:r>
                        <a:rPr lang="cs-CZ" sz="2400" b="0" i="1" smtClean="0">
                          <a:latin typeface="Cambria Math"/>
                          <a:ea typeface="Cambria Math"/>
                        </a:rPr>
                        <m:t>=0,6026</m:t>
                      </m:r>
                    </m:oMath>
                  </m:oMathPara>
                </a14:m>
                <a:endParaRPr lang="en-US" sz="2400" dirty="0" smtClean="0"/>
              </a:p>
            </p:txBody>
          </p:sp>
        </mc:Choice>
        <mc:Fallback xmlns="">
          <p:sp>
            <p:nvSpPr>
              <p:cNvPr id="19460" name="Rectangle 3"/>
              <p:cNvSpPr>
                <a:spLocks noGrp="1" noRot="1" noChangeAspect="1" noMove="1" noResize="1" noEditPoints="1" noAdjustHandles="1" noChangeArrowheads="1" noChangeShapeType="1" noTextEdit="1"/>
              </p:cNvSpPr>
              <p:nvPr>
                <p:ph type="body" idx="1"/>
              </p:nvPr>
            </p:nvSpPr>
            <p:spPr>
              <a:blipFill rotWithShape="1">
                <a:blip r:embed="rId2"/>
                <a:stretch>
                  <a:fillRect l="-963"/>
                </a:stretch>
              </a:blipFill>
            </p:spPr>
            <p:txBody>
              <a:bodyPr/>
              <a:lstStyle/>
              <a:p>
                <a:r>
                  <a:rPr lang="en-US">
                    <a:noFill/>
                  </a:rPr>
                  <a:t> </a:t>
                </a:r>
              </a:p>
            </p:txBody>
          </p:sp>
        </mc:Fallback>
      </mc:AlternateContent>
      <p:sp>
        <p:nvSpPr>
          <p:cNvPr id="19459" name="Rectangle 2"/>
          <p:cNvSpPr>
            <a:spLocks noGrp="1" noChangeArrowheads="1"/>
          </p:cNvSpPr>
          <p:nvPr>
            <p:ph type="title"/>
          </p:nvPr>
        </p:nvSpPr>
        <p:spPr/>
        <p:txBody>
          <a:bodyPr>
            <a:normAutofit/>
          </a:bodyPr>
          <a:lstStyle/>
          <a:p>
            <a:pPr eaLnBrk="1" hangingPunct="1"/>
            <a:r>
              <a:rPr lang="en-US" sz="3200" dirty="0" smtClean="0">
                <a:solidFill>
                  <a:schemeClr val="accent3">
                    <a:lumMod val="50000"/>
                  </a:schemeClr>
                </a:solidFill>
              </a:rPr>
              <a:t>Using the Normal Table</a:t>
            </a:r>
          </a:p>
        </p:txBody>
      </p:sp>
    </p:spTree>
    <p:extLst>
      <p:ext uri="{BB962C8B-B14F-4D97-AF65-F5344CB8AC3E}">
        <p14:creationId xmlns:p14="http://schemas.microsoft.com/office/powerpoint/2010/main" val="33980302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274638"/>
            <a:ext cx="8229600" cy="1642194"/>
          </a:xfrm>
        </p:spPr>
        <p:txBody>
          <a:bodyPr>
            <a:noAutofit/>
          </a:bodyPr>
          <a:lstStyle/>
          <a:p>
            <a:pPr marL="457200" indent="-457200" algn="l">
              <a:buFont typeface="+mj-lt"/>
              <a:buAutoNum type="arabicPeriod" startAt="2"/>
            </a:pPr>
            <a:r>
              <a:rPr lang="en-US" sz="2400" dirty="0" smtClean="0"/>
              <a:t>The time required to build a computer is normally distributed with a mean of 50 minutes and a standard deviation of 10 minutes</a:t>
            </a:r>
            <a:r>
              <a:rPr lang="cs-CZ" sz="2400" dirty="0" smtClean="0"/>
              <a:t>. </a:t>
            </a:r>
            <a:r>
              <a:rPr lang="en-US" sz="2400" dirty="0" smtClean="0"/>
              <a:t>What is the probability that a computer is assembled in a time between 45 and 60 minutes?</a:t>
            </a:r>
          </a:p>
        </p:txBody>
      </p:sp>
      <p:sp>
        <p:nvSpPr>
          <p:cNvPr id="15364" name="Rectangle 3"/>
          <p:cNvSpPr>
            <a:spLocks noGrp="1" noChangeArrowheads="1"/>
          </p:cNvSpPr>
          <p:nvPr>
            <p:ph type="body" idx="1"/>
          </p:nvPr>
        </p:nvSpPr>
        <p:spPr/>
        <p:txBody>
          <a:bodyPr>
            <a:noAutofit/>
          </a:bodyPr>
          <a:lstStyle/>
          <a:p>
            <a:pPr marL="0" indent="0" eaLnBrk="1" hangingPunct="1">
              <a:buNone/>
            </a:pPr>
            <a:endParaRPr lang="cs-CZ" sz="2400" dirty="0" smtClean="0"/>
          </a:p>
          <a:p>
            <a:pPr marL="0" indent="0" eaLnBrk="1" hangingPunct="1">
              <a:buNone/>
            </a:pPr>
            <a:endParaRPr lang="en-US" sz="2400" dirty="0" smtClean="0"/>
          </a:p>
        </p:txBody>
      </p:sp>
      <mc:AlternateContent xmlns:mc="http://schemas.openxmlformats.org/markup-compatibility/2006" xmlns:a14="http://schemas.microsoft.com/office/drawing/2010/main">
        <mc:Choice Requires="a14">
          <p:sp>
            <p:nvSpPr>
              <p:cNvPr id="2" name="TextovéPole 1"/>
              <p:cNvSpPr txBox="1"/>
              <p:nvPr/>
            </p:nvSpPr>
            <p:spPr>
              <a:xfrm>
                <a:off x="467544" y="2204864"/>
                <a:ext cx="8064896" cy="3312510"/>
              </a:xfrm>
              <a:prstGeom prst="rect">
                <a:avLst/>
              </a:prstGeom>
              <a:noFill/>
            </p:spPr>
            <p:txBody>
              <a:bodyPr wrap="square" rtlCol="0">
                <a:spAutoFit/>
              </a:bodyPr>
              <a:lstStyle/>
              <a:p>
                <a:r>
                  <a:rPr lang="cs-CZ" i="1" dirty="0" smtClean="0"/>
                  <a:t>X</a:t>
                </a:r>
                <a:r>
                  <a:rPr lang="cs-CZ" dirty="0" smtClean="0"/>
                  <a:t> … t</a:t>
                </a:r>
                <a:r>
                  <a:rPr lang="en-US" dirty="0" smtClean="0"/>
                  <a:t>he time required to build a computer</a:t>
                </a:r>
                <a:endParaRPr lang="cs-CZ" dirty="0" smtClean="0"/>
              </a:p>
              <a:p>
                <a:endParaRPr lang="cs-CZ" dirty="0"/>
              </a:p>
              <a:p>
                <a14:m>
                  <m:oMath xmlns:m="http://schemas.openxmlformats.org/officeDocument/2006/math">
                    <m:r>
                      <a:rPr lang="cs-CZ" b="0" i="1" smtClean="0">
                        <a:latin typeface="Cambria Math"/>
                      </a:rPr>
                      <m:t>𝑋</m:t>
                    </m:r>
                    <m:r>
                      <a:rPr lang="cs-CZ" b="0" i="1" smtClean="0">
                        <a:latin typeface="Cambria Math"/>
                        <a:ea typeface="Cambria Math"/>
                      </a:rPr>
                      <m:t>→</m:t>
                    </m:r>
                    <m:r>
                      <a:rPr lang="cs-CZ" b="0" i="1" smtClean="0">
                        <a:latin typeface="Cambria Math"/>
                        <a:ea typeface="Cambria Math"/>
                      </a:rPr>
                      <m:t>𝑁</m:t>
                    </m:r>
                    <m:d>
                      <m:dPr>
                        <m:ctrlPr>
                          <a:rPr lang="cs-CZ" b="0" i="1" smtClean="0">
                            <a:latin typeface="Cambria Math" panose="02040503050406030204" pitchFamily="18" charset="0"/>
                            <a:ea typeface="Cambria Math"/>
                          </a:rPr>
                        </m:ctrlPr>
                      </m:dPr>
                      <m:e>
                        <m:r>
                          <a:rPr lang="cs-CZ" b="0" i="1" smtClean="0">
                            <a:latin typeface="Cambria Math"/>
                            <a:ea typeface="Cambria Math"/>
                          </a:rPr>
                          <m:t>𝜇</m:t>
                        </m:r>
                        <m:r>
                          <a:rPr lang="cs-CZ" b="0" i="1" smtClean="0">
                            <a:latin typeface="Cambria Math"/>
                            <a:ea typeface="Cambria Math"/>
                          </a:rPr>
                          <m:t>=50;</m:t>
                        </m:r>
                        <m:r>
                          <a:rPr lang="en-US" b="0" i="1" smtClean="0">
                            <a:latin typeface="Cambria Math"/>
                            <a:ea typeface="Cambria Math"/>
                          </a:rPr>
                          <m:t>𝜎</m:t>
                        </m:r>
                        <m:r>
                          <a:rPr lang="cs-CZ" b="0" i="1" smtClean="0">
                            <a:latin typeface="Cambria Math"/>
                            <a:ea typeface="Cambria Math"/>
                          </a:rPr>
                          <m:t>=10</m:t>
                        </m:r>
                      </m:e>
                    </m:d>
                  </m:oMath>
                </a14:m>
                <a:r>
                  <a:rPr lang="cs-CZ" dirty="0" smtClean="0"/>
                  <a:t> </a:t>
                </a:r>
              </a:p>
              <a:p>
                <a:endParaRPr lang="cs-CZ" dirty="0"/>
              </a:p>
              <a:p>
                <a:pPr/>
                <a14:m>
                  <m:oMathPara xmlns:m="http://schemas.openxmlformats.org/officeDocument/2006/math">
                    <m:oMathParaPr>
                      <m:jc m:val="left"/>
                    </m:oMathParaPr>
                    <m:oMath xmlns:m="http://schemas.openxmlformats.org/officeDocument/2006/math">
                      <m:r>
                        <a:rPr lang="cs-CZ" b="0" i="1" smtClean="0">
                          <a:latin typeface="Cambria Math"/>
                        </a:rPr>
                        <m:t>𝑃</m:t>
                      </m:r>
                      <m:d>
                        <m:dPr>
                          <m:ctrlPr>
                            <a:rPr lang="cs-CZ" b="0" i="1" smtClean="0">
                              <a:latin typeface="Cambria Math" panose="02040503050406030204" pitchFamily="18" charset="0"/>
                            </a:rPr>
                          </m:ctrlPr>
                        </m:dPr>
                        <m:e>
                          <m:r>
                            <a:rPr lang="cs-CZ" b="0" i="1" smtClean="0">
                              <a:latin typeface="Cambria Math"/>
                            </a:rPr>
                            <m:t>45</m:t>
                          </m:r>
                          <m:r>
                            <a:rPr lang="en-US" b="0" i="1" smtClean="0">
                              <a:latin typeface="Cambria Math"/>
                            </a:rPr>
                            <m:t>&lt;</m:t>
                          </m:r>
                          <m:r>
                            <a:rPr lang="en-US" b="0" i="1" smtClean="0">
                              <a:latin typeface="Cambria Math"/>
                            </a:rPr>
                            <m:t>𝑋</m:t>
                          </m:r>
                          <m:r>
                            <a:rPr lang="en-US" b="0" i="1" smtClean="0">
                              <a:latin typeface="Cambria Math"/>
                            </a:rPr>
                            <m:t>&lt;60</m:t>
                          </m:r>
                        </m:e>
                      </m:d>
                      <m:r>
                        <a:rPr lang="cs-CZ" b="0" i="1" smtClean="0">
                          <a:latin typeface="Cambria Math"/>
                        </a:rPr>
                        <m:t>=</m:t>
                      </m:r>
                      <m:r>
                        <a:rPr lang="cs-CZ" b="0" i="1" smtClean="0">
                          <a:latin typeface="Cambria Math"/>
                        </a:rPr>
                        <m:t>𝐹</m:t>
                      </m:r>
                      <m:d>
                        <m:dPr>
                          <m:ctrlPr>
                            <a:rPr lang="cs-CZ" b="0" i="1" smtClean="0">
                              <a:latin typeface="Cambria Math" panose="02040503050406030204" pitchFamily="18" charset="0"/>
                            </a:rPr>
                          </m:ctrlPr>
                        </m:dPr>
                        <m:e>
                          <m:r>
                            <a:rPr lang="cs-CZ" b="0" i="1" smtClean="0">
                              <a:latin typeface="Cambria Math"/>
                            </a:rPr>
                            <m:t>60</m:t>
                          </m:r>
                        </m:e>
                      </m:d>
                      <m:r>
                        <a:rPr lang="cs-CZ" b="0" i="1" smtClean="0">
                          <a:latin typeface="Cambria Math"/>
                        </a:rPr>
                        <m:t>−</m:t>
                      </m:r>
                      <m:r>
                        <a:rPr lang="cs-CZ" b="0" i="1" smtClean="0">
                          <a:latin typeface="Cambria Math"/>
                        </a:rPr>
                        <m:t>𝐹</m:t>
                      </m:r>
                      <m:d>
                        <m:dPr>
                          <m:ctrlPr>
                            <a:rPr lang="cs-CZ" b="0" i="1" smtClean="0">
                              <a:latin typeface="Cambria Math" panose="02040503050406030204" pitchFamily="18" charset="0"/>
                            </a:rPr>
                          </m:ctrlPr>
                        </m:dPr>
                        <m:e>
                          <m:r>
                            <a:rPr lang="cs-CZ" b="0" i="1" smtClean="0">
                              <a:latin typeface="Cambria Math"/>
                            </a:rPr>
                            <m:t>45</m:t>
                          </m:r>
                        </m:e>
                      </m:d>
                      <m:r>
                        <a:rPr lang="cs-CZ" b="0" i="1" smtClean="0">
                          <a:latin typeface="Cambria Math"/>
                        </a:rPr>
                        <m:t>=</m:t>
                      </m:r>
                    </m:oMath>
                  </m:oMathPara>
                </a14:m>
                <a:endParaRPr lang="cs-CZ" b="0" i="1" dirty="0" smtClean="0">
                  <a:latin typeface="Cambria Math"/>
                </a:endParaRPr>
              </a:p>
              <a:p>
                <a14:m>
                  <m:oMath xmlns:m="http://schemas.openxmlformats.org/officeDocument/2006/math">
                    <m:r>
                      <a:rPr lang="cs-CZ" b="0" i="0"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f>
                          <m:fPr>
                            <m:ctrlPr>
                              <a:rPr lang="el-GR" b="0" i="1" smtClean="0">
                                <a:latin typeface="Cambria Math" panose="02040503050406030204" pitchFamily="18" charset="0"/>
                                <a:ea typeface="Cambria Math"/>
                              </a:rPr>
                            </m:ctrlPr>
                          </m:fPr>
                          <m:num>
                            <m:r>
                              <a:rPr lang="cs-CZ" b="0" i="1" smtClean="0">
                                <a:latin typeface="Cambria Math"/>
                                <a:ea typeface="Cambria Math"/>
                              </a:rPr>
                              <m:t>60−50</m:t>
                            </m:r>
                          </m:num>
                          <m:den>
                            <m:r>
                              <a:rPr lang="cs-CZ" b="0" i="1" smtClean="0">
                                <a:latin typeface="Cambria Math"/>
                                <a:ea typeface="Cambria Math"/>
                              </a:rPr>
                              <m:t>10</m:t>
                            </m:r>
                          </m:den>
                        </m:f>
                      </m:e>
                    </m:d>
                    <m:r>
                      <a:rPr lang="cs-CZ" b="0" i="1" smtClean="0">
                        <a:latin typeface="Cambria Math"/>
                        <a:ea typeface="Cambria Math"/>
                      </a:rPr>
                      <m:t>−</m:t>
                    </m:r>
                  </m:oMath>
                </a14:m>
                <a:r>
                  <a:rPr lang="el-GR" b="0" dirty="0" smtClean="0">
                    <a:ea typeface="Cambria Math"/>
                  </a:rPr>
                  <a:t> </a:t>
                </a:r>
                <a14:m>
                  <m:oMath xmlns:m="http://schemas.openxmlformats.org/officeDocument/2006/math">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f>
                          <m:fPr>
                            <m:ctrlPr>
                              <a:rPr lang="el-GR" b="0" i="1" smtClean="0">
                                <a:latin typeface="Cambria Math" panose="02040503050406030204" pitchFamily="18" charset="0"/>
                                <a:ea typeface="Cambria Math"/>
                              </a:rPr>
                            </m:ctrlPr>
                          </m:fPr>
                          <m:num>
                            <m:r>
                              <a:rPr lang="cs-CZ" b="0" i="1" smtClean="0">
                                <a:latin typeface="Cambria Math"/>
                                <a:ea typeface="Cambria Math"/>
                              </a:rPr>
                              <m:t>45−50</m:t>
                            </m:r>
                          </m:num>
                          <m:den>
                            <m:r>
                              <a:rPr lang="cs-CZ" b="0" i="1" smtClean="0">
                                <a:latin typeface="Cambria Math"/>
                                <a:ea typeface="Cambria Math"/>
                              </a:rPr>
                              <m:t>10</m:t>
                            </m:r>
                          </m:den>
                        </m:f>
                      </m:e>
                    </m:d>
                    <m:r>
                      <a:rPr lang="cs-CZ" b="0" i="0" smtClean="0">
                        <a:latin typeface="Cambria Math"/>
                        <a:ea typeface="Cambria Math"/>
                      </a:rPr>
                      <m:t>=</m:t>
                    </m:r>
                  </m:oMath>
                </a14:m>
                <a:endParaRPr lang="cs-CZ" b="0" i="0" dirty="0" smtClean="0">
                  <a:latin typeface="Cambria Math"/>
                  <a:ea typeface="Cambria Math"/>
                </a:endParaRPr>
              </a:p>
              <a:p>
                <a:pPr/>
                <a14:m>
                  <m:oMathPara xmlns:m="http://schemas.openxmlformats.org/officeDocument/2006/math">
                    <m:oMathParaPr>
                      <m:jc m:val="left"/>
                    </m:oMathParaPr>
                    <m:oMath xmlns:m="http://schemas.openxmlformats.org/officeDocument/2006/math">
                      <m:r>
                        <a:rPr lang="cs-CZ" b="0" i="1"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1</m:t>
                          </m:r>
                        </m:e>
                      </m:d>
                      <m:r>
                        <a:rPr lang="cs-CZ" b="0" i="1"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−0,5</m:t>
                          </m:r>
                        </m:e>
                      </m:d>
                      <m:r>
                        <a:rPr lang="cs-CZ" b="0" i="1" smtClean="0">
                          <a:latin typeface="Cambria Math"/>
                          <a:ea typeface="Cambria Math"/>
                        </a:rPr>
                        <m:t>=</m:t>
                      </m:r>
                    </m:oMath>
                  </m:oMathPara>
                </a14:m>
                <a:endParaRPr lang="cs-CZ" b="0" i="1" dirty="0" smtClean="0">
                  <a:latin typeface="Cambria Math"/>
                  <a:ea typeface="Cambria Math"/>
                </a:endParaRPr>
              </a:p>
              <a:p>
                <a:pPr/>
                <a14:m>
                  <m:oMathPara xmlns:m="http://schemas.openxmlformats.org/officeDocument/2006/math">
                    <m:oMathParaPr>
                      <m:jc m:val="left"/>
                    </m:oMathParaPr>
                    <m:oMath xmlns:m="http://schemas.openxmlformats.org/officeDocument/2006/math">
                      <m:r>
                        <a:rPr lang="cs-CZ" b="0" i="1"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1</m:t>
                          </m:r>
                        </m:e>
                      </m:d>
                      <m:r>
                        <a:rPr lang="cs-CZ" b="0" i="1" smtClean="0">
                          <a:latin typeface="Cambria Math"/>
                          <a:ea typeface="Cambria Math"/>
                        </a:rPr>
                        <m:t>−</m:t>
                      </m:r>
                      <m:d>
                        <m:dPr>
                          <m:ctrlPr>
                            <a:rPr lang="cs-CZ" b="0" i="1" smtClean="0">
                              <a:latin typeface="Cambria Math" panose="02040503050406030204" pitchFamily="18" charset="0"/>
                              <a:ea typeface="Cambria Math"/>
                            </a:rPr>
                          </m:ctrlPr>
                        </m:dPr>
                        <m:e>
                          <m:r>
                            <a:rPr lang="cs-CZ" b="0" i="1" smtClean="0">
                              <a:latin typeface="Cambria Math"/>
                              <a:ea typeface="Cambria Math"/>
                            </a:rPr>
                            <m:t>1−</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0,5</m:t>
                              </m:r>
                            </m:e>
                          </m:d>
                        </m:e>
                      </m:d>
                      <m:r>
                        <a:rPr lang="cs-CZ" b="0" i="1" smtClean="0">
                          <a:latin typeface="Cambria Math"/>
                          <a:ea typeface="Cambria Math"/>
                        </a:rPr>
                        <m:t>=</m:t>
                      </m:r>
                    </m:oMath>
                  </m:oMathPara>
                </a14:m>
                <a:endParaRPr lang="cs-CZ" b="0" i="1" dirty="0" smtClean="0">
                  <a:latin typeface="Cambria Math"/>
                  <a:ea typeface="Cambria Math"/>
                </a:endParaRPr>
              </a:p>
              <a:p>
                <a:pPr/>
                <a14:m>
                  <m:oMathPara xmlns:m="http://schemas.openxmlformats.org/officeDocument/2006/math">
                    <m:oMathParaPr>
                      <m:jc m:val="left"/>
                    </m:oMathParaPr>
                    <m:oMath xmlns:m="http://schemas.openxmlformats.org/officeDocument/2006/math">
                      <m:r>
                        <a:rPr lang="cs-CZ" b="0" i="1"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1</m:t>
                          </m:r>
                        </m:e>
                      </m:d>
                      <m:r>
                        <a:rPr lang="cs-CZ" b="0" i="1"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0,5</m:t>
                          </m:r>
                        </m:e>
                      </m:d>
                      <m:r>
                        <a:rPr lang="cs-CZ" b="0" i="1" smtClean="0">
                          <a:latin typeface="Cambria Math"/>
                          <a:ea typeface="Cambria Math"/>
                        </a:rPr>
                        <m:t>−1=</m:t>
                      </m:r>
                    </m:oMath>
                  </m:oMathPara>
                </a14:m>
                <a:endParaRPr lang="cs-CZ" b="0" i="1" dirty="0" smtClean="0">
                  <a:latin typeface="Cambria Math"/>
                  <a:ea typeface="Cambria Math"/>
                </a:endParaRPr>
              </a:p>
              <a:p>
                <a:pPr/>
                <a14:m>
                  <m:oMathPara xmlns:m="http://schemas.openxmlformats.org/officeDocument/2006/math">
                    <m:oMathParaPr>
                      <m:jc m:val="left"/>
                    </m:oMathParaPr>
                    <m:oMath xmlns:m="http://schemas.openxmlformats.org/officeDocument/2006/math">
                      <m:r>
                        <a:rPr lang="cs-CZ" b="0" i="1" smtClean="0">
                          <a:latin typeface="Cambria Math"/>
                          <a:ea typeface="Cambria Math"/>
                        </a:rPr>
                        <m:t>=0,8413+0,6915−1=</m:t>
                      </m:r>
                    </m:oMath>
                  </m:oMathPara>
                </a14:m>
                <a:endParaRPr lang="cs-CZ" b="0" i="1" dirty="0" smtClean="0">
                  <a:latin typeface="Cambria Math"/>
                  <a:ea typeface="Cambria Math"/>
                </a:endParaRPr>
              </a:p>
              <a:p>
                <a14:m>
                  <m:oMath xmlns:m="http://schemas.openxmlformats.org/officeDocument/2006/math">
                    <m:r>
                      <a:rPr lang="cs-CZ" b="0" i="1" smtClean="0">
                        <a:latin typeface="Cambria Math"/>
                        <a:ea typeface="Cambria Math"/>
                      </a:rPr>
                      <m:t>=0,</m:t>
                    </m:r>
                  </m:oMath>
                </a14:m>
                <a:r>
                  <a:rPr lang="cs-CZ" b="0" dirty="0" smtClean="0">
                    <a:ea typeface="Cambria Math"/>
                  </a:rPr>
                  <a:t>5328</a:t>
                </a:r>
              </a:p>
            </p:txBody>
          </p:sp>
        </mc:Choice>
        <mc:Fallback xmlns="">
          <p:sp>
            <p:nvSpPr>
              <p:cNvPr id="2" name="TextovéPole 1"/>
              <p:cNvSpPr txBox="1">
                <a:spLocks noRot="1" noChangeAspect="1" noMove="1" noResize="1" noEditPoints="1" noAdjustHandles="1" noChangeArrowheads="1" noChangeShapeType="1" noTextEdit="1"/>
              </p:cNvSpPr>
              <p:nvPr/>
            </p:nvSpPr>
            <p:spPr>
              <a:xfrm>
                <a:off x="467544" y="2204864"/>
                <a:ext cx="8064896" cy="3312510"/>
              </a:xfrm>
              <a:prstGeom prst="rect">
                <a:avLst/>
              </a:prstGeom>
              <a:blipFill rotWithShape="1">
                <a:blip r:embed="rId2"/>
                <a:stretch>
                  <a:fillRect l="-680" t="-921" b="-2026"/>
                </a:stretch>
              </a:blipFill>
            </p:spPr>
            <p:txBody>
              <a:bodyPr/>
              <a:lstStyle/>
              <a:p>
                <a:r>
                  <a:rPr lang="en-US">
                    <a:noFill/>
                  </a:rPr>
                  <a:t> </a:t>
                </a:r>
              </a:p>
            </p:txBody>
          </p:sp>
        </mc:Fallback>
      </mc:AlternateContent>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045" t="17329" r="18892" b="30404"/>
          <a:stretch/>
        </p:blipFill>
        <p:spPr bwMode="auto">
          <a:xfrm>
            <a:off x="3851920" y="3740445"/>
            <a:ext cx="5168281" cy="292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bdélník 6"/>
          <p:cNvSpPr/>
          <p:nvPr/>
        </p:nvSpPr>
        <p:spPr>
          <a:xfrm>
            <a:off x="4355976" y="5733256"/>
            <a:ext cx="50405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délník 12"/>
          <p:cNvSpPr/>
          <p:nvPr/>
        </p:nvSpPr>
        <p:spPr>
          <a:xfrm>
            <a:off x="4355976" y="6309320"/>
            <a:ext cx="50405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délník 7"/>
          <p:cNvSpPr/>
          <p:nvPr/>
        </p:nvSpPr>
        <p:spPr>
          <a:xfrm>
            <a:off x="288032" y="5877272"/>
            <a:ext cx="3419872" cy="461665"/>
          </a:xfrm>
          <a:prstGeom prst="rect">
            <a:avLst/>
          </a:prstGeom>
        </p:spPr>
        <p:txBody>
          <a:bodyPr wrap="square">
            <a:spAutoFit/>
          </a:bodyPr>
          <a:lstStyle/>
          <a:p>
            <a:r>
              <a:rPr lang="en-US" sz="1200" u="sng" dirty="0" smtClean="0">
                <a:solidFill>
                  <a:schemeClr val="tx2">
                    <a:lumMod val="60000"/>
                    <a:lumOff val="40000"/>
                  </a:schemeClr>
                </a:solidFill>
              </a:rPr>
              <a:t>http://www.math.unb.ca/~knight/utility/NormTble.htm</a:t>
            </a:r>
            <a:endParaRPr lang="en-US" sz="1200" u="sng" dirty="0">
              <a:solidFill>
                <a:schemeClr val="tx2">
                  <a:lumMod val="60000"/>
                  <a:lumOff val="40000"/>
                </a:schemeClr>
              </a:solidFill>
            </a:endParaRPr>
          </a:p>
        </p:txBody>
      </p:sp>
    </p:spTree>
    <p:extLst>
      <p:ext uri="{BB962C8B-B14F-4D97-AF65-F5344CB8AC3E}">
        <p14:creationId xmlns:p14="http://schemas.microsoft.com/office/powerpoint/2010/main" val="60823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9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274638"/>
            <a:ext cx="8229600" cy="1354162"/>
          </a:xfrm>
        </p:spPr>
        <p:txBody>
          <a:bodyPr>
            <a:noAutofit/>
          </a:bodyPr>
          <a:lstStyle/>
          <a:p>
            <a:pPr marL="457200" indent="-457200" algn="l">
              <a:buFont typeface="+mj-lt"/>
              <a:buAutoNum type="arabicPeriod" startAt="3"/>
            </a:pPr>
            <a:r>
              <a:rPr lang="en-US" sz="2400" dirty="0" smtClean="0"/>
              <a:t>The return on investment is normally distributed with a mean of 10% and a standard deviation of 5%. What is the probability of losing money?</a:t>
            </a:r>
          </a:p>
        </p:txBody>
      </p:sp>
      <p:sp>
        <p:nvSpPr>
          <p:cNvPr id="15364" name="Rectangle 3"/>
          <p:cNvSpPr>
            <a:spLocks noGrp="1" noChangeArrowheads="1"/>
          </p:cNvSpPr>
          <p:nvPr>
            <p:ph type="body" idx="1"/>
          </p:nvPr>
        </p:nvSpPr>
        <p:spPr/>
        <p:txBody>
          <a:bodyPr>
            <a:noAutofit/>
          </a:bodyPr>
          <a:lstStyle/>
          <a:p>
            <a:pPr marL="0" indent="0" eaLnBrk="1" hangingPunct="1">
              <a:buNone/>
            </a:pPr>
            <a:endParaRPr lang="cs-CZ" sz="2400" dirty="0" smtClean="0"/>
          </a:p>
          <a:p>
            <a:pPr marL="0" indent="0" eaLnBrk="1" hangingPunct="1">
              <a:buNone/>
            </a:pPr>
            <a:endParaRPr lang="en-US" sz="2400" dirty="0" smtClean="0"/>
          </a:p>
        </p:txBody>
      </p:sp>
      <mc:AlternateContent xmlns:mc="http://schemas.openxmlformats.org/markup-compatibility/2006" xmlns:a14="http://schemas.microsoft.com/office/drawing/2010/main">
        <mc:Choice Requires="a14">
          <p:sp>
            <p:nvSpPr>
              <p:cNvPr id="2" name="TextovéPole 1"/>
              <p:cNvSpPr txBox="1"/>
              <p:nvPr/>
            </p:nvSpPr>
            <p:spPr>
              <a:xfrm>
                <a:off x="467544" y="2204864"/>
                <a:ext cx="8064896" cy="2491708"/>
              </a:xfrm>
              <a:prstGeom prst="rect">
                <a:avLst/>
              </a:prstGeom>
              <a:noFill/>
            </p:spPr>
            <p:txBody>
              <a:bodyPr wrap="square" rtlCol="0">
                <a:spAutoFit/>
              </a:bodyPr>
              <a:lstStyle/>
              <a:p>
                <a:r>
                  <a:rPr lang="cs-CZ" sz="2400" i="1" dirty="0" smtClean="0"/>
                  <a:t>X</a:t>
                </a:r>
                <a:r>
                  <a:rPr lang="cs-CZ" sz="2400" dirty="0" smtClean="0"/>
                  <a:t> … </a:t>
                </a:r>
                <a:r>
                  <a:rPr lang="en-US" sz="2400" dirty="0" smtClean="0"/>
                  <a:t>return on investment</a:t>
                </a:r>
                <a:endParaRPr lang="cs-CZ" sz="2400" dirty="0" smtClean="0"/>
              </a:p>
              <a:p>
                <a:endParaRPr lang="cs-CZ" sz="2400" dirty="0"/>
              </a:p>
              <a:p>
                <a14:m>
                  <m:oMath xmlns:m="http://schemas.openxmlformats.org/officeDocument/2006/math">
                    <m:r>
                      <a:rPr lang="cs-CZ" sz="2400" b="0" i="1" smtClean="0">
                        <a:latin typeface="Cambria Math"/>
                      </a:rPr>
                      <m:t>𝑋</m:t>
                    </m:r>
                    <m:r>
                      <a:rPr lang="cs-CZ" sz="2400" b="0" i="1" smtClean="0">
                        <a:latin typeface="Cambria Math"/>
                        <a:ea typeface="Cambria Math"/>
                      </a:rPr>
                      <m:t>→</m:t>
                    </m:r>
                    <m:r>
                      <a:rPr lang="cs-CZ" sz="2400" b="0" i="1" smtClean="0">
                        <a:latin typeface="Cambria Math"/>
                        <a:ea typeface="Cambria Math"/>
                      </a:rPr>
                      <m:t>𝑁</m:t>
                    </m:r>
                    <m:d>
                      <m:dPr>
                        <m:ctrlPr>
                          <a:rPr lang="cs-CZ" sz="2400" b="0" i="1" smtClean="0">
                            <a:latin typeface="Cambria Math" panose="02040503050406030204" pitchFamily="18" charset="0"/>
                            <a:ea typeface="Cambria Math"/>
                          </a:rPr>
                        </m:ctrlPr>
                      </m:dPr>
                      <m:e>
                        <m:r>
                          <a:rPr lang="cs-CZ" sz="2400" b="0" i="1" smtClean="0">
                            <a:latin typeface="Cambria Math"/>
                            <a:ea typeface="Cambria Math"/>
                          </a:rPr>
                          <m:t>𝜇</m:t>
                        </m:r>
                        <m:r>
                          <a:rPr lang="cs-CZ" sz="2400" b="0" i="1" smtClean="0">
                            <a:latin typeface="Cambria Math"/>
                            <a:ea typeface="Cambria Math"/>
                          </a:rPr>
                          <m:t>=10;</m:t>
                        </m:r>
                        <m:r>
                          <a:rPr lang="en-US" sz="2400" b="0" i="1" smtClean="0">
                            <a:latin typeface="Cambria Math"/>
                            <a:ea typeface="Cambria Math"/>
                          </a:rPr>
                          <m:t>𝜎</m:t>
                        </m:r>
                        <m:r>
                          <a:rPr lang="cs-CZ" sz="2400" b="0" i="1" smtClean="0">
                            <a:latin typeface="Cambria Math"/>
                            <a:ea typeface="Cambria Math"/>
                          </a:rPr>
                          <m:t>=5</m:t>
                        </m:r>
                      </m:e>
                    </m:d>
                  </m:oMath>
                </a14:m>
                <a:r>
                  <a:rPr lang="cs-CZ" sz="2400" dirty="0" smtClean="0"/>
                  <a:t> </a:t>
                </a:r>
              </a:p>
              <a:p>
                <a:endParaRPr lang="cs-CZ" sz="2400" dirty="0"/>
              </a:p>
              <a:p>
                <a14:m>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en-US" sz="2400" b="0" i="1" smtClean="0">
                            <a:latin typeface="Cambria Math"/>
                          </a:rPr>
                          <m:t>𝑋</m:t>
                        </m:r>
                        <m:r>
                          <a:rPr lang="en-US" sz="2400" b="0" i="1" smtClean="0">
                            <a:latin typeface="Cambria Math"/>
                          </a:rPr>
                          <m:t>&lt;0</m:t>
                        </m:r>
                      </m:e>
                    </m:d>
                    <m:r>
                      <a:rPr lang="cs-CZ" sz="2400" b="0" i="1" smtClean="0">
                        <a:latin typeface="Cambria Math"/>
                      </a:rPr>
                      <m:t>=</m:t>
                    </m:r>
                    <m:r>
                      <a:rPr lang="cs-CZ" sz="2400" b="0" i="1" smtClean="0">
                        <a:latin typeface="Cambria Math"/>
                      </a:rPr>
                      <m:t>𝐹</m:t>
                    </m:r>
                    <m:d>
                      <m:dPr>
                        <m:ctrlPr>
                          <a:rPr lang="cs-CZ" sz="2400" b="0" i="1" smtClean="0">
                            <a:latin typeface="Cambria Math" panose="02040503050406030204" pitchFamily="18" charset="0"/>
                          </a:rPr>
                        </m:ctrlPr>
                      </m:dPr>
                      <m:e>
                        <m:r>
                          <a:rPr lang="cs-CZ" sz="2400" b="0" i="1" smtClean="0">
                            <a:latin typeface="Cambria Math"/>
                          </a:rPr>
                          <m:t>0</m:t>
                        </m:r>
                      </m:e>
                    </m:d>
                    <m:r>
                      <a:rPr lang="cs-CZ" sz="2400" b="0" i="1" smtClean="0">
                        <a:latin typeface="Cambria Math"/>
                      </a:rPr>
                      <m:t>=</m:t>
                    </m:r>
                    <m:r>
                      <m:rPr>
                        <m:sty m:val="p"/>
                      </m:rPr>
                      <a:rPr lang="el-GR" sz="2400" b="0" i="1" smtClean="0">
                        <a:latin typeface="Cambria Math"/>
                        <a:ea typeface="Cambria Math"/>
                      </a:rPr>
                      <m:t>Φ</m:t>
                    </m:r>
                    <m:d>
                      <m:dPr>
                        <m:ctrlPr>
                          <a:rPr lang="el-GR" sz="2400" b="0" i="1" smtClean="0">
                            <a:latin typeface="Cambria Math" panose="02040503050406030204" pitchFamily="18" charset="0"/>
                            <a:ea typeface="Cambria Math"/>
                          </a:rPr>
                        </m:ctrlPr>
                      </m:dPr>
                      <m:e>
                        <m:f>
                          <m:fPr>
                            <m:ctrlPr>
                              <a:rPr lang="el-GR" sz="2400" b="0" i="1" smtClean="0">
                                <a:latin typeface="Cambria Math" panose="02040503050406030204" pitchFamily="18" charset="0"/>
                                <a:ea typeface="Cambria Math"/>
                              </a:rPr>
                            </m:ctrlPr>
                          </m:fPr>
                          <m:num>
                            <m:r>
                              <a:rPr lang="cs-CZ" sz="2400" b="0" i="1" smtClean="0">
                                <a:latin typeface="Cambria Math"/>
                                <a:ea typeface="Cambria Math"/>
                              </a:rPr>
                              <m:t>0−10</m:t>
                            </m:r>
                          </m:num>
                          <m:den>
                            <m:r>
                              <a:rPr lang="cs-CZ" sz="2400" b="0" i="1" smtClean="0">
                                <a:latin typeface="Cambria Math"/>
                                <a:ea typeface="Cambria Math"/>
                              </a:rPr>
                              <m:t>5</m:t>
                            </m:r>
                          </m:den>
                        </m:f>
                      </m:e>
                    </m:d>
                    <m:r>
                      <a:rPr lang="cs-CZ" sz="2400" b="0" i="1" smtClean="0">
                        <a:latin typeface="Cambria Math"/>
                        <a:ea typeface="Cambria Math"/>
                      </a:rPr>
                      <m:t>=</m:t>
                    </m:r>
                  </m:oMath>
                </a14:m>
                <a:r>
                  <a:rPr lang="el-GR" sz="2400" b="0" dirty="0" smtClean="0">
                    <a:ea typeface="Cambria Math"/>
                  </a:rPr>
                  <a:t> </a:t>
                </a:r>
                <a14:m>
                  <m:oMath xmlns:m="http://schemas.openxmlformats.org/officeDocument/2006/math">
                    <m:r>
                      <m:rPr>
                        <m:sty m:val="p"/>
                      </m:rPr>
                      <a:rPr lang="el-GR" sz="2400" b="0" i="1" smtClean="0">
                        <a:latin typeface="Cambria Math"/>
                        <a:ea typeface="Cambria Math"/>
                      </a:rPr>
                      <m:t>Φ</m:t>
                    </m:r>
                    <m:d>
                      <m:dPr>
                        <m:ctrlPr>
                          <a:rPr lang="el-GR" sz="2400" b="0" i="1" smtClean="0">
                            <a:latin typeface="Cambria Math" panose="02040503050406030204" pitchFamily="18" charset="0"/>
                            <a:ea typeface="Cambria Math"/>
                          </a:rPr>
                        </m:ctrlPr>
                      </m:dPr>
                      <m:e>
                        <m:r>
                          <a:rPr lang="cs-CZ" sz="2400" b="0" i="1" smtClean="0">
                            <a:latin typeface="Cambria Math"/>
                            <a:ea typeface="Cambria Math"/>
                          </a:rPr>
                          <m:t>−2</m:t>
                        </m:r>
                      </m:e>
                    </m:d>
                    <m:r>
                      <a:rPr lang="cs-CZ" sz="2400" b="0" i="1" smtClean="0">
                        <a:latin typeface="Cambria Math"/>
                        <a:ea typeface="Cambria Math"/>
                      </a:rPr>
                      <m:t>=1−</m:t>
                    </m:r>
                    <m:r>
                      <m:rPr>
                        <m:sty m:val="p"/>
                      </m:rPr>
                      <a:rPr lang="el-GR" sz="2400" b="0" i="1" smtClean="0">
                        <a:latin typeface="Cambria Math"/>
                        <a:ea typeface="Cambria Math"/>
                      </a:rPr>
                      <m:t>Φ</m:t>
                    </m:r>
                    <m:d>
                      <m:dPr>
                        <m:ctrlPr>
                          <a:rPr lang="el-GR" sz="2400" b="0" i="1" smtClean="0">
                            <a:latin typeface="Cambria Math" panose="02040503050406030204" pitchFamily="18" charset="0"/>
                            <a:ea typeface="Cambria Math"/>
                          </a:rPr>
                        </m:ctrlPr>
                      </m:dPr>
                      <m:e>
                        <m:r>
                          <a:rPr lang="cs-CZ" sz="2400" b="0" i="1" smtClean="0">
                            <a:latin typeface="Cambria Math"/>
                            <a:ea typeface="Cambria Math"/>
                          </a:rPr>
                          <m:t>2</m:t>
                        </m:r>
                      </m:e>
                    </m:d>
                    <m:r>
                      <a:rPr lang="cs-CZ" sz="2400" b="0" i="1" smtClean="0">
                        <a:latin typeface="Cambria Math"/>
                        <a:ea typeface="Cambria Math"/>
                      </a:rPr>
                      <m:t>=</m:t>
                    </m:r>
                  </m:oMath>
                </a14:m>
                <a:endParaRPr lang="cs-CZ" sz="2400" b="0" i="1" dirty="0" smtClean="0">
                  <a:latin typeface="Cambria Math"/>
                  <a:ea typeface="Cambria Math"/>
                </a:endParaRPr>
              </a:p>
              <a:p>
                <a14:m>
                  <m:oMath xmlns:m="http://schemas.openxmlformats.org/officeDocument/2006/math">
                    <m:r>
                      <a:rPr lang="cs-CZ" sz="2400" b="0" i="1" smtClean="0">
                        <a:latin typeface="Cambria Math"/>
                        <a:ea typeface="Cambria Math"/>
                      </a:rPr>
                      <m:t>                                   =1−0,9772=0,</m:t>
                    </m:r>
                  </m:oMath>
                </a14:m>
                <a:r>
                  <a:rPr lang="cs-CZ" sz="2400" b="0" dirty="0" smtClean="0">
                    <a:ea typeface="Cambria Math"/>
                  </a:rPr>
                  <a:t>0228</a:t>
                </a:r>
              </a:p>
            </p:txBody>
          </p:sp>
        </mc:Choice>
        <mc:Fallback xmlns="">
          <p:sp>
            <p:nvSpPr>
              <p:cNvPr id="2" name="TextovéPole 1"/>
              <p:cNvSpPr txBox="1">
                <a:spLocks noRot="1" noChangeAspect="1" noMove="1" noResize="1" noEditPoints="1" noAdjustHandles="1" noChangeArrowheads="1" noChangeShapeType="1" noTextEdit="1"/>
              </p:cNvSpPr>
              <p:nvPr/>
            </p:nvSpPr>
            <p:spPr>
              <a:xfrm>
                <a:off x="467544" y="2204864"/>
                <a:ext cx="8064896" cy="2491708"/>
              </a:xfrm>
              <a:prstGeom prst="rect">
                <a:avLst/>
              </a:prstGeom>
              <a:blipFill rotWithShape="1">
                <a:blip r:embed="rId2"/>
                <a:stretch>
                  <a:fillRect l="-1209" t="-1961" b="-4902"/>
                </a:stretch>
              </a:blipFill>
            </p:spPr>
            <p:txBody>
              <a:bodyPr/>
              <a:lstStyle/>
              <a:p>
                <a:r>
                  <a:rPr lang="en-US">
                    <a:noFill/>
                  </a:rPr>
                  <a:t> </a:t>
                </a:r>
              </a:p>
            </p:txBody>
          </p:sp>
        </mc:Fallback>
      </mc:AlternateContent>
    </p:spTree>
    <p:extLst>
      <p:ext uri="{BB962C8B-B14F-4D97-AF65-F5344CB8AC3E}">
        <p14:creationId xmlns:p14="http://schemas.microsoft.com/office/powerpoint/2010/main" val="355986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59" name="Rectangle 2"/>
              <p:cNvSpPr>
                <a:spLocks noGrp="1" noChangeArrowheads="1"/>
              </p:cNvSpPr>
              <p:nvPr>
                <p:ph type="title"/>
              </p:nvPr>
            </p:nvSpPr>
            <p:spPr/>
            <p:txBody>
              <a:bodyPr>
                <a:normAutofit/>
              </a:bodyPr>
              <a:lstStyle/>
              <a:p>
                <a:pPr eaLnBrk="1" hangingPunct="1"/>
                <a:r>
                  <a:rPr lang="cs-CZ" sz="3200" dirty="0" smtClean="0">
                    <a:solidFill>
                      <a:schemeClr val="accent3">
                        <a:lumMod val="50000"/>
                      </a:schemeClr>
                    </a:solidFill>
                  </a:rPr>
                  <a:t>Finding </a:t>
                </a:r>
                <a:r>
                  <a:rPr lang="cs-CZ" sz="3200" dirty="0" err="1" smtClean="0">
                    <a:solidFill>
                      <a:schemeClr val="accent3">
                        <a:lumMod val="50000"/>
                      </a:schemeClr>
                    </a:solidFill>
                  </a:rPr>
                  <a:t>Value</a:t>
                </a:r>
                <a:r>
                  <a:rPr lang="cs-CZ" sz="3200" dirty="0" smtClean="0">
                    <a:solidFill>
                      <a:schemeClr val="accent3">
                        <a:lumMod val="50000"/>
                      </a:schemeClr>
                    </a:solidFill>
                  </a:rPr>
                  <a:t> </a:t>
                </a:r>
                <a:r>
                  <a:rPr lang="cs-CZ" sz="3200" dirty="0" err="1" smtClean="0">
                    <a:solidFill>
                      <a:schemeClr val="accent3">
                        <a:lumMod val="50000"/>
                      </a:schemeClr>
                    </a:solidFill>
                  </a:rPr>
                  <a:t>of</a:t>
                </a:r>
                <a:r>
                  <a:rPr lang="cs-CZ" sz="3200" dirty="0" smtClean="0">
                    <a:solidFill>
                      <a:schemeClr val="accent3">
                        <a:lumMod val="50000"/>
                      </a:schemeClr>
                    </a:solidFill>
                  </a:rPr>
                  <a:t> </a:t>
                </a:r>
                <a14:m>
                  <m:oMath xmlns:m="http://schemas.openxmlformats.org/officeDocument/2006/math">
                    <m:sSub>
                      <m:sSubPr>
                        <m:ctrlPr>
                          <a:rPr lang="cs-CZ" sz="3200" i="1" smtClean="0">
                            <a:solidFill>
                              <a:schemeClr val="accent3">
                                <a:lumMod val="50000"/>
                              </a:schemeClr>
                            </a:solidFill>
                            <a:latin typeface="Cambria Math" panose="02040503050406030204" pitchFamily="18" charset="0"/>
                          </a:rPr>
                        </m:ctrlPr>
                      </m:sSubPr>
                      <m:e>
                        <m:r>
                          <a:rPr lang="cs-CZ" sz="3200" b="0" i="1" smtClean="0">
                            <a:solidFill>
                              <a:schemeClr val="accent3">
                                <a:lumMod val="50000"/>
                              </a:schemeClr>
                            </a:solidFill>
                            <a:latin typeface="Cambria Math"/>
                          </a:rPr>
                          <m:t>𝑧</m:t>
                        </m:r>
                      </m:e>
                      <m:sub>
                        <m:r>
                          <a:rPr lang="cs-CZ" sz="3200" b="0" i="1" smtClean="0">
                            <a:solidFill>
                              <a:schemeClr val="accent3">
                                <a:lumMod val="50000"/>
                              </a:schemeClr>
                            </a:solidFill>
                            <a:latin typeface="Cambria Math"/>
                          </a:rPr>
                          <m:t>𝑝</m:t>
                        </m:r>
                      </m:sub>
                    </m:sSub>
                  </m:oMath>
                </a14:m>
                <a:endParaRPr lang="en-US" sz="3200" dirty="0" smtClean="0">
                  <a:solidFill>
                    <a:schemeClr val="accent3">
                      <a:lumMod val="50000"/>
                    </a:schemeClr>
                  </a:solidFill>
                </a:endParaRPr>
              </a:p>
            </p:txBody>
          </p:sp>
        </mc:Choice>
        <mc:Fallback xmlns="">
          <p:sp>
            <p:nvSpPr>
              <p:cNvPr id="19459" name="Rectangle 2"/>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60" name="Rectangle 3"/>
              <p:cNvSpPr>
                <a:spLocks noGrp="1" noChangeArrowheads="1"/>
              </p:cNvSpPr>
              <p:nvPr>
                <p:ph type="body" idx="1"/>
              </p:nvPr>
            </p:nvSpPr>
            <p:spPr/>
            <p:txBody>
              <a:bodyPr>
                <a:normAutofit fontScale="85000" lnSpcReduction="10000"/>
              </a:bodyPr>
              <a:lstStyle/>
              <a:p>
                <a:pPr>
                  <a:buClr>
                    <a:srgbClr val="FF0000"/>
                  </a:buClr>
                  <a:buFont typeface="Wingdings" pitchFamily="2" charset="2"/>
                  <a:buChar char="§"/>
                </a:pPr>
                <a:r>
                  <a:rPr lang="en-US" sz="2400" dirty="0" smtClean="0"/>
                  <a:t>Often we’re asked to find some value of </a:t>
                </a:r>
                <a:r>
                  <a:rPr lang="en-US" sz="2400" i="1" dirty="0" smtClean="0"/>
                  <a:t>Z</a:t>
                </a:r>
                <a:r>
                  <a:rPr lang="en-US" sz="2400" dirty="0" smtClean="0"/>
                  <a:t> for a given probability, i.e. given an area (</a:t>
                </a:r>
                <a:r>
                  <a:rPr lang="cs-CZ" sz="2400" dirty="0" smtClean="0"/>
                  <a:t>p</a:t>
                </a:r>
                <a:r>
                  <a:rPr lang="en-US" sz="2400" dirty="0" smtClean="0"/>
                  <a:t>) under the curve, what is the corresponding value of z (z</a:t>
                </a:r>
                <a:r>
                  <a:rPr lang="cs-CZ" sz="2400" baseline="-25000" dirty="0" smtClean="0"/>
                  <a:t>p</a:t>
                </a:r>
                <a:r>
                  <a:rPr lang="en-US" sz="2400" dirty="0" smtClean="0"/>
                  <a:t>) on the horizontal axis that gives us this area? That is:</a:t>
                </a:r>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cs-CZ" sz="2400" dirty="0" smtClean="0"/>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marL="0" indent="0" algn="ctr">
                  <a:buClr>
                    <a:srgbClr val="FF0000"/>
                  </a:buClr>
                  <a:buNone/>
                </a:pPr>
                <a:endParaRPr lang="cs-CZ" sz="2400" b="0" i="1" dirty="0" smtClean="0">
                  <a:latin typeface="Cambria Math"/>
                </a:endParaRPr>
              </a:p>
              <a:p>
                <a:pPr marL="0" indent="0" algn="ctr">
                  <a:buClr>
                    <a:srgbClr val="FF0000"/>
                  </a:buClr>
                  <a:buNone/>
                </a:pPr>
                <a:endParaRPr lang="cs-CZ" sz="2400" b="0" i="1" dirty="0" smtClean="0">
                  <a:latin typeface="Cambria Math"/>
                </a:endParaRPr>
              </a:p>
              <a:p>
                <a:pPr marL="0" indent="0" algn="ctr">
                  <a:buClr>
                    <a:srgbClr val="FF0000"/>
                  </a:buClr>
                  <a:buNone/>
                </a:pPr>
                <a14:m>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rPr>
                          <m:t>𝑍</m:t>
                        </m:r>
                        <m:r>
                          <a:rPr lang="en-US" sz="2400" b="0" i="1" smtClean="0">
                            <a:latin typeface="Cambria Math"/>
                          </a:rPr>
                          <m:t>&lt;</m:t>
                        </m:r>
                        <m:sSub>
                          <m:sSubPr>
                            <m:ctrlPr>
                              <a:rPr lang="en-US" sz="2400" b="0" i="1" smtClean="0">
                                <a:latin typeface="Cambria Math" panose="02040503050406030204" pitchFamily="18" charset="0"/>
                              </a:rPr>
                            </m:ctrlPr>
                          </m:sSubPr>
                          <m:e>
                            <m:r>
                              <a:rPr lang="en-US" sz="2400" b="0" i="1" smtClean="0">
                                <a:latin typeface="Cambria Math"/>
                              </a:rPr>
                              <m:t>𝑧</m:t>
                            </m:r>
                          </m:e>
                          <m:sub>
                            <m:r>
                              <a:rPr lang="cs-CZ" sz="2400" b="0" i="1" smtClean="0">
                                <a:latin typeface="Cambria Math"/>
                              </a:rPr>
                              <m:t>0,75</m:t>
                            </m:r>
                          </m:sub>
                        </m:sSub>
                      </m:e>
                    </m:d>
                    <m:r>
                      <a:rPr lang="cs-CZ" sz="2400" b="0" i="1" smtClean="0">
                        <a:latin typeface="Cambria Math"/>
                      </a:rPr>
                      <m:t>=0,75</m:t>
                    </m:r>
                    <m:r>
                      <a:rPr lang="cs-CZ" sz="2400" b="0" i="1" smtClean="0">
                        <a:latin typeface="Cambria Math"/>
                        <a:ea typeface="Cambria Math"/>
                      </a:rPr>
                      <m:t>⇒</m:t>
                    </m:r>
                    <m:r>
                      <m:rPr>
                        <m:sty m:val="p"/>
                      </m:rPr>
                      <a:rPr lang="el-GR" sz="2400" b="0" i="1" smtClean="0">
                        <a:latin typeface="Cambria Math"/>
                        <a:ea typeface="Cambria Math"/>
                      </a:rPr>
                      <m:t>Φ</m:t>
                    </m:r>
                    <m:d>
                      <m:dPr>
                        <m:ctrlPr>
                          <a:rPr lang="el-GR" sz="2400" b="0" i="1" smtClean="0">
                            <a:latin typeface="Cambria Math" panose="02040503050406030204" pitchFamily="18" charset="0"/>
                            <a:ea typeface="Cambria Math"/>
                          </a:rPr>
                        </m:ctrlPr>
                      </m:dPr>
                      <m:e>
                        <m:sSub>
                          <m:sSubPr>
                            <m:ctrlPr>
                              <a:rPr lang="en-US" sz="2400" b="0" i="1" smtClean="0">
                                <a:latin typeface="Cambria Math" panose="02040503050406030204" pitchFamily="18" charset="0"/>
                              </a:rPr>
                            </m:ctrlPr>
                          </m:sSubPr>
                          <m:e>
                            <m:r>
                              <a:rPr lang="en-US" sz="2400" b="0" i="1" smtClean="0">
                                <a:latin typeface="Cambria Math"/>
                              </a:rPr>
                              <m:t>𝑧</m:t>
                            </m:r>
                          </m:e>
                          <m:sub>
                            <m:r>
                              <a:rPr lang="cs-CZ" sz="2400" b="0" i="1" smtClean="0">
                                <a:latin typeface="Cambria Math"/>
                              </a:rPr>
                              <m:t>0,75</m:t>
                            </m:r>
                          </m:sub>
                        </m:sSub>
                      </m:e>
                    </m:d>
                    <m:r>
                      <a:rPr lang="cs-CZ" sz="2400" b="0" i="1" smtClean="0">
                        <a:latin typeface="Cambria Math"/>
                        <a:ea typeface="Cambria Math"/>
                      </a:rPr>
                      <m:t>=0,75⇒</m:t>
                    </m:r>
                  </m:oMath>
                </a14:m>
                <a:r>
                  <a:rPr lang="en-US" sz="2400" b="0" dirty="0" smtClean="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𝑧</m:t>
                        </m:r>
                      </m:e>
                      <m:sub>
                        <m:r>
                          <a:rPr lang="cs-CZ" sz="2400" b="0" i="1" smtClean="0">
                            <a:latin typeface="Cambria Math"/>
                          </a:rPr>
                          <m:t>0,75</m:t>
                        </m:r>
                      </m:sub>
                    </m:sSub>
                    <m:r>
                      <a:rPr lang="cs-CZ" sz="2400" b="0" i="1" smtClean="0">
                        <a:latin typeface="Cambria Math"/>
                      </a:rPr>
                      <m:t>=</m:t>
                    </m:r>
                    <m:sSup>
                      <m:sSupPr>
                        <m:ctrlPr>
                          <a:rPr lang="cs-CZ" sz="2400" b="0" i="1" smtClean="0">
                            <a:latin typeface="Cambria Math" panose="02040503050406030204" pitchFamily="18" charset="0"/>
                          </a:rPr>
                        </m:ctrlPr>
                      </m:sSupPr>
                      <m:e>
                        <m:r>
                          <m:rPr>
                            <m:sty m:val="p"/>
                          </m:rPr>
                          <a:rPr lang="el-GR" sz="2400" b="0" i="1" smtClean="0">
                            <a:latin typeface="Cambria Math"/>
                            <a:ea typeface="Cambria Math"/>
                          </a:rPr>
                          <m:t>Φ</m:t>
                        </m:r>
                      </m:e>
                      <m:sup>
                        <m:r>
                          <a:rPr lang="cs-CZ" sz="2400" b="0" i="1" smtClean="0">
                            <a:latin typeface="Cambria Math"/>
                          </a:rPr>
                          <m:t>−1</m:t>
                        </m:r>
                      </m:sup>
                    </m:sSup>
                    <m:d>
                      <m:dPr>
                        <m:ctrlPr>
                          <a:rPr lang="cs-CZ" sz="2400" b="0" i="1" smtClean="0">
                            <a:latin typeface="Cambria Math" panose="02040503050406030204" pitchFamily="18" charset="0"/>
                          </a:rPr>
                        </m:ctrlPr>
                      </m:dPr>
                      <m:e>
                        <m:r>
                          <a:rPr lang="cs-CZ" sz="2400" b="0" i="1" smtClean="0">
                            <a:latin typeface="Cambria Math"/>
                          </a:rPr>
                          <m:t>0,75</m:t>
                        </m:r>
                      </m:e>
                    </m:d>
                    <m:r>
                      <a:rPr lang="cs-CZ" sz="2400" b="0" i="1" smtClean="0">
                        <a:latin typeface="Cambria Math"/>
                      </a:rPr>
                      <m:t>=0,675</m:t>
                    </m:r>
                  </m:oMath>
                </a14:m>
                <a:endParaRPr lang="en-US" sz="2400" dirty="0"/>
              </a:p>
            </p:txBody>
          </p:sp>
        </mc:Choice>
        <mc:Fallback xmlns="">
          <p:sp>
            <p:nvSpPr>
              <p:cNvPr id="19460" name="Rectangle 3"/>
              <p:cNvSpPr>
                <a:spLocks noGrp="1" noRot="1" noChangeAspect="1" noMove="1" noResize="1" noEditPoints="1" noAdjustHandles="1" noChangeArrowheads="1" noChangeShapeType="1" noTextEdit="1"/>
              </p:cNvSpPr>
              <p:nvPr>
                <p:ph type="body" idx="1"/>
              </p:nvPr>
            </p:nvSpPr>
            <p:spPr>
              <a:blipFill rotWithShape="1">
                <a:blip r:embed="rId3"/>
                <a:stretch>
                  <a:fillRect l="-593" t="-1348" r="-296"/>
                </a:stretch>
              </a:blipFill>
            </p:spPr>
            <p:txBody>
              <a:bodyPr/>
              <a:lstStyle/>
              <a:p>
                <a:r>
                  <a:rPr lang="en-US">
                    <a:noFill/>
                  </a:rPr>
                  <a:t> </a:t>
                </a:r>
              </a:p>
            </p:txBody>
          </p:sp>
        </mc:Fallback>
      </mc:AlternateContent>
      <p:sp>
        <p:nvSpPr>
          <p:cNvPr id="19463" name="Text Box 6"/>
          <p:cNvSpPr txBox="1">
            <a:spLocks noChangeArrowheads="1"/>
          </p:cNvSpPr>
          <p:nvPr/>
        </p:nvSpPr>
        <p:spPr bwMode="auto">
          <a:xfrm>
            <a:off x="5280626" y="4887563"/>
            <a:ext cx="782587" cy="46166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dirty="0" smtClean="0">
                <a:solidFill>
                  <a:srgbClr val="FF0000"/>
                </a:solidFill>
                <a:latin typeface="Tahoma" pitchFamily="34" charset="0"/>
              </a:rPr>
              <a:t>1</a:t>
            </a:r>
            <a:r>
              <a:rPr lang="cs-CZ" dirty="0" smtClean="0">
                <a:solidFill>
                  <a:srgbClr val="FF0000"/>
                </a:solidFill>
                <a:latin typeface="Tahoma" pitchFamily="34" charset="0"/>
              </a:rPr>
              <a:t>,</a:t>
            </a:r>
            <a:r>
              <a:rPr lang="en-US" dirty="0" smtClean="0">
                <a:solidFill>
                  <a:srgbClr val="FF0000"/>
                </a:solidFill>
                <a:latin typeface="Tahoma" pitchFamily="34" charset="0"/>
              </a:rPr>
              <a:t>52</a:t>
            </a:r>
            <a:endParaRPr lang="en-US" dirty="0">
              <a:solidFill>
                <a:srgbClr val="FF0000"/>
              </a:solidFill>
              <a:latin typeface="Tahoma" pitchFamily="34" charset="0"/>
            </a:endParaRPr>
          </a:p>
        </p:txBody>
      </p:sp>
      <p:sp>
        <p:nvSpPr>
          <p:cNvPr id="19468" name="Text Box 11"/>
          <p:cNvSpPr txBox="1">
            <a:spLocks noChangeArrowheads="1"/>
          </p:cNvSpPr>
          <p:nvPr/>
        </p:nvSpPr>
        <p:spPr bwMode="auto">
          <a:xfrm>
            <a:off x="7407275" y="4805362"/>
            <a:ext cx="319088" cy="460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a:solidFill>
                  <a:srgbClr val="FF0000"/>
                </a:solidFill>
                <a:latin typeface="Tahoma" pitchFamily="34" charset="0"/>
              </a:rPr>
              <a:t>z</a:t>
            </a:r>
          </a:p>
        </p:txBody>
      </p:sp>
      <p:sp>
        <p:nvSpPr>
          <p:cNvPr id="19462" name="Text Box 5"/>
          <p:cNvSpPr txBox="1">
            <a:spLocks noChangeArrowheads="1"/>
          </p:cNvSpPr>
          <p:nvPr/>
        </p:nvSpPr>
        <p:spPr bwMode="auto">
          <a:xfrm>
            <a:off x="4375943" y="4888853"/>
            <a:ext cx="350838" cy="460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dirty="0">
                <a:solidFill>
                  <a:srgbClr val="FF0000"/>
                </a:solidFill>
                <a:latin typeface="Tahoma" pitchFamily="34" charset="0"/>
              </a:rPr>
              <a:t>0</a:t>
            </a:r>
          </a:p>
        </p:txBody>
      </p: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5125" y="2737246"/>
            <a:ext cx="5832475" cy="260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p:cNvSpPr txBox="1"/>
          <p:nvPr/>
        </p:nvSpPr>
        <p:spPr>
          <a:xfrm>
            <a:off x="3345703" y="4155651"/>
            <a:ext cx="1658345" cy="369332"/>
          </a:xfrm>
          <a:prstGeom prst="rect">
            <a:avLst/>
          </a:prstGeom>
          <a:noFill/>
        </p:spPr>
        <p:txBody>
          <a:bodyPr wrap="square" rtlCol="0">
            <a:spAutoFit/>
          </a:bodyPr>
          <a:lstStyle/>
          <a:p>
            <a:pPr algn="ctr"/>
            <a:r>
              <a:rPr lang="cs-CZ" b="1" dirty="0" smtClean="0">
                <a:solidFill>
                  <a:schemeClr val="bg1"/>
                </a:solidFill>
              </a:rPr>
              <a:t>Area p = 0,75</a:t>
            </a:r>
            <a:endParaRPr lang="en-US" b="1" dirty="0">
              <a:solidFill>
                <a:schemeClr val="bg1"/>
              </a:solidFill>
            </a:endParaRPr>
          </a:p>
        </p:txBody>
      </p:sp>
      <p:sp>
        <p:nvSpPr>
          <p:cNvPr id="6" name="TextovéPole 5"/>
          <p:cNvSpPr txBox="1"/>
          <p:nvPr/>
        </p:nvSpPr>
        <p:spPr>
          <a:xfrm>
            <a:off x="4375943" y="5119040"/>
            <a:ext cx="367013" cy="369332"/>
          </a:xfrm>
          <a:prstGeom prst="rect">
            <a:avLst/>
          </a:prstGeom>
          <a:noFill/>
        </p:spPr>
        <p:txBody>
          <a:bodyPr wrap="square" rtlCol="0">
            <a:spAutoFit/>
          </a:bodyPr>
          <a:lstStyle/>
          <a:p>
            <a:r>
              <a:rPr lang="cs-CZ" b="1" dirty="0" smtClean="0">
                <a:solidFill>
                  <a:srgbClr val="FF0000"/>
                </a:solidFill>
              </a:rPr>
              <a:t>0</a:t>
            </a:r>
            <a:endParaRPr lang="en-US" b="1" dirty="0">
              <a:solidFill>
                <a:srgbClr val="FF0000"/>
              </a:solidFill>
            </a:endParaRPr>
          </a:p>
        </p:txBody>
      </p:sp>
      <mc:AlternateContent xmlns:mc="http://schemas.openxmlformats.org/markup-compatibility/2006" xmlns:a14="http://schemas.microsoft.com/office/drawing/2010/main">
        <mc:Choice Requires="a14">
          <p:sp>
            <p:nvSpPr>
              <p:cNvPr id="13" name="TextovéPole 12"/>
              <p:cNvSpPr txBox="1"/>
              <p:nvPr/>
            </p:nvSpPr>
            <p:spPr>
              <a:xfrm>
                <a:off x="5251433" y="4896760"/>
                <a:ext cx="811780" cy="3942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b="1" i="1" dirty="0" smtClean="0">
                              <a:solidFill>
                                <a:srgbClr val="FF0000"/>
                              </a:solidFill>
                              <a:latin typeface="Cambria Math" panose="02040503050406030204" pitchFamily="18" charset="0"/>
                            </a:rPr>
                          </m:ctrlPr>
                        </m:sSubPr>
                        <m:e>
                          <m:r>
                            <a:rPr lang="cs-CZ" b="1" i="1" dirty="0" smtClean="0">
                              <a:solidFill>
                                <a:srgbClr val="FF0000"/>
                              </a:solidFill>
                              <a:latin typeface="Cambria Math"/>
                            </a:rPr>
                            <m:t>𝒛</m:t>
                          </m:r>
                        </m:e>
                        <m:sub>
                          <m:r>
                            <a:rPr lang="cs-CZ" b="1" i="1" dirty="0" smtClean="0">
                              <a:solidFill>
                                <a:srgbClr val="FF0000"/>
                              </a:solidFill>
                              <a:latin typeface="Cambria Math"/>
                            </a:rPr>
                            <m:t>𝒑</m:t>
                          </m:r>
                        </m:sub>
                      </m:sSub>
                    </m:oMath>
                  </m:oMathPara>
                </a14:m>
                <a:endParaRPr lang="en-US" b="1" dirty="0">
                  <a:solidFill>
                    <a:srgbClr val="FF0000"/>
                  </a:solidFill>
                </a:endParaRPr>
              </a:p>
            </p:txBody>
          </p:sp>
        </mc:Choice>
        <mc:Fallback xmlns="">
          <p:sp>
            <p:nvSpPr>
              <p:cNvPr id="13" name="TextovéPole 12"/>
              <p:cNvSpPr txBox="1">
                <a:spLocks noRot="1" noChangeAspect="1" noMove="1" noResize="1" noEditPoints="1" noAdjustHandles="1" noChangeArrowheads="1" noChangeShapeType="1" noTextEdit="1"/>
              </p:cNvSpPr>
              <p:nvPr/>
            </p:nvSpPr>
            <p:spPr>
              <a:xfrm>
                <a:off x="5251433" y="4896760"/>
                <a:ext cx="811780" cy="394210"/>
              </a:xfrm>
              <a:prstGeom prst="rect">
                <a:avLst/>
              </a:prstGeom>
              <a:blipFill rotWithShape="1">
                <a:blip r:embed="rId5"/>
                <a:stretch>
                  <a:fillRect b="-4615"/>
                </a:stretch>
              </a:blipFill>
            </p:spPr>
            <p:txBody>
              <a:bodyPr/>
              <a:lstStyle/>
              <a:p>
                <a:r>
                  <a:rPr lang="en-US">
                    <a:noFill/>
                  </a:rPr>
                  <a:t> </a:t>
                </a:r>
              </a:p>
            </p:txBody>
          </p:sp>
        </mc:Fallback>
      </mc:AlternateContent>
    </p:spTree>
    <p:extLst>
      <p:ext uri="{BB962C8B-B14F-4D97-AF65-F5344CB8AC3E}">
        <p14:creationId xmlns:p14="http://schemas.microsoft.com/office/powerpoint/2010/main" val="287082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59" name="Rectangle 2"/>
              <p:cNvSpPr>
                <a:spLocks noGrp="1" noChangeArrowheads="1"/>
              </p:cNvSpPr>
              <p:nvPr>
                <p:ph type="title"/>
              </p:nvPr>
            </p:nvSpPr>
            <p:spPr/>
            <p:txBody>
              <a:bodyPr>
                <a:normAutofit/>
              </a:bodyPr>
              <a:lstStyle/>
              <a:p>
                <a:r>
                  <a:rPr lang="cs-CZ" sz="3200" dirty="0" smtClean="0">
                    <a:solidFill>
                      <a:schemeClr val="accent3">
                        <a:lumMod val="50000"/>
                      </a:schemeClr>
                    </a:solidFill>
                  </a:rPr>
                  <a:t>Finding </a:t>
                </a:r>
                <a:r>
                  <a:rPr lang="cs-CZ" sz="3200" dirty="0" err="1" smtClean="0">
                    <a:solidFill>
                      <a:schemeClr val="accent3">
                        <a:lumMod val="50000"/>
                      </a:schemeClr>
                    </a:solidFill>
                  </a:rPr>
                  <a:t>Value</a:t>
                </a:r>
                <a:r>
                  <a:rPr lang="cs-CZ" sz="3200" dirty="0" smtClean="0">
                    <a:solidFill>
                      <a:schemeClr val="accent3">
                        <a:lumMod val="50000"/>
                      </a:schemeClr>
                    </a:solidFill>
                  </a:rPr>
                  <a:t> </a:t>
                </a:r>
                <a:r>
                  <a:rPr lang="cs-CZ" sz="3200" dirty="0" err="1" smtClean="0">
                    <a:solidFill>
                      <a:schemeClr val="accent3">
                        <a:lumMod val="50000"/>
                      </a:schemeClr>
                    </a:solidFill>
                  </a:rPr>
                  <a:t>of</a:t>
                </a:r>
                <a:r>
                  <a:rPr lang="cs-CZ" sz="3200" dirty="0" smtClean="0">
                    <a:solidFill>
                      <a:schemeClr val="accent3">
                        <a:lumMod val="50000"/>
                      </a:schemeClr>
                    </a:solidFill>
                  </a:rPr>
                  <a:t> </a:t>
                </a:r>
                <a14:m>
                  <m:oMath xmlns:m="http://schemas.openxmlformats.org/officeDocument/2006/math">
                    <m:sSub>
                      <m:sSubPr>
                        <m:ctrlPr>
                          <a:rPr lang="cs-CZ" sz="3200" i="1" smtClean="0">
                            <a:solidFill>
                              <a:schemeClr val="accent3">
                                <a:lumMod val="50000"/>
                              </a:schemeClr>
                            </a:solidFill>
                            <a:latin typeface="Cambria Math" panose="02040503050406030204" pitchFamily="18" charset="0"/>
                          </a:rPr>
                        </m:ctrlPr>
                      </m:sSubPr>
                      <m:e>
                        <m:r>
                          <a:rPr lang="cs-CZ" sz="3200" b="0" i="1" smtClean="0">
                            <a:solidFill>
                              <a:schemeClr val="accent3">
                                <a:lumMod val="50000"/>
                              </a:schemeClr>
                            </a:solidFill>
                            <a:latin typeface="Cambria Math"/>
                          </a:rPr>
                          <m:t>𝑧</m:t>
                        </m:r>
                      </m:e>
                      <m:sub>
                        <m:r>
                          <a:rPr lang="cs-CZ" sz="3200" b="0" i="1" smtClean="0">
                            <a:solidFill>
                              <a:schemeClr val="accent3">
                                <a:lumMod val="50000"/>
                              </a:schemeClr>
                            </a:solidFill>
                            <a:latin typeface="Cambria Math"/>
                          </a:rPr>
                          <m:t>𝑝</m:t>
                        </m:r>
                      </m:sub>
                    </m:sSub>
                  </m:oMath>
                </a14:m>
                <a:endParaRPr lang="en-US" sz="3200" dirty="0" smtClean="0">
                  <a:solidFill>
                    <a:schemeClr val="accent3">
                      <a:lumMod val="50000"/>
                    </a:schemeClr>
                  </a:solidFill>
                </a:endParaRPr>
              </a:p>
            </p:txBody>
          </p:sp>
        </mc:Choice>
        <mc:Fallback xmlns="">
          <p:sp>
            <p:nvSpPr>
              <p:cNvPr id="19459" name="Rectangle 2"/>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460" name="Rectangle 3"/>
              <p:cNvSpPr>
                <a:spLocks noGrp="1" noChangeArrowheads="1"/>
              </p:cNvSpPr>
              <p:nvPr>
                <p:ph type="body" idx="1"/>
              </p:nvPr>
            </p:nvSpPr>
            <p:spPr>
              <a:xfrm>
                <a:off x="457200" y="1600200"/>
                <a:ext cx="8229600" cy="4853136"/>
              </a:xfrm>
            </p:spPr>
            <p:txBody>
              <a:bodyPr>
                <a:normAutofit lnSpcReduction="10000"/>
              </a:bodyPr>
              <a:lstStyle/>
              <a:p>
                <a:pPr>
                  <a:buClr>
                    <a:srgbClr val="FF0000"/>
                  </a:buClr>
                  <a:buFont typeface="Wingdings" pitchFamily="2" charset="2"/>
                  <a:buChar char="§"/>
                </a:pPr>
                <a:r>
                  <a:rPr lang="en-US" sz="2400" dirty="0" smtClean="0"/>
                  <a:t>What</a:t>
                </a:r>
                <a:r>
                  <a:rPr lang="cs-CZ" sz="2400" dirty="0" smtClean="0"/>
                  <a:t> </a:t>
                </a:r>
                <a:r>
                  <a:rPr lang="cs-CZ" sz="2400" dirty="0" err="1" smtClean="0"/>
                  <a:t>is</a:t>
                </a:r>
                <a14:m>
                  <m:oMath xmlns:m="http://schemas.openxmlformats.org/officeDocument/2006/math">
                    <m:r>
                      <a:rPr lang="cs-CZ" sz="2400" b="0" i="0" smtClean="0">
                        <a:latin typeface="Cambria Math"/>
                      </a:rPr>
                      <m:t> </m:t>
                    </m:r>
                    <m:sSub>
                      <m:sSubPr>
                        <m:ctrlPr>
                          <a:rPr lang="en-US" sz="2400" b="0" i="1" smtClean="0">
                            <a:latin typeface="Cambria Math" panose="02040503050406030204" pitchFamily="18" charset="0"/>
                          </a:rPr>
                        </m:ctrlPr>
                      </m:sSubPr>
                      <m:e>
                        <m:r>
                          <a:rPr lang="en-US" sz="2400" b="0" i="1" smtClean="0">
                            <a:latin typeface="Cambria Math"/>
                          </a:rPr>
                          <m:t>𝑧</m:t>
                        </m:r>
                      </m:e>
                      <m:sub>
                        <m:r>
                          <a:rPr lang="cs-CZ" sz="2400" b="0" i="1" smtClean="0">
                            <a:latin typeface="Cambria Math"/>
                          </a:rPr>
                          <m:t>0,25</m:t>
                        </m:r>
                      </m:sub>
                    </m:sSub>
                  </m:oMath>
                </a14:m>
                <a:r>
                  <a:rPr lang="en-US" sz="2400" dirty="0" smtClean="0"/>
                  <a:t>?</a:t>
                </a:r>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en-US" sz="2400" dirty="0"/>
              </a:p>
              <a:p>
                <a:pPr eaLnBrk="1" hangingPunct="1">
                  <a:buClr>
                    <a:srgbClr val="FF0000"/>
                  </a:buClr>
                  <a:buFont typeface="Wingdings" pitchFamily="2" charset="2"/>
                  <a:buChar char="§"/>
                </a:pPr>
                <a:endParaRPr lang="en-US" sz="2400" dirty="0" smtClean="0"/>
              </a:p>
              <a:p>
                <a:pPr eaLnBrk="1" hangingPunct="1">
                  <a:buClr>
                    <a:srgbClr val="FF0000"/>
                  </a:buClr>
                  <a:buFont typeface="Wingdings" pitchFamily="2" charset="2"/>
                  <a:buChar char="§"/>
                </a:pPr>
                <a:endParaRPr lang="en-US" sz="2400" dirty="0"/>
              </a:p>
              <a:p>
                <a:pPr marL="0" indent="0">
                  <a:buClr>
                    <a:srgbClr val="FF0000"/>
                  </a:buClr>
                  <a:buNone/>
                </a:pPr>
                <a:endParaRPr lang="cs-CZ" sz="2400" b="0" i="1" dirty="0" smtClean="0">
                  <a:latin typeface="Cambria Math"/>
                </a:endParaRPr>
              </a:p>
              <a:p>
                <a:pPr marL="0" indent="0" algn="ctr">
                  <a:buClr>
                    <a:srgbClr val="FF0000"/>
                  </a:buClr>
                  <a:buNone/>
                </a:pPr>
                <a14:m>
                  <m:oMathPara xmlns:m="http://schemas.openxmlformats.org/officeDocument/2006/math">
                    <m:oMathParaPr>
                      <m:jc m:val="centerGroup"/>
                    </m:oMathParaPr>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rPr>
                            <m:t>𝑍</m:t>
                          </m:r>
                          <m:r>
                            <a:rPr lang="en-US" sz="2400" b="0" i="1" smtClean="0">
                              <a:latin typeface="Cambria Math"/>
                            </a:rPr>
                            <m:t>&lt;</m:t>
                          </m:r>
                          <m:sSub>
                            <m:sSubPr>
                              <m:ctrlPr>
                                <a:rPr lang="en-US" sz="2400" b="0" i="1" smtClean="0">
                                  <a:latin typeface="Cambria Math" panose="02040503050406030204" pitchFamily="18" charset="0"/>
                                </a:rPr>
                              </m:ctrlPr>
                            </m:sSubPr>
                            <m:e>
                              <m:r>
                                <a:rPr lang="en-US" sz="2400" b="0" i="1" smtClean="0">
                                  <a:latin typeface="Cambria Math"/>
                                </a:rPr>
                                <m:t>𝑧</m:t>
                              </m:r>
                            </m:e>
                            <m:sub>
                              <m:r>
                                <a:rPr lang="cs-CZ" sz="2400" b="0" i="1" smtClean="0">
                                  <a:latin typeface="Cambria Math"/>
                                </a:rPr>
                                <m:t>0,25</m:t>
                              </m:r>
                            </m:sub>
                          </m:sSub>
                        </m:e>
                      </m:d>
                      <m:r>
                        <a:rPr lang="cs-CZ" sz="2400" b="0" i="1" smtClean="0">
                          <a:latin typeface="Cambria Math"/>
                        </a:rPr>
                        <m:t>=0,25</m:t>
                      </m:r>
                      <m:r>
                        <a:rPr lang="cs-CZ" sz="2400" b="0" i="1" smtClean="0">
                          <a:latin typeface="Cambria Math"/>
                          <a:ea typeface="Cambria Math"/>
                        </a:rPr>
                        <m:t>⇒</m:t>
                      </m:r>
                      <m:r>
                        <m:rPr>
                          <m:sty m:val="p"/>
                        </m:rPr>
                        <a:rPr lang="el-GR" sz="2400" b="0" i="1" smtClean="0">
                          <a:latin typeface="Cambria Math"/>
                          <a:ea typeface="Cambria Math"/>
                        </a:rPr>
                        <m:t>Φ</m:t>
                      </m:r>
                      <m:d>
                        <m:dPr>
                          <m:ctrlPr>
                            <a:rPr lang="el-GR" sz="2400" b="0" i="1" smtClean="0">
                              <a:latin typeface="Cambria Math" panose="02040503050406030204" pitchFamily="18" charset="0"/>
                              <a:ea typeface="Cambria Math"/>
                            </a:rPr>
                          </m:ctrlPr>
                        </m:dPr>
                        <m:e>
                          <m:sSub>
                            <m:sSubPr>
                              <m:ctrlPr>
                                <a:rPr lang="en-US" sz="2400" b="0" i="1" smtClean="0">
                                  <a:latin typeface="Cambria Math" panose="02040503050406030204" pitchFamily="18" charset="0"/>
                                </a:rPr>
                              </m:ctrlPr>
                            </m:sSubPr>
                            <m:e>
                              <m:r>
                                <a:rPr lang="en-US" sz="2400" b="0" i="1" smtClean="0">
                                  <a:latin typeface="Cambria Math"/>
                                </a:rPr>
                                <m:t>𝑧</m:t>
                              </m:r>
                            </m:e>
                            <m:sub>
                              <m:r>
                                <a:rPr lang="cs-CZ" sz="2400" b="0" i="1" smtClean="0">
                                  <a:latin typeface="Cambria Math"/>
                                </a:rPr>
                                <m:t>0,25</m:t>
                              </m:r>
                            </m:sub>
                          </m:sSub>
                        </m:e>
                      </m:d>
                      <m:r>
                        <a:rPr lang="cs-CZ" sz="2400" b="0" i="1" smtClean="0">
                          <a:latin typeface="Cambria Math"/>
                          <a:ea typeface="Cambria Math"/>
                        </a:rPr>
                        <m:t>=0,25⇒</m:t>
                      </m:r>
                      <m:r>
                        <m:rPr>
                          <m:nor/>
                        </m:rPr>
                        <a:rPr lang="en-US" sz="2400" b="0" dirty="0" smtClean="0"/>
                        <m:t> </m:t>
                      </m:r>
                      <m:sSub>
                        <m:sSubPr>
                          <m:ctrlPr>
                            <a:rPr lang="en-US" sz="2400" b="0" i="1" smtClean="0">
                              <a:latin typeface="Cambria Math" panose="02040503050406030204" pitchFamily="18" charset="0"/>
                            </a:rPr>
                          </m:ctrlPr>
                        </m:sSubPr>
                        <m:e>
                          <m:r>
                            <a:rPr lang="en-US" sz="2400" b="0" i="1" smtClean="0">
                              <a:latin typeface="Cambria Math"/>
                            </a:rPr>
                            <m:t>𝑧</m:t>
                          </m:r>
                        </m:e>
                        <m:sub>
                          <m:r>
                            <a:rPr lang="cs-CZ" sz="2400" b="0" i="1" smtClean="0">
                              <a:latin typeface="Cambria Math"/>
                            </a:rPr>
                            <m:t>0,25</m:t>
                          </m:r>
                        </m:sub>
                      </m:sSub>
                      <m:r>
                        <a:rPr lang="cs-CZ" sz="2400" b="0" i="1" smtClean="0">
                          <a:latin typeface="Cambria Math"/>
                        </a:rPr>
                        <m:t>=</m:t>
                      </m:r>
                      <m:sSup>
                        <m:sSupPr>
                          <m:ctrlPr>
                            <a:rPr lang="cs-CZ" sz="2400" b="0" i="1" smtClean="0">
                              <a:latin typeface="Cambria Math" panose="02040503050406030204" pitchFamily="18" charset="0"/>
                            </a:rPr>
                          </m:ctrlPr>
                        </m:sSupPr>
                        <m:e>
                          <m:r>
                            <m:rPr>
                              <m:sty m:val="p"/>
                            </m:rPr>
                            <a:rPr lang="el-GR" sz="2400" b="0" i="1" smtClean="0">
                              <a:latin typeface="Cambria Math"/>
                              <a:ea typeface="Cambria Math"/>
                            </a:rPr>
                            <m:t>Φ</m:t>
                          </m:r>
                        </m:e>
                        <m:sup>
                          <m:r>
                            <a:rPr lang="cs-CZ" sz="2400" b="0" i="1" smtClean="0">
                              <a:latin typeface="Cambria Math"/>
                            </a:rPr>
                            <m:t>−1</m:t>
                          </m:r>
                        </m:sup>
                      </m:sSup>
                      <m:d>
                        <m:dPr>
                          <m:ctrlPr>
                            <a:rPr lang="cs-CZ" sz="2400" b="0" i="1" smtClean="0">
                              <a:latin typeface="Cambria Math" panose="02040503050406030204" pitchFamily="18" charset="0"/>
                            </a:rPr>
                          </m:ctrlPr>
                        </m:dPr>
                        <m:e>
                          <m:r>
                            <a:rPr lang="cs-CZ" sz="2400" b="0" i="1" smtClean="0">
                              <a:latin typeface="Cambria Math"/>
                            </a:rPr>
                            <m:t>0,25</m:t>
                          </m:r>
                        </m:e>
                      </m:d>
                    </m:oMath>
                  </m:oMathPara>
                </a14:m>
                <a:endParaRPr lang="cs-CZ" sz="2400" dirty="0" smtClean="0"/>
              </a:p>
              <a:p>
                <a:pPr marL="0" indent="0" algn="ctr">
                  <a:buClr>
                    <a:srgbClr val="FF0000"/>
                  </a:buClr>
                  <a:buNone/>
                </a:pPr>
                <a:endParaRPr lang="cs-CZ" sz="2400" dirty="0" smtClean="0"/>
              </a:p>
              <a:p>
                <a:pPr marL="0" indent="0" algn="ctr">
                  <a:buClr>
                    <a:srgbClr val="FF0000"/>
                  </a:buClr>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𝑧</m:t>
                          </m:r>
                        </m:e>
                        <m:sub>
                          <m:r>
                            <a:rPr lang="cs-CZ" sz="2400" b="0" i="1" smtClean="0">
                              <a:latin typeface="Cambria Math"/>
                            </a:rPr>
                            <m:t>0,25</m:t>
                          </m:r>
                        </m:sub>
                      </m:sSub>
                      <m:r>
                        <a:rPr lang="cs-CZ" sz="2400" b="0" i="0"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𝑧</m:t>
                          </m:r>
                        </m:e>
                        <m:sub>
                          <m:r>
                            <a:rPr lang="cs-CZ" sz="2400" b="0" i="1" smtClean="0">
                              <a:latin typeface="Cambria Math"/>
                            </a:rPr>
                            <m:t>0,75</m:t>
                          </m:r>
                        </m:sub>
                      </m:sSub>
                      <m:r>
                        <a:rPr lang="cs-CZ" sz="2400" b="0" i="0" smtClean="0">
                          <a:latin typeface="Cambria Math"/>
                        </a:rPr>
                        <m:t>=−0,675</m:t>
                      </m:r>
                    </m:oMath>
                  </m:oMathPara>
                </a14:m>
                <a:endParaRPr lang="cs-CZ" sz="2400" dirty="0" smtClean="0"/>
              </a:p>
              <a:p>
                <a:pPr marL="0" indent="0" algn="ctr">
                  <a:buClr>
                    <a:srgbClr val="FF0000"/>
                  </a:buClr>
                  <a:buNone/>
                </a:pPr>
                <a:endParaRPr lang="en-US" sz="2400" dirty="0"/>
              </a:p>
            </p:txBody>
          </p:sp>
        </mc:Choice>
        <mc:Fallback xmlns="">
          <p:sp>
            <p:nvSpPr>
              <p:cNvPr id="19460" name="Rectangle 3"/>
              <p:cNvSpPr>
                <a:spLocks noGrp="1" noRot="1" noChangeAspect="1" noMove="1" noResize="1" noEditPoints="1" noAdjustHandles="1" noChangeArrowheads="1" noChangeShapeType="1" noTextEdit="1"/>
              </p:cNvSpPr>
              <p:nvPr>
                <p:ph type="body" idx="1"/>
              </p:nvPr>
            </p:nvSpPr>
            <p:spPr>
              <a:xfrm>
                <a:off x="457200" y="1600200"/>
                <a:ext cx="8229600" cy="4853136"/>
              </a:xfrm>
              <a:blipFill rotWithShape="1">
                <a:blip r:embed="rId3"/>
                <a:stretch>
                  <a:fillRect l="-963" t="-1633"/>
                </a:stretch>
              </a:blipFill>
            </p:spPr>
            <p:txBody>
              <a:bodyPr/>
              <a:lstStyle/>
              <a:p>
                <a:r>
                  <a:rPr lang="en-US">
                    <a:noFill/>
                  </a:rPr>
                  <a:t> </a:t>
                </a:r>
              </a:p>
            </p:txBody>
          </p:sp>
        </mc:Fallback>
      </mc:AlternateContent>
      <p:pic>
        <p:nvPicPr>
          <p:cNvPr id="194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4800" y="2132856"/>
            <a:ext cx="5832475" cy="254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5"/>
          <p:cNvSpPr txBox="1">
            <a:spLocks noChangeArrowheads="1"/>
          </p:cNvSpPr>
          <p:nvPr/>
        </p:nvSpPr>
        <p:spPr bwMode="auto">
          <a:xfrm>
            <a:off x="4331783" y="4419600"/>
            <a:ext cx="350838" cy="460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dirty="0">
                <a:solidFill>
                  <a:srgbClr val="FF0000"/>
                </a:solidFill>
                <a:latin typeface="Tahoma" pitchFamily="34" charset="0"/>
              </a:rPr>
              <a:t>0</a:t>
            </a:r>
          </a:p>
        </p:txBody>
      </p:sp>
      <p:sp>
        <p:nvSpPr>
          <p:cNvPr id="19464" name="Line 7"/>
          <p:cNvSpPr>
            <a:spLocks noChangeShapeType="1"/>
          </p:cNvSpPr>
          <p:nvPr/>
        </p:nvSpPr>
        <p:spPr bwMode="auto">
          <a:xfrm>
            <a:off x="5715722" y="3844636"/>
            <a:ext cx="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8" name="Text Box 11"/>
          <p:cNvSpPr txBox="1">
            <a:spLocks noChangeArrowheads="1"/>
          </p:cNvSpPr>
          <p:nvPr/>
        </p:nvSpPr>
        <p:spPr bwMode="auto">
          <a:xfrm>
            <a:off x="7407275" y="4114800"/>
            <a:ext cx="319088" cy="460375"/>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a:solidFill>
                  <a:srgbClr val="FF0000"/>
                </a:solidFill>
                <a:latin typeface="Tahoma" pitchFamily="34" charset="0"/>
              </a:rPr>
              <a:t>z</a:t>
            </a:r>
          </a:p>
        </p:txBody>
      </p:sp>
      <p:sp>
        <p:nvSpPr>
          <p:cNvPr id="13" name="Line 7"/>
          <p:cNvSpPr>
            <a:spLocks noChangeShapeType="1"/>
          </p:cNvSpPr>
          <p:nvPr/>
        </p:nvSpPr>
        <p:spPr bwMode="auto">
          <a:xfrm>
            <a:off x="3400024" y="3770023"/>
            <a:ext cx="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 name="Přímá spojnice 5"/>
          <p:cNvCxnSpPr/>
          <p:nvPr/>
        </p:nvCxnSpPr>
        <p:spPr>
          <a:xfrm flipV="1">
            <a:off x="3400024" y="3429000"/>
            <a:ext cx="0" cy="644236"/>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Volný tvar 7"/>
          <p:cNvSpPr/>
          <p:nvPr/>
        </p:nvSpPr>
        <p:spPr>
          <a:xfrm>
            <a:off x="1911927" y="3573016"/>
            <a:ext cx="1482437" cy="500220"/>
          </a:xfrm>
          <a:custGeom>
            <a:avLst/>
            <a:gdLst>
              <a:gd name="connsiteX0" fmla="*/ 1482437 w 1482437"/>
              <a:gd name="connsiteY0" fmla="*/ 692727 h 692727"/>
              <a:gd name="connsiteX1" fmla="*/ 1468582 w 1482437"/>
              <a:gd name="connsiteY1" fmla="*/ 0 h 692727"/>
              <a:gd name="connsiteX2" fmla="*/ 1219200 w 1482437"/>
              <a:gd name="connsiteY2" fmla="*/ 249382 h 692727"/>
              <a:gd name="connsiteX3" fmla="*/ 1080655 w 1482437"/>
              <a:gd name="connsiteY3" fmla="*/ 387927 h 692727"/>
              <a:gd name="connsiteX4" fmla="*/ 858982 w 1482437"/>
              <a:gd name="connsiteY4" fmla="*/ 484909 h 692727"/>
              <a:gd name="connsiteX5" fmla="*/ 609600 w 1482437"/>
              <a:gd name="connsiteY5" fmla="*/ 554182 h 692727"/>
              <a:gd name="connsiteX6" fmla="*/ 346364 w 1482437"/>
              <a:gd name="connsiteY6" fmla="*/ 609600 h 692727"/>
              <a:gd name="connsiteX7" fmla="*/ 124691 w 1482437"/>
              <a:gd name="connsiteY7" fmla="*/ 623455 h 692727"/>
              <a:gd name="connsiteX8" fmla="*/ 0 w 1482437"/>
              <a:gd name="connsiteY8" fmla="*/ 623455 h 692727"/>
              <a:gd name="connsiteX9" fmla="*/ 0 w 1482437"/>
              <a:gd name="connsiteY9" fmla="*/ 623455 h 692727"/>
              <a:gd name="connsiteX10" fmla="*/ 0 w 1482437"/>
              <a:gd name="connsiteY10" fmla="*/ 623455 h 692727"/>
              <a:gd name="connsiteX11" fmla="*/ 0 w 1482437"/>
              <a:gd name="connsiteY11" fmla="*/ 678873 h 692727"/>
              <a:gd name="connsiteX12" fmla="*/ 1482437 w 1482437"/>
              <a:gd name="connsiteY12" fmla="*/ 692727 h 69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2437" h="692727">
                <a:moveTo>
                  <a:pt x="1482437" y="692727"/>
                </a:moveTo>
                <a:lnTo>
                  <a:pt x="1468582" y="0"/>
                </a:lnTo>
                <a:lnTo>
                  <a:pt x="1219200" y="249382"/>
                </a:lnTo>
                <a:lnTo>
                  <a:pt x="1080655" y="387927"/>
                </a:lnTo>
                <a:lnTo>
                  <a:pt x="858982" y="484909"/>
                </a:lnTo>
                <a:lnTo>
                  <a:pt x="609600" y="554182"/>
                </a:lnTo>
                <a:lnTo>
                  <a:pt x="346364" y="609600"/>
                </a:lnTo>
                <a:lnTo>
                  <a:pt x="124691" y="623455"/>
                </a:lnTo>
                <a:lnTo>
                  <a:pt x="0" y="623455"/>
                </a:lnTo>
                <a:lnTo>
                  <a:pt x="0" y="623455"/>
                </a:lnTo>
                <a:lnTo>
                  <a:pt x="0" y="623455"/>
                </a:lnTo>
                <a:lnTo>
                  <a:pt x="0" y="678873"/>
                </a:lnTo>
                <a:lnTo>
                  <a:pt x="1482437" y="692727"/>
                </a:lnTo>
                <a:close/>
              </a:path>
            </a:pathLst>
          </a:custGeom>
          <a:pattFill prst="dkUpDiag">
            <a:fgClr>
              <a:srgbClr val="FF0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ovéPole 15"/>
          <p:cNvSpPr txBox="1"/>
          <p:nvPr/>
        </p:nvSpPr>
        <p:spPr>
          <a:xfrm>
            <a:off x="1372778" y="3059668"/>
            <a:ext cx="1658345" cy="369332"/>
          </a:xfrm>
          <a:prstGeom prst="rect">
            <a:avLst/>
          </a:prstGeom>
          <a:noFill/>
        </p:spPr>
        <p:txBody>
          <a:bodyPr wrap="square" rtlCol="0">
            <a:spAutoFit/>
          </a:bodyPr>
          <a:lstStyle/>
          <a:p>
            <a:pPr algn="ctr"/>
            <a:r>
              <a:rPr lang="cs-CZ" b="1" dirty="0" smtClean="0">
                <a:solidFill>
                  <a:srgbClr val="FF0000"/>
                </a:solidFill>
              </a:rPr>
              <a:t>Area p = 0,25</a:t>
            </a:r>
            <a:endParaRPr lang="en-US" b="1" dirty="0">
              <a:solidFill>
                <a:srgbClr val="FF0000"/>
              </a:solidFill>
            </a:endParaRPr>
          </a:p>
        </p:txBody>
      </p:sp>
      <p:cxnSp>
        <p:nvCxnSpPr>
          <p:cNvPr id="7" name="Přímá spojnice se šipkou 6"/>
          <p:cNvCxnSpPr/>
          <p:nvPr/>
        </p:nvCxnSpPr>
        <p:spPr>
          <a:xfrm>
            <a:off x="2339752" y="3573016"/>
            <a:ext cx="691371" cy="4256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ovéPole 18"/>
              <p:cNvSpPr txBox="1"/>
              <p:nvPr/>
            </p:nvSpPr>
            <p:spPr>
              <a:xfrm>
                <a:off x="2994134" y="4378070"/>
                <a:ext cx="811780"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b="1" i="1" dirty="0" smtClean="0">
                              <a:solidFill>
                                <a:srgbClr val="FF0000"/>
                              </a:solidFill>
                              <a:latin typeface="Cambria Math" panose="02040503050406030204" pitchFamily="18" charset="0"/>
                            </a:rPr>
                          </m:ctrlPr>
                        </m:sSubPr>
                        <m:e>
                          <m:r>
                            <a:rPr lang="cs-CZ" b="1" i="1" dirty="0" smtClean="0">
                              <a:solidFill>
                                <a:srgbClr val="FF0000"/>
                              </a:solidFill>
                              <a:latin typeface="Cambria Math"/>
                            </a:rPr>
                            <m:t>𝒛</m:t>
                          </m:r>
                        </m:e>
                        <m:sub>
                          <m:r>
                            <a:rPr lang="cs-CZ" b="1" i="1" dirty="0" smtClean="0">
                              <a:solidFill>
                                <a:srgbClr val="FF0000"/>
                              </a:solidFill>
                              <a:latin typeface="Cambria Math"/>
                            </a:rPr>
                            <m:t>𝟎</m:t>
                          </m:r>
                          <m:r>
                            <a:rPr lang="cs-CZ" b="1" i="1" dirty="0" smtClean="0">
                              <a:solidFill>
                                <a:srgbClr val="FF0000"/>
                              </a:solidFill>
                              <a:latin typeface="Cambria Math"/>
                            </a:rPr>
                            <m:t>,</m:t>
                          </m:r>
                          <m:r>
                            <a:rPr lang="cs-CZ" b="1" i="1" dirty="0" smtClean="0">
                              <a:solidFill>
                                <a:srgbClr val="FF0000"/>
                              </a:solidFill>
                              <a:latin typeface="Cambria Math"/>
                            </a:rPr>
                            <m:t>𝟐𝟓</m:t>
                          </m:r>
                        </m:sub>
                      </m:sSub>
                    </m:oMath>
                  </m:oMathPara>
                </a14:m>
                <a:endParaRPr lang="en-US" b="1" dirty="0">
                  <a:solidFill>
                    <a:srgbClr val="FF0000"/>
                  </a:solidFill>
                </a:endParaRPr>
              </a:p>
            </p:txBody>
          </p:sp>
        </mc:Choice>
        <mc:Fallback xmlns="">
          <p:sp>
            <p:nvSpPr>
              <p:cNvPr id="19" name="TextovéPole 18"/>
              <p:cNvSpPr txBox="1">
                <a:spLocks noRot="1" noChangeAspect="1" noMove="1" noResize="1" noEditPoints="1" noAdjustHandles="1" noChangeArrowheads="1" noChangeShapeType="1" noTextEdit="1"/>
              </p:cNvSpPr>
              <p:nvPr/>
            </p:nvSpPr>
            <p:spPr>
              <a:xfrm>
                <a:off x="2994134" y="4378070"/>
                <a:ext cx="811780" cy="381515"/>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ovéPole 19"/>
              <p:cNvSpPr txBox="1"/>
              <p:nvPr/>
            </p:nvSpPr>
            <p:spPr>
              <a:xfrm>
                <a:off x="5355468" y="4419600"/>
                <a:ext cx="811780" cy="3815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cs-CZ" b="1" i="1" dirty="0" smtClean="0">
                              <a:solidFill>
                                <a:srgbClr val="FF0000"/>
                              </a:solidFill>
                              <a:latin typeface="Cambria Math" panose="02040503050406030204" pitchFamily="18" charset="0"/>
                            </a:rPr>
                          </m:ctrlPr>
                        </m:sSubPr>
                        <m:e>
                          <m:r>
                            <a:rPr lang="cs-CZ" b="1" i="1" dirty="0" smtClean="0">
                              <a:solidFill>
                                <a:srgbClr val="FF0000"/>
                              </a:solidFill>
                              <a:latin typeface="Cambria Math"/>
                            </a:rPr>
                            <m:t>𝒛</m:t>
                          </m:r>
                        </m:e>
                        <m:sub>
                          <m:r>
                            <a:rPr lang="cs-CZ" b="1" i="1" dirty="0" smtClean="0">
                              <a:solidFill>
                                <a:srgbClr val="FF0000"/>
                              </a:solidFill>
                              <a:latin typeface="Cambria Math"/>
                            </a:rPr>
                            <m:t>𝟎</m:t>
                          </m:r>
                          <m:r>
                            <a:rPr lang="cs-CZ" b="1" i="1" dirty="0" smtClean="0">
                              <a:solidFill>
                                <a:srgbClr val="FF0000"/>
                              </a:solidFill>
                              <a:latin typeface="Cambria Math"/>
                            </a:rPr>
                            <m:t>,</m:t>
                          </m:r>
                          <m:r>
                            <a:rPr lang="cs-CZ" b="1" i="1" dirty="0" smtClean="0">
                              <a:solidFill>
                                <a:srgbClr val="FF0000"/>
                              </a:solidFill>
                              <a:latin typeface="Cambria Math"/>
                            </a:rPr>
                            <m:t>𝟕𝟓</m:t>
                          </m:r>
                        </m:sub>
                      </m:sSub>
                    </m:oMath>
                  </m:oMathPara>
                </a14:m>
                <a:endParaRPr lang="en-US" b="1" dirty="0">
                  <a:solidFill>
                    <a:srgbClr val="FF0000"/>
                  </a:solidFill>
                </a:endParaRPr>
              </a:p>
            </p:txBody>
          </p:sp>
        </mc:Choice>
        <mc:Fallback xmlns="">
          <p:sp>
            <p:nvSpPr>
              <p:cNvPr id="20" name="TextovéPole 19"/>
              <p:cNvSpPr txBox="1">
                <a:spLocks noRot="1" noChangeAspect="1" noMove="1" noResize="1" noEditPoints="1" noAdjustHandles="1" noChangeArrowheads="1" noChangeShapeType="1" noTextEdit="1"/>
              </p:cNvSpPr>
              <p:nvPr/>
            </p:nvSpPr>
            <p:spPr>
              <a:xfrm>
                <a:off x="5355468" y="4419600"/>
                <a:ext cx="811780" cy="381515"/>
              </a:xfrm>
              <a:prstGeom prst="rect">
                <a:avLst/>
              </a:prstGeom>
              <a:blipFill rotWithShape="1">
                <a:blip r:embed="rId6"/>
                <a:stretch>
                  <a:fillRect/>
                </a:stretch>
              </a:blipFill>
            </p:spPr>
            <p:txBody>
              <a:bodyPr/>
              <a:lstStyle/>
              <a:p>
                <a:r>
                  <a:rPr lang="en-US">
                    <a:noFill/>
                  </a:rPr>
                  <a:t> </a:t>
                </a:r>
              </a:p>
            </p:txBody>
          </p:sp>
        </mc:Fallback>
      </mc:AlternateContent>
      <p:sp>
        <p:nvSpPr>
          <p:cNvPr id="9" name="Ovál 8"/>
          <p:cNvSpPr/>
          <p:nvPr/>
        </p:nvSpPr>
        <p:spPr>
          <a:xfrm>
            <a:off x="7164288" y="5013176"/>
            <a:ext cx="1440160" cy="67069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Přímá spojnice se šipkou 21"/>
          <p:cNvCxnSpPr/>
          <p:nvPr/>
        </p:nvCxnSpPr>
        <p:spPr>
          <a:xfrm flipV="1">
            <a:off x="7566819" y="5726758"/>
            <a:ext cx="229815" cy="42862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3" name="TextovéPole 22"/>
          <p:cNvSpPr txBox="1"/>
          <p:nvPr/>
        </p:nvSpPr>
        <p:spPr>
          <a:xfrm>
            <a:off x="6784717" y="6155385"/>
            <a:ext cx="2232248" cy="461665"/>
          </a:xfrm>
          <a:prstGeom prst="rect">
            <a:avLst/>
          </a:prstGeom>
          <a:noFill/>
        </p:spPr>
        <p:txBody>
          <a:bodyPr wrap="square" rtlCol="0">
            <a:spAutoFit/>
          </a:bodyPr>
          <a:lstStyle/>
          <a:p>
            <a:r>
              <a:rPr lang="cs-CZ" sz="2400" dirty="0" err="1" smtClean="0">
                <a:solidFill>
                  <a:schemeClr val="tx2"/>
                </a:solidFill>
              </a:rPr>
              <a:t>Is</a:t>
            </a:r>
            <a:r>
              <a:rPr lang="cs-CZ" sz="2400" dirty="0" smtClean="0">
                <a:solidFill>
                  <a:schemeClr val="tx2"/>
                </a:solidFill>
              </a:rPr>
              <a:t> not </a:t>
            </a:r>
            <a:r>
              <a:rPr lang="cs-CZ" sz="2400" dirty="0" err="1" smtClean="0">
                <a:solidFill>
                  <a:schemeClr val="tx2"/>
                </a:solidFill>
              </a:rPr>
              <a:t>tabulated</a:t>
            </a:r>
            <a:endParaRPr lang="en-US" sz="2400" dirty="0">
              <a:solidFill>
                <a:schemeClr val="tx2"/>
              </a:solidFill>
            </a:endParaRPr>
          </a:p>
        </p:txBody>
      </p:sp>
    </p:spTree>
    <p:extLst>
      <p:ext uri="{BB962C8B-B14F-4D97-AF65-F5344CB8AC3E}">
        <p14:creationId xmlns:p14="http://schemas.microsoft.com/office/powerpoint/2010/main" val="2808278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363" name="Rectangle 2"/>
              <p:cNvSpPr>
                <a:spLocks noGrp="1" noChangeArrowheads="1"/>
              </p:cNvSpPr>
              <p:nvPr>
                <p:ph type="title"/>
              </p:nvPr>
            </p:nvSpPr>
            <p:spPr>
              <a:xfrm>
                <a:off x="457200" y="274638"/>
                <a:ext cx="8229600" cy="1642194"/>
              </a:xfrm>
            </p:spPr>
            <p:txBody>
              <a:bodyPr>
                <a:noAutofit/>
              </a:bodyPr>
              <a:lstStyle/>
              <a:p>
                <a:pPr marL="457200" indent="-457200" algn="l">
                  <a:buFont typeface="+mj-lt"/>
                  <a:buAutoNum type="arabicPeriod" startAt="4"/>
                </a:pPr>
                <a:r>
                  <a:rPr lang="cs-CZ" sz="2400" dirty="0" smtClean="0"/>
                  <a:t>X has </a:t>
                </a:r>
                <a:r>
                  <a:rPr lang="cs-CZ" sz="2400" dirty="0" err="1" smtClean="0"/>
                  <a:t>normal</a:t>
                </a:r>
                <a:r>
                  <a:rPr lang="cs-CZ" sz="2400" dirty="0" smtClean="0"/>
                  <a:t> </a:t>
                </a:r>
                <a:r>
                  <a:rPr lang="cs-CZ" sz="2400" dirty="0" err="1" smtClean="0"/>
                  <a:t>distribution</a:t>
                </a:r>
                <a:r>
                  <a:rPr lang="cs-CZ" sz="2400" dirty="0" smtClean="0"/>
                  <a:t> </a:t>
                </a:r>
                <a:r>
                  <a:rPr lang="cs-CZ" sz="2400" dirty="0" err="1" smtClean="0"/>
                  <a:t>with</a:t>
                </a:r>
                <a:r>
                  <a:rPr lang="cs-CZ" sz="2400" dirty="0" smtClean="0"/>
                  <a:t> </a:t>
                </a:r>
                <a:r>
                  <a:rPr lang="cs-CZ" sz="2400" dirty="0" err="1" smtClean="0"/>
                  <a:t>mean</a:t>
                </a:r>
                <a:r>
                  <a:rPr lang="cs-CZ" sz="2400" dirty="0" smtClean="0"/>
                  <a:t> </a:t>
                </a:r>
                <a14:m>
                  <m:oMath xmlns:m="http://schemas.openxmlformats.org/officeDocument/2006/math">
                    <m:r>
                      <a:rPr lang="cs-CZ" sz="2400" i="1" smtClean="0">
                        <a:latin typeface="Cambria Math"/>
                        <a:ea typeface="Cambria Math"/>
                      </a:rPr>
                      <m:t>𝜇</m:t>
                    </m:r>
                  </m:oMath>
                </a14:m>
                <a:r>
                  <a:rPr lang="cs-CZ" sz="2400" dirty="0" smtClean="0"/>
                  <a:t> and standard </a:t>
                </a:r>
                <a:r>
                  <a:rPr lang="cs-CZ" sz="2400" dirty="0" err="1" smtClean="0"/>
                  <a:t>distribution</a:t>
                </a:r>
                <a:r>
                  <a:rPr lang="cs-CZ" sz="2400" dirty="0" smtClean="0"/>
                  <a:t> </a:t>
                </a:r>
                <a14:m>
                  <m:oMath xmlns:m="http://schemas.openxmlformats.org/officeDocument/2006/math">
                    <m:r>
                      <a:rPr lang="cs-CZ" sz="2400" i="1" smtClean="0">
                        <a:latin typeface="Cambria Math"/>
                        <a:ea typeface="Cambria Math"/>
                      </a:rPr>
                      <m:t>𝜎</m:t>
                    </m:r>
                  </m:oMath>
                </a14:m>
                <a:r>
                  <a:rPr lang="cs-CZ" sz="2400" dirty="0" smtClean="0"/>
                  <a:t>. What </a:t>
                </a:r>
                <a:r>
                  <a:rPr lang="cs-CZ" sz="2400" dirty="0" err="1" smtClean="0"/>
                  <a:t>is</a:t>
                </a:r>
                <a:r>
                  <a:rPr lang="cs-CZ" sz="2400" dirty="0" smtClean="0"/>
                  <a:t> </a:t>
                </a:r>
                <a14:m>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ea typeface="Cambria Math"/>
                          </a:rPr>
                          <m:t>𝜇</m:t>
                        </m:r>
                        <m:r>
                          <a:rPr lang="cs-CZ" sz="2400" b="0" i="1" smtClean="0">
                            <a:latin typeface="Cambria Math"/>
                            <a:ea typeface="Cambria Math"/>
                          </a:rPr>
                          <m:t>−</m:t>
                        </m:r>
                        <m:r>
                          <a:rPr lang="cs-CZ" sz="2400" b="0" i="1" smtClean="0">
                            <a:latin typeface="Cambria Math"/>
                            <a:ea typeface="Cambria Math"/>
                          </a:rPr>
                          <m:t>𝜎</m:t>
                        </m:r>
                        <m:r>
                          <a:rPr lang="en-US" sz="2400" b="0" i="1" smtClean="0">
                            <a:latin typeface="Cambria Math"/>
                            <a:ea typeface="Cambria Math"/>
                          </a:rPr>
                          <m:t>&lt;</m:t>
                        </m:r>
                        <m:r>
                          <a:rPr lang="en-US" sz="2400" b="0" i="1" smtClean="0">
                            <a:latin typeface="Cambria Math"/>
                            <a:ea typeface="Cambria Math"/>
                          </a:rPr>
                          <m:t>𝑋</m:t>
                        </m:r>
                        <m:r>
                          <a:rPr lang="en-US" sz="2400" b="0" i="1" smtClean="0">
                            <a:latin typeface="Cambria Math"/>
                            <a:ea typeface="Cambria Math"/>
                          </a:rPr>
                          <m:t>&lt;</m:t>
                        </m:r>
                        <m:r>
                          <a:rPr lang="en-US" sz="2400" b="0" i="1" smtClean="0">
                            <a:latin typeface="Cambria Math"/>
                            <a:ea typeface="Cambria Math"/>
                          </a:rPr>
                          <m:t>𝜇</m:t>
                        </m:r>
                        <m:r>
                          <a:rPr lang="cs-CZ" sz="2400" b="0" i="1" smtClean="0">
                            <a:latin typeface="Cambria Math"/>
                            <a:ea typeface="Cambria Math"/>
                          </a:rPr>
                          <m:t>+</m:t>
                        </m:r>
                        <m:r>
                          <a:rPr lang="cs-CZ" sz="2400" b="0" i="1" smtClean="0">
                            <a:latin typeface="Cambria Math"/>
                            <a:ea typeface="Cambria Math"/>
                          </a:rPr>
                          <m:t>𝜎</m:t>
                        </m:r>
                      </m:e>
                    </m:d>
                  </m:oMath>
                </a14:m>
                <a:r>
                  <a:rPr lang="cs-CZ" sz="2400" dirty="0" smtClean="0"/>
                  <a:t>?</a:t>
                </a:r>
                <a:endParaRPr lang="en-US" sz="2400" dirty="0" smtClean="0"/>
              </a:p>
            </p:txBody>
          </p:sp>
        </mc:Choice>
        <mc:Fallback xmlns="">
          <p:sp>
            <p:nvSpPr>
              <p:cNvPr id="15363" name="Rectangle 2"/>
              <p:cNvSpPr>
                <a:spLocks noGrp="1" noRot="1" noChangeAspect="1" noMove="1" noResize="1" noEditPoints="1" noAdjustHandles="1" noChangeArrowheads="1" noChangeShapeType="1" noTextEdit="1"/>
              </p:cNvSpPr>
              <p:nvPr>
                <p:ph type="title"/>
              </p:nvPr>
            </p:nvSpPr>
            <p:spPr>
              <a:xfrm>
                <a:off x="457200" y="274638"/>
                <a:ext cx="8229600" cy="1642194"/>
              </a:xfrm>
              <a:blipFill rotWithShape="1">
                <a:blip r:embed="rId2"/>
                <a:stretch>
                  <a:fillRect l="-1111"/>
                </a:stretch>
              </a:blipFill>
            </p:spPr>
            <p:txBody>
              <a:bodyPr/>
              <a:lstStyle/>
              <a:p>
                <a:r>
                  <a:rPr lang="en-US">
                    <a:noFill/>
                  </a:rPr>
                  <a:t> </a:t>
                </a:r>
              </a:p>
            </p:txBody>
          </p:sp>
        </mc:Fallback>
      </mc:AlternateContent>
      <p:sp>
        <p:nvSpPr>
          <p:cNvPr id="15364" name="Rectangle 3"/>
          <p:cNvSpPr>
            <a:spLocks noGrp="1" noChangeArrowheads="1"/>
          </p:cNvSpPr>
          <p:nvPr>
            <p:ph type="body" idx="1"/>
          </p:nvPr>
        </p:nvSpPr>
        <p:spPr/>
        <p:txBody>
          <a:bodyPr>
            <a:noAutofit/>
          </a:bodyPr>
          <a:lstStyle/>
          <a:p>
            <a:pPr marL="0" indent="0" eaLnBrk="1" hangingPunct="1">
              <a:buNone/>
            </a:pPr>
            <a:endParaRPr lang="cs-CZ" sz="2400" dirty="0" smtClean="0"/>
          </a:p>
          <a:p>
            <a:pPr marL="0" indent="0" eaLnBrk="1" hangingPunct="1">
              <a:buNone/>
            </a:pPr>
            <a:endParaRPr lang="en-US" sz="2400" dirty="0" smtClean="0"/>
          </a:p>
        </p:txBody>
      </p:sp>
      <mc:AlternateContent xmlns:mc="http://schemas.openxmlformats.org/markup-compatibility/2006" xmlns:a14="http://schemas.microsoft.com/office/drawing/2010/main">
        <mc:Choice Requires="a14">
          <p:sp>
            <p:nvSpPr>
              <p:cNvPr id="2" name="TextovéPole 1"/>
              <p:cNvSpPr txBox="1"/>
              <p:nvPr/>
            </p:nvSpPr>
            <p:spPr>
              <a:xfrm>
                <a:off x="467544" y="2204864"/>
                <a:ext cx="8064896" cy="2794163"/>
              </a:xfrm>
              <a:prstGeom prst="rect">
                <a:avLst/>
              </a:prstGeom>
              <a:noFill/>
            </p:spPr>
            <p:txBody>
              <a:bodyPr wrap="square" rtlCol="0">
                <a:spAutoFit/>
              </a:bodyPr>
              <a:lstStyle/>
              <a:p>
                <a14:m>
                  <m:oMath xmlns:m="http://schemas.openxmlformats.org/officeDocument/2006/math">
                    <m:r>
                      <a:rPr lang="cs-CZ" b="0" i="1" smtClean="0">
                        <a:latin typeface="Cambria Math"/>
                      </a:rPr>
                      <m:t>𝑋</m:t>
                    </m:r>
                    <m:r>
                      <a:rPr lang="cs-CZ" b="0" i="1" smtClean="0">
                        <a:latin typeface="Cambria Math"/>
                        <a:ea typeface="Cambria Math"/>
                      </a:rPr>
                      <m:t>→</m:t>
                    </m:r>
                    <m:r>
                      <a:rPr lang="cs-CZ" b="0" i="1" smtClean="0">
                        <a:latin typeface="Cambria Math"/>
                        <a:ea typeface="Cambria Math"/>
                      </a:rPr>
                      <m:t>𝑁</m:t>
                    </m:r>
                    <m:d>
                      <m:dPr>
                        <m:ctrlPr>
                          <a:rPr lang="cs-CZ" b="0" i="1" smtClean="0">
                            <a:latin typeface="Cambria Math" panose="02040503050406030204" pitchFamily="18" charset="0"/>
                            <a:ea typeface="Cambria Math"/>
                          </a:rPr>
                        </m:ctrlPr>
                      </m:dPr>
                      <m:e>
                        <m:r>
                          <a:rPr lang="cs-CZ" b="0" i="1" smtClean="0">
                            <a:latin typeface="Cambria Math"/>
                            <a:ea typeface="Cambria Math"/>
                          </a:rPr>
                          <m:t>𝜇</m:t>
                        </m:r>
                        <m:r>
                          <a:rPr lang="en-US" b="0" i="1" smtClean="0">
                            <a:latin typeface="Cambria Math"/>
                            <a:ea typeface="Cambria Math"/>
                          </a:rPr>
                          <m:t>;</m:t>
                        </m:r>
                        <m:r>
                          <a:rPr lang="en-US" b="0" i="1" smtClean="0">
                            <a:latin typeface="Cambria Math"/>
                            <a:ea typeface="Cambria Math"/>
                          </a:rPr>
                          <m:t>𝜎</m:t>
                        </m:r>
                      </m:e>
                    </m:d>
                  </m:oMath>
                </a14:m>
                <a:r>
                  <a:rPr lang="cs-CZ" dirty="0" smtClean="0"/>
                  <a:t> </a:t>
                </a:r>
              </a:p>
              <a:p>
                <a:endParaRPr lang="cs-CZ" dirty="0"/>
              </a:p>
              <a:p>
                <a:pPr/>
                <a14:m>
                  <m:oMathPara xmlns:m="http://schemas.openxmlformats.org/officeDocument/2006/math">
                    <m:oMathParaPr>
                      <m:jc m:val="left"/>
                    </m:oMathParaPr>
                    <m:oMath xmlns:m="http://schemas.openxmlformats.org/officeDocument/2006/math">
                      <m:r>
                        <a:rPr lang="cs-CZ" b="0" i="1" smtClean="0">
                          <a:latin typeface="Cambria Math"/>
                        </a:rPr>
                        <m:t>𝑃</m:t>
                      </m:r>
                      <m:d>
                        <m:dPr>
                          <m:ctrlPr>
                            <a:rPr lang="cs-CZ" b="0" i="1" smtClean="0">
                              <a:latin typeface="Cambria Math" panose="02040503050406030204" pitchFamily="18" charset="0"/>
                            </a:rPr>
                          </m:ctrlPr>
                        </m:dPr>
                        <m:e>
                          <m:r>
                            <a:rPr lang="cs-CZ" b="0" i="1" smtClean="0">
                              <a:latin typeface="Cambria Math"/>
                              <a:ea typeface="Cambria Math"/>
                            </a:rPr>
                            <m:t>𝜇</m:t>
                          </m:r>
                          <m:r>
                            <a:rPr lang="cs-CZ" b="0" i="1" smtClean="0">
                              <a:latin typeface="Cambria Math"/>
                              <a:ea typeface="Cambria Math"/>
                            </a:rPr>
                            <m:t>−</m:t>
                          </m:r>
                          <m:r>
                            <a:rPr lang="cs-CZ" b="0" i="1" smtClean="0">
                              <a:latin typeface="Cambria Math"/>
                              <a:ea typeface="Cambria Math"/>
                            </a:rPr>
                            <m:t>𝜎</m:t>
                          </m:r>
                          <m:r>
                            <a:rPr lang="en-US" b="0" i="1" smtClean="0">
                              <a:latin typeface="Cambria Math"/>
                              <a:ea typeface="Cambria Math"/>
                            </a:rPr>
                            <m:t>&lt;</m:t>
                          </m:r>
                          <m:r>
                            <a:rPr lang="en-US" b="0" i="1" smtClean="0">
                              <a:latin typeface="Cambria Math"/>
                              <a:ea typeface="Cambria Math"/>
                            </a:rPr>
                            <m:t>𝑋</m:t>
                          </m:r>
                          <m:r>
                            <a:rPr lang="en-US" b="0" i="1" smtClean="0">
                              <a:latin typeface="Cambria Math"/>
                              <a:ea typeface="Cambria Math"/>
                            </a:rPr>
                            <m:t>&lt;</m:t>
                          </m:r>
                          <m:r>
                            <a:rPr lang="en-US" b="0" i="1" smtClean="0">
                              <a:latin typeface="Cambria Math"/>
                              <a:ea typeface="Cambria Math"/>
                            </a:rPr>
                            <m:t>𝜇</m:t>
                          </m:r>
                          <m:r>
                            <a:rPr lang="cs-CZ" b="0" i="1" smtClean="0">
                              <a:latin typeface="Cambria Math"/>
                              <a:ea typeface="Cambria Math"/>
                            </a:rPr>
                            <m:t>+</m:t>
                          </m:r>
                          <m:r>
                            <a:rPr lang="cs-CZ" b="0" i="1" smtClean="0">
                              <a:latin typeface="Cambria Math"/>
                              <a:ea typeface="Cambria Math"/>
                            </a:rPr>
                            <m:t>𝜎</m:t>
                          </m:r>
                        </m:e>
                      </m:d>
                      <m:r>
                        <a:rPr lang="cs-CZ" b="0" i="1" smtClean="0">
                          <a:latin typeface="Cambria Math"/>
                        </a:rPr>
                        <m:t>=</m:t>
                      </m:r>
                      <m:r>
                        <a:rPr lang="cs-CZ" b="0" i="1" smtClean="0">
                          <a:latin typeface="Cambria Math"/>
                        </a:rPr>
                        <m:t>𝐹</m:t>
                      </m:r>
                      <m:d>
                        <m:dPr>
                          <m:ctrlPr>
                            <a:rPr lang="cs-CZ" b="0" i="1" smtClean="0">
                              <a:latin typeface="Cambria Math" panose="02040503050406030204" pitchFamily="18" charset="0"/>
                            </a:rPr>
                          </m:ctrlPr>
                        </m:dPr>
                        <m:e>
                          <m:r>
                            <a:rPr lang="cs-CZ" b="0" i="1" smtClean="0">
                              <a:latin typeface="Cambria Math"/>
                              <a:ea typeface="Cambria Math"/>
                            </a:rPr>
                            <m:t>𝜇</m:t>
                          </m:r>
                          <m:r>
                            <a:rPr lang="cs-CZ" b="0" i="1" smtClean="0">
                              <a:latin typeface="Cambria Math"/>
                              <a:ea typeface="Cambria Math"/>
                            </a:rPr>
                            <m:t>+</m:t>
                          </m:r>
                          <m:r>
                            <a:rPr lang="cs-CZ" b="0" i="1" smtClean="0">
                              <a:latin typeface="Cambria Math"/>
                              <a:ea typeface="Cambria Math"/>
                            </a:rPr>
                            <m:t>𝜎</m:t>
                          </m:r>
                        </m:e>
                      </m:d>
                      <m:r>
                        <a:rPr lang="cs-CZ" b="0" i="1" smtClean="0">
                          <a:latin typeface="Cambria Math"/>
                        </a:rPr>
                        <m:t>−</m:t>
                      </m:r>
                      <m:r>
                        <a:rPr lang="cs-CZ" b="0" i="1" smtClean="0">
                          <a:latin typeface="Cambria Math"/>
                        </a:rPr>
                        <m:t>𝐹</m:t>
                      </m:r>
                      <m:d>
                        <m:dPr>
                          <m:ctrlPr>
                            <a:rPr lang="cs-CZ" b="0" i="1" smtClean="0">
                              <a:latin typeface="Cambria Math" panose="02040503050406030204" pitchFamily="18" charset="0"/>
                            </a:rPr>
                          </m:ctrlPr>
                        </m:dPr>
                        <m:e>
                          <m:r>
                            <a:rPr lang="cs-CZ" b="0" i="1" smtClean="0">
                              <a:latin typeface="Cambria Math"/>
                              <a:ea typeface="Cambria Math"/>
                            </a:rPr>
                            <m:t>𝜇</m:t>
                          </m:r>
                          <m:r>
                            <a:rPr lang="cs-CZ" b="0" i="1" smtClean="0">
                              <a:latin typeface="Cambria Math"/>
                              <a:ea typeface="Cambria Math"/>
                            </a:rPr>
                            <m:t>−</m:t>
                          </m:r>
                          <m:r>
                            <a:rPr lang="cs-CZ" b="0" i="1" smtClean="0">
                              <a:latin typeface="Cambria Math"/>
                              <a:ea typeface="Cambria Math"/>
                            </a:rPr>
                            <m:t>𝜎</m:t>
                          </m:r>
                        </m:e>
                      </m:d>
                      <m:r>
                        <a:rPr lang="cs-CZ" b="0" i="1" smtClean="0">
                          <a:latin typeface="Cambria Math"/>
                        </a:rPr>
                        <m:t>=</m:t>
                      </m:r>
                    </m:oMath>
                  </m:oMathPara>
                </a14:m>
                <a:endParaRPr lang="cs-CZ" b="0" i="1" dirty="0" smtClean="0">
                  <a:latin typeface="Cambria Math"/>
                </a:endParaRPr>
              </a:p>
              <a:p>
                <a14:m>
                  <m:oMath xmlns:m="http://schemas.openxmlformats.org/officeDocument/2006/math">
                    <m:r>
                      <a:rPr lang="cs-CZ" b="0" i="0"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f>
                          <m:fPr>
                            <m:ctrlPr>
                              <a:rPr lang="el-GR" b="0" i="1" smtClean="0">
                                <a:latin typeface="Cambria Math" panose="02040503050406030204" pitchFamily="18" charset="0"/>
                                <a:ea typeface="Cambria Math"/>
                              </a:rPr>
                            </m:ctrlPr>
                          </m:fPr>
                          <m:num>
                            <m:r>
                              <a:rPr lang="cs-CZ" b="0" i="1" smtClean="0">
                                <a:latin typeface="Cambria Math"/>
                                <a:ea typeface="Cambria Math"/>
                              </a:rPr>
                              <m:t>𝜇</m:t>
                            </m:r>
                            <m:r>
                              <a:rPr lang="cs-CZ" b="0" i="1" smtClean="0">
                                <a:latin typeface="Cambria Math"/>
                                <a:ea typeface="Cambria Math"/>
                              </a:rPr>
                              <m:t>+</m:t>
                            </m:r>
                            <m:r>
                              <a:rPr lang="cs-CZ" b="0" i="1" smtClean="0">
                                <a:latin typeface="Cambria Math"/>
                                <a:ea typeface="Cambria Math"/>
                              </a:rPr>
                              <m:t>𝜎</m:t>
                            </m:r>
                            <m:r>
                              <a:rPr lang="cs-CZ" b="0" i="1" smtClean="0">
                                <a:latin typeface="Cambria Math"/>
                                <a:ea typeface="Cambria Math"/>
                              </a:rPr>
                              <m:t>−</m:t>
                            </m:r>
                            <m:r>
                              <a:rPr lang="cs-CZ" b="0" i="1" smtClean="0">
                                <a:latin typeface="Cambria Math"/>
                                <a:ea typeface="Cambria Math"/>
                              </a:rPr>
                              <m:t>𝜇</m:t>
                            </m:r>
                          </m:num>
                          <m:den>
                            <m:r>
                              <a:rPr lang="cs-CZ" b="0" i="1" smtClean="0">
                                <a:latin typeface="Cambria Math"/>
                                <a:ea typeface="Cambria Math"/>
                              </a:rPr>
                              <m:t>𝜎</m:t>
                            </m:r>
                          </m:den>
                        </m:f>
                      </m:e>
                    </m:d>
                    <m:r>
                      <a:rPr lang="cs-CZ" b="0" i="1" smtClean="0">
                        <a:latin typeface="Cambria Math"/>
                        <a:ea typeface="Cambria Math"/>
                      </a:rPr>
                      <m:t>−</m:t>
                    </m:r>
                  </m:oMath>
                </a14:m>
                <a:r>
                  <a:rPr lang="el-GR" b="0" dirty="0" smtClean="0">
                    <a:ea typeface="Cambria Math"/>
                  </a:rPr>
                  <a:t> </a:t>
                </a:r>
                <a14:m>
                  <m:oMath xmlns:m="http://schemas.openxmlformats.org/officeDocument/2006/math">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f>
                          <m:fPr>
                            <m:ctrlPr>
                              <a:rPr lang="el-GR" b="0" i="1" smtClean="0">
                                <a:latin typeface="Cambria Math" panose="02040503050406030204" pitchFamily="18" charset="0"/>
                                <a:ea typeface="Cambria Math"/>
                              </a:rPr>
                            </m:ctrlPr>
                          </m:fPr>
                          <m:num>
                            <m:r>
                              <a:rPr lang="cs-CZ" b="0" i="1" smtClean="0">
                                <a:latin typeface="Cambria Math"/>
                                <a:ea typeface="Cambria Math"/>
                              </a:rPr>
                              <m:t>𝜇</m:t>
                            </m:r>
                            <m:r>
                              <a:rPr lang="cs-CZ" b="0" i="1" smtClean="0">
                                <a:latin typeface="Cambria Math"/>
                                <a:ea typeface="Cambria Math"/>
                              </a:rPr>
                              <m:t>−</m:t>
                            </m:r>
                            <m:r>
                              <a:rPr lang="cs-CZ" b="0" i="1" smtClean="0">
                                <a:latin typeface="Cambria Math"/>
                                <a:ea typeface="Cambria Math"/>
                              </a:rPr>
                              <m:t>𝜎</m:t>
                            </m:r>
                            <m:r>
                              <a:rPr lang="cs-CZ" b="0" i="1" smtClean="0">
                                <a:latin typeface="Cambria Math"/>
                                <a:ea typeface="Cambria Math"/>
                              </a:rPr>
                              <m:t>−</m:t>
                            </m:r>
                            <m:r>
                              <a:rPr lang="cs-CZ" b="0" i="1" smtClean="0">
                                <a:latin typeface="Cambria Math"/>
                                <a:ea typeface="Cambria Math"/>
                              </a:rPr>
                              <m:t>𝜇</m:t>
                            </m:r>
                          </m:num>
                          <m:den>
                            <m:r>
                              <a:rPr lang="cs-CZ" b="0" i="1" smtClean="0">
                                <a:latin typeface="Cambria Math"/>
                                <a:ea typeface="Cambria Math"/>
                              </a:rPr>
                              <m:t>𝜎</m:t>
                            </m:r>
                          </m:den>
                        </m:f>
                      </m:e>
                    </m:d>
                    <m:r>
                      <a:rPr lang="cs-CZ" b="0" i="0" smtClean="0">
                        <a:latin typeface="Cambria Math"/>
                        <a:ea typeface="Cambria Math"/>
                      </a:rPr>
                      <m:t>=</m:t>
                    </m:r>
                  </m:oMath>
                </a14:m>
                <a:endParaRPr lang="cs-CZ" b="0" i="0" dirty="0" smtClean="0">
                  <a:latin typeface="Cambria Math"/>
                  <a:ea typeface="Cambria Math"/>
                </a:endParaRPr>
              </a:p>
              <a:p>
                <a:pPr/>
                <a14:m>
                  <m:oMathPara xmlns:m="http://schemas.openxmlformats.org/officeDocument/2006/math">
                    <m:oMathParaPr>
                      <m:jc m:val="left"/>
                    </m:oMathParaPr>
                    <m:oMath xmlns:m="http://schemas.openxmlformats.org/officeDocument/2006/math">
                      <m:r>
                        <a:rPr lang="cs-CZ" b="0" i="1"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1</m:t>
                          </m:r>
                        </m:e>
                      </m:d>
                      <m:r>
                        <a:rPr lang="cs-CZ" b="0" i="1"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−1</m:t>
                          </m:r>
                        </m:e>
                      </m:d>
                      <m:r>
                        <a:rPr lang="cs-CZ" b="0" i="1" smtClean="0">
                          <a:latin typeface="Cambria Math"/>
                          <a:ea typeface="Cambria Math"/>
                        </a:rPr>
                        <m:t>=</m:t>
                      </m:r>
                    </m:oMath>
                  </m:oMathPara>
                </a14:m>
                <a:endParaRPr lang="cs-CZ" b="0" i="1" dirty="0" smtClean="0">
                  <a:latin typeface="Cambria Math"/>
                  <a:ea typeface="Cambria Math"/>
                </a:endParaRPr>
              </a:p>
              <a:p>
                <a:pPr/>
                <a14:m>
                  <m:oMathPara xmlns:m="http://schemas.openxmlformats.org/officeDocument/2006/math">
                    <m:oMathParaPr>
                      <m:jc m:val="left"/>
                    </m:oMathParaPr>
                    <m:oMath xmlns:m="http://schemas.openxmlformats.org/officeDocument/2006/math">
                      <m:r>
                        <a:rPr lang="cs-CZ" b="0" i="1"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1</m:t>
                          </m:r>
                        </m:e>
                      </m:d>
                      <m:r>
                        <a:rPr lang="cs-CZ" b="0" i="1" smtClean="0">
                          <a:latin typeface="Cambria Math"/>
                          <a:ea typeface="Cambria Math"/>
                        </a:rPr>
                        <m:t>−</m:t>
                      </m:r>
                      <m:d>
                        <m:dPr>
                          <m:ctrlPr>
                            <a:rPr lang="cs-CZ" b="0" i="1" smtClean="0">
                              <a:latin typeface="Cambria Math" panose="02040503050406030204" pitchFamily="18" charset="0"/>
                              <a:ea typeface="Cambria Math"/>
                            </a:rPr>
                          </m:ctrlPr>
                        </m:dPr>
                        <m:e>
                          <m:r>
                            <a:rPr lang="cs-CZ" b="0" i="1" smtClean="0">
                              <a:latin typeface="Cambria Math"/>
                              <a:ea typeface="Cambria Math"/>
                            </a:rPr>
                            <m:t>1−</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1</m:t>
                              </m:r>
                            </m:e>
                          </m:d>
                        </m:e>
                      </m:d>
                      <m:r>
                        <a:rPr lang="cs-CZ" b="0" i="1" smtClean="0">
                          <a:latin typeface="Cambria Math"/>
                          <a:ea typeface="Cambria Math"/>
                        </a:rPr>
                        <m:t>=</m:t>
                      </m:r>
                    </m:oMath>
                  </m:oMathPara>
                </a14:m>
                <a:endParaRPr lang="cs-CZ" b="0" i="1" dirty="0" smtClean="0">
                  <a:latin typeface="Cambria Math"/>
                  <a:ea typeface="Cambria Math"/>
                </a:endParaRPr>
              </a:p>
              <a:p>
                <a:pPr/>
                <a14:m>
                  <m:oMathPara xmlns:m="http://schemas.openxmlformats.org/officeDocument/2006/math">
                    <m:oMathParaPr>
                      <m:jc m:val="left"/>
                    </m:oMathParaPr>
                    <m:oMath xmlns:m="http://schemas.openxmlformats.org/officeDocument/2006/math">
                      <m:r>
                        <a:rPr lang="cs-CZ" b="0" i="1" smtClean="0">
                          <a:latin typeface="Cambria Math"/>
                          <a:ea typeface="Cambria Math"/>
                        </a:rPr>
                        <m:t>=2</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1</m:t>
                          </m:r>
                        </m:e>
                      </m:d>
                      <m:r>
                        <a:rPr lang="cs-CZ" b="0" i="1" smtClean="0">
                          <a:latin typeface="Cambria Math"/>
                          <a:ea typeface="Cambria Math"/>
                        </a:rPr>
                        <m:t>−1=</m:t>
                      </m:r>
                    </m:oMath>
                  </m:oMathPara>
                </a14:m>
                <a:endParaRPr lang="cs-CZ" b="0" i="1" dirty="0" smtClean="0">
                  <a:latin typeface="Cambria Math"/>
                  <a:ea typeface="Cambria Math"/>
                </a:endParaRPr>
              </a:p>
              <a:p>
                <a:pPr/>
                <a14:m>
                  <m:oMathPara xmlns:m="http://schemas.openxmlformats.org/officeDocument/2006/math">
                    <m:oMathParaPr>
                      <m:jc m:val="left"/>
                    </m:oMathParaPr>
                    <m:oMath xmlns:m="http://schemas.openxmlformats.org/officeDocument/2006/math">
                      <m:r>
                        <a:rPr lang="cs-CZ" b="0" i="1" smtClean="0">
                          <a:latin typeface="Cambria Math"/>
                          <a:ea typeface="Cambria Math"/>
                        </a:rPr>
                        <m:t>=2∙0,8413−1=</m:t>
                      </m:r>
                    </m:oMath>
                  </m:oMathPara>
                </a14:m>
                <a:endParaRPr lang="cs-CZ" b="0" i="1" dirty="0" smtClean="0">
                  <a:latin typeface="Cambria Math"/>
                  <a:ea typeface="Cambria Math"/>
                </a:endParaRPr>
              </a:p>
              <a:p>
                <a14:m>
                  <m:oMath xmlns:m="http://schemas.openxmlformats.org/officeDocument/2006/math">
                    <m:r>
                      <a:rPr lang="cs-CZ" b="0" i="1" smtClean="0">
                        <a:latin typeface="Cambria Math"/>
                        <a:ea typeface="Cambria Math"/>
                      </a:rPr>
                      <m:t>=0,</m:t>
                    </m:r>
                  </m:oMath>
                </a14:m>
                <a:r>
                  <a:rPr lang="cs-CZ" b="0" dirty="0" smtClean="0">
                    <a:ea typeface="Cambria Math"/>
                  </a:rPr>
                  <a:t>6826</a:t>
                </a:r>
              </a:p>
            </p:txBody>
          </p:sp>
        </mc:Choice>
        <mc:Fallback xmlns="">
          <p:sp>
            <p:nvSpPr>
              <p:cNvPr id="2" name="TextovéPole 1"/>
              <p:cNvSpPr txBox="1">
                <a:spLocks noRot="1" noChangeAspect="1" noMove="1" noResize="1" noEditPoints="1" noAdjustHandles="1" noChangeArrowheads="1" noChangeShapeType="1" noTextEdit="1"/>
              </p:cNvSpPr>
              <p:nvPr/>
            </p:nvSpPr>
            <p:spPr>
              <a:xfrm>
                <a:off x="467544" y="2204864"/>
                <a:ext cx="8064896" cy="2794163"/>
              </a:xfrm>
              <a:prstGeom prst="rect">
                <a:avLst/>
              </a:prstGeom>
              <a:blipFill rotWithShape="1">
                <a:blip r:embed="rId3"/>
                <a:stretch>
                  <a:fillRect b="-1310"/>
                </a:stretch>
              </a:blipFill>
            </p:spPr>
            <p:txBody>
              <a:bodyPr/>
              <a:lstStyle/>
              <a:p>
                <a:r>
                  <a:rPr lang="en-US">
                    <a:noFill/>
                  </a:rPr>
                  <a:t> </a:t>
                </a:r>
              </a:p>
            </p:txBody>
          </p:sp>
        </mc:Fallback>
      </mc:AlternateContent>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045" t="17329" r="18892" b="30404"/>
          <a:stretch/>
        </p:blipFill>
        <p:spPr bwMode="auto">
          <a:xfrm>
            <a:off x="3851920" y="3740445"/>
            <a:ext cx="5168281" cy="292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Obdélník 12"/>
          <p:cNvSpPr/>
          <p:nvPr/>
        </p:nvSpPr>
        <p:spPr>
          <a:xfrm>
            <a:off x="4355976" y="6309320"/>
            <a:ext cx="504056" cy="1440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délník 7"/>
          <p:cNvSpPr/>
          <p:nvPr/>
        </p:nvSpPr>
        <p:spPr>
          <a:xfrm>
            <a:off x="288032" y="5877272"/>
            <a:ext cx="3419872" cy="461665"/>
          </a:xfrm>
          <a:prstGeom prst="rect">
            <a:avLst/>
          </a:prstGeom>
        </p:spPr>
        <p:txBody>
          <a:bodyPr wrap="square">
            <a:spAutoFit/>
          </a:bodyPr>
          <a:lstStyle/>
          <a:p>
            <a:r>
              <a:rPr lang="en-US" sz="1200" u="sng" dirty="0" smtClean="0">
                <a:solidFill>
                  <a:schemeClr val="tx2">
                    <a:lumMod val="60000"/>
                    <a:lumOff val="40000"/>
                  </a:schemeClr>
                </a:solidFill>
              </a:rPr>
              <a:t>http://www.math.unb.ca/~knight/utility/NormTble.htm</a:t>
            </a:r>
            <a:endParaRPr lang="en-US" sz="1200" u="sng" dirty="0">
              <a:solidFill>
                <a:schemeClr val="tx2">
                  <a:lumMod val="60000"/>
                  <a:lumOff val="40000"/>
                </a:schemeClr>
              </a:solidFill>
            </a:endParaRPr>
          </a:p>
        </p:txBody>
      </p:sp>
    </p:spTree>
    <p:extLst>
      <p:ext uri="{BB962C8B-B14F-4D97-AF65-F5344CB8AC3E}">
        <p14:creationId xmlns:p14="http://schemas.microsoft.com/office/powerpoint/2010/main" val="337828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5"/>
          <p:cNvSpPr>
            <a:spLocks noGrp="1"/>
          </p:cNvSpPr>
          <p:nvPr>
            <p:ph type="sldNum" sz="quarter" idx="12"/>
          </p:nvPr>
        </p:nvSpPr>
        <p:spPr/>
        <p:txBody>
          <a:bodyPr/>
          <a:lstStyle/>
          <a:p>
            <a:pPr>
              <a:defRPr/>
            </a:pPr>
            <a:r>
              <a:rPr lang="en-US"/>
              <a:t>8.</a:t>
            </a:r>
            <a:fld id="{3A16B5C5-8080-4C0A-B591-CE32B17EF0A3}" type="slidenum">
              <a:rPr lang="en-US"/>
              <a:pPr>
                <a:defRPr/>
              </a:pPr>
              <a:t>3</a:t>
            </a:fld>
            <a:endParaRPr lang="en-US"/>
          </a:p>
        </p:txBody>
      </p:sp>
      <p:sp>
        <p:nvSpPr>
          <p:cNvPr id="4099" name="Rectangle 2"/>
          <p:cNvSpPr>
            <a:spLocks noGrp="1" noChangeArrowheads="1"/>
          </p:cNvSpPr>
          <p:nvPr>
            <p:ph type="title"/>
          </p:nvPr>
        </p:nvSpPr>
        <p:spPr/>
        <p:txBody>
          <a:bodyPr>
            <a:normAutofit/>
          </a:bodyPr>
          <a:lstStyle/>
          <a:p>
            <a:pPr eaLnBrk="1" hangingPunct="1"/>
            <a:r>
              <a:rPr lang="en-US" sz="3200" dirty="0" smtClean="0">
                <a:solidFill>
                  <a:schemeClr val="accent3">
                    <a:lumMod val="50000"/>
                  </a:schemeClr>
                </a:solidFill>
              </a:rPr>
              <a:t>Probability Density Function</a:t>
            </a:r>
          </a:p>
        </p:txBody>
      </p:sp>
      <p:sp>
        <p:nvSpPr>
          <p:cNvPr id="2" name="Obdélník 1"/>
          <p:cNvSpPr/>
          <p:nvPr/>
        </p:nvSpPr>
        <p:spPr>
          <a:xfrm>
            <a:off x="1115616" y="4149080"/>
            <a:ext cx="6912768" cy="57606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00" name="Rectangle 3"/>
              <p:cNvSpPr>
                <a:spLocks noGrp="1" noChangeArrowheads="1"/>
              </p:cNvSpPr>
              <p:nvPr>
                <p:ph type="body" idx="1"/>
              </p:nvPr>
            </p:nvSpPr>
            <p:spPr/>
            <p:txBody>
              <a:bodyPr>
                <a:normAutofit/>
              </a:bodyPr>
              <a:lstStyle/>
              <a:p>
                <a:pPr eaLnBrk="1" hangingPunct="1">
                  <a:buClr>
                    <a:srgbClr val="FF0000"/>
                  </a:buClr>
                  <a:buFont typeface="Wingdings" pitchFamily="2" charset="2"/>
                  <a:buChar char="§"/>
                </a:pPr>
                <a:r>
                  <a:rPr lang="en-US" sz="2200" dirty="0" smtClean="0"/>
                  <a:t>Unlike a discrete random variable, a </a:t>
                </a:r>
                <a:r>
                  <a:rPr lang="en-US" sz="2200" b="1" dirty="0" smtClean="0"/>
                  <a:t>continuous random variable</a:t>
                </a:r>
                <a:r>
                  <a:rPr lang="en-US" sz="2200" dirty="0" smtClean="0"/>
                  <a:t> is one that can assume an </a:t>
                </a:r>
                <a:r>
                  <a:rPr lang="en-US" sz="2200" b="1" dirty="0" smtClean="0">
                    <a:solidFill>
                      <a:srgbClr val="FF0000"/>
                    </a:solidFill>
                  </a:rPr>
                  <a:t>uncountable</a:t>
                </a:r>
                <a:r>
                  <a:rPr lang="en-US" sz="2200" dirty="0" smtClean="0"/>
                  <a:t> number of values.</a:t>
                </a:r>
              </a:p>
              <a:p>
                <a:pPr eaLnBrk="1" hangingPunct="1">
                  <a:buClr>
                    <a:srgbClr val="FF0000"/>
                  </a:buClr>
                  <a:buFont typeface="Wingdings" pitchFamily="2" charset="2"/>
                  <a:buChar char="§"/>
                </a:pPr>
                <a:r>
                  <a:rPr lang="en-US" sz="2200" dirty="0" smtClean="0"/>
                  <a:t>We cannot list the possible values because there is an infinite number of them.</a:t>
                </a:r>
              </a:p>
              <a:p>
                <a:pPr eaLnBrk="1" hangingPunct="1">
                  <a:buClr>
                    <a:srgbClr val="FF0000"/>
                  </a:buClr>
                  <a:buFont typeface="Wingdings" pitchFamily="2" charset="2"/>
                  <a:buChar char="§"/>
                </a:pPr>
                <a:r>
                  <a:rPr lang="en-US" sz="2200" dirty="0" smtClean="0"/>
                  <a:t>Because there is an infinite number of values, the probability of each individual value is virtually 0.</a:t>
                </a:r>
                <a:endParaRPr lang="cs-CZ" sz="2200" dirty="0" smtClean="0"/>
              </a:p>
              <a:p>
                <a:pPr marL="0" indent="0" eaLnBrk="1" hangingPunct="1">
                  <a:buClr>
                    <a:srgbClr val="FF0000"/>
                  </a:buClr>
                  <a:buNone/>
                </a:pPr>
                <a:endParaRPr lang="cs-CZ" sz="2200" dirty="0"/>
              </a:p>
              <a:p>
                <a:pPr marL="0" indent="0" algn="ctr" eaLnBrk="1" hangingPunct="1">
                  <a:buClr>
                    <a:srgbClr val="FF0000"/>
                  </a:buClr>
                  <a:buNone/>
                </a:pPr>
                <a:r>
                  <a:rPr lang="cs-CZ" sz="2200" i="1" dirty="0" smtClean="0"/>
                  <a:t>X</a:t>
                </a:r>
                <a:r>
                  <a:rPr lang="cs-CZ" sz="2200" dirty="0" smtClean="0"/>
                  <a:t> … </a:t>
                </a:r>
                <a:r>
                  <a:rPr lang="cs-CZ" sz="2200" dirty="0" err="1" smtClean="0"/>
                  <a:t>continous</a:t>
                </a:r>
                <a:r>
                  <a:rPr lang="cs-CZ" sz="2200" dirty="0" smtClean="0"/>
                  <a:t> </a:t>
                </a:r>
                <a:r>
                  <a:rPr lang="cs-CZ" sz="2200" dirty="0" err="1" smtClean="0"/>
                  <a:t>random</a:t>
                </a:r>
                <a:r>
                  <a:rPr lang="cs-CZ" sz="2200" dirty="0" smtClean="0"/>
                  <a:t> </a:t>
                </a:r>
                <a:r>
                  <a:rPr lang="cs-CZ" sz="2200" dirty="0" err="1" smtClean="0"/>
                  <a:t>variable</a:t>
                </a:r>
                <a:r>
                  <a:rPr lang="cs-CZ" sz="2200" dirty="0" smtClean="0"/>
                  <a:t> </a:t>
                </a:r>
                <a14:m>
                  <m:oMath xmlns:m="http://schemas.openxmlformats.org/officeDocument/2006/math">
                    <m:r>
                      <a:rPr lang="cs-CZ" sz="2200" i="1" smtClean="0">
                        <a:latin typeface="Cambria Math"/>
                        <a:ea typeface="Cambria Math"/>
                      </a:rPr>
                      <m:t>⇒</m:t>
                    </m:r>
                  </m:oMath>
                </a14:m>
                <a:r>
                  <a:rPr lang="cs-CZ" sz="2200" dirty="0" smtClean="0"/>
                  <a:t> </a:t>
                </a:r>
                <a14:m>
                  <m:oMath xmlns:m="http://schemas.openxmlformats.org/officeDocument/2006/math">
                    <m:r>
                      <a:rPr lang="cs-CZ" sz="2200" b="0" i="1" dirty="0" smtClean="0">
                        <a:latin typeface="Cambria Math"/>
                        <a:ea typeface="Cambria Math"/>
                      </a:rPr>
                      <m:t>∀</m:t>
                    </m:r>
                    <m:r>
                      <a:rPr lang="cs-CZ" sz="2200" b="0" i="1" dirty="0" smtClean="0">
                        <a:latin typeface="Cambria Math"/>
                        <a:ea typeface="Cambria Math"/>
                      </a:rPr>
                      <m:t>𝑥</m:t>
                    </m:r>
                    <m:r>
                      <a:rPr lang="cs-CZ" sz="2200" b="0" i="1" dirty="0" smtClean="0">
                        <a:latin typeface="Cambria Math"/>
                        <a:ea typeface="Cambria Math"/>
                      </a:rPr>
                      <m:t>∈</m:t>
                    </m:r>
                    <m:r>
                      <a:rPr lang="cs-CZ" sz="2200" b="0" i="1" dirty="0" smtClean="0">
                        <a:latin typeface="Cambria Math"/>
                        <a:ea typeface="Cambria Math"/>
                      </a:rPr>
                      <m:t>ℝ</m:t>
                    </m:r>
                    <m:r>
                      <a:rPr lang="cs-CZ" sz="2200" b="0" i="1" dirty="0" smtClean="0">
                        <a:latin typeface="Cambria Math"/>
                        <a:ea typeface="Cambria Math"/>
                      </a:rPr>
                      <m:t>: </m:t>
                    </m:r>
                    <m:r>
                      <a:rPr lang="cs-CZ" sz="2200" b="0" i="1" dirty="0" smtClean="0">
                        <a:latin typeface="Cambria Math"/>
                      </a:rPr>
                      <m:t>𝑃</m:t>
                    </m:r>
                    <m:d>
                      <m:dPr>
                        <m:ctrlPr>
                          <a:rPr lang="cs-CZ" sz="2200" b="0" i="1" dirty="0" smtClean="0">
                            <a:latin typeface="Cambria Math" panose="02040503050406030204" pitchFamily="18" charset="0"/>
                          </a:rPr>
                        </m:ctrlPr>
                      </m:dPr>
                      <m:e>
                        <m:r>
                          <a:rPr lang="cs-CZ" sz="2200" b="0" i="1" dirty="0" smtClean="0">
                            <a:latin typeface="Cambria Math"/>
                          </a:rPr>
                          <m:t>𝑋</m:t>
                        </m:r>
                        <m:r>
                          <a:rPr lang="cs-CZ" sz="2200" b="0" i="1" dirty="0" smtClean="0">
                            <a:latin typeface="Cambria Math"/>
                          </a:rPr>
                          <m:t>=</m:t>
                        </m:r>
                        <m:r>
                          <a:rPr lang="cs-CZ" sz="2200" b="0" i="1" dirty="0" smtClean="0">
                            <a:latin typeface="Cambria Math"/>
                          </a:rPr>
                          <m:t>𝑥</m:t>
                        </m:r>
                      </m:e>
                    </m:d>
                    <m:r>
                      <a:rPr lang="cs-CZ" sz="2200" b="0" i="1" dirty="0" smtClean="0">
                        <a:latin typeface="Cambria Math"/>
                      </a:rPr>
                      <m:t>=0</m:t>
                    </m:r>
                  </m:oMath>
                </a14:m>
                <a:endParaRPr lang="en-US" sz="2200" dirty="0" smtClean="0"/>
              </a:p>
            </p:txBody>
          </p:sp>
        </mc:Choice>
        <mc:Fallback xmlns="">
          <p:sp>
            <p:nvSpPr>
              <p:cNvPr id="4100" name="Rectangle 3"/>
              <p:cNvSpPr>
                <a:spLocks noGrp="1" noRot="1" noChangeAspect="1" noMove="1" noResize="1" noEditPoints="1" noAdjustHandles="1" noChangeArrowheads="1" noChangeShapeType="1" noTextEdit="1"/>
              </p:cNvSpPr>
              <p:nvPr>
                <p:ph type="body" idx="1"/>
              </p:nvPr>
            </p:nvSpPr>
            <p:spPr>
              <a:blipFill rotWithShape="1">
                <a:blip r:embed="rId2"/>
                <a:stretch>
                  <a:fillRect l="-741" t="-809" r="-519"/>
                </a:stretch>
              </a:blipFill>
            </p:spPr>
            <p:txBody>
              <a:bodyPr/>
              <a:lstStyle/>
              <a:p>
                <a:r>
                  <a:rPr lang="en-US">
                    <a:noFill/>
                  </a:rPr>
                  <a:t> </a:t>
                </a:r>
              </a:p>
            </p:txBody>
          </p:sp>
        </mc:Fallback>
      </mc:AlternateContent>
    </p:spTree>
    <p:extLst>
      <p:ext uri="{BB962C8B-B14F-4D97-AF65-F5344CB8AC3E}">
        <p14:creationId xmlns:p14="http://schemas.microsoft.com/office/powerpoint/2010/main" val="983270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363" name="Rectangle 2"/>
              <p:cNvSpPr>
                <a:spLocks noGrp="1" noChangeArrowheads="1"/>
              </p:cNvSpPr>
              <p:nvPr>
                <p:ph type="title"/>
              </p:nvPr>
            </p:nvSpPr>
            <p:spPr>
              <a:xfrm>
                <a:off x="457200" y="274638"/>
                <a:ext cx="8229600" cy="1642194"/>
              </a:xfrm>
            </p:spPr>
            <p:txBody>
              <a:bodyPr>
                <a:noAutofit/>
              </a:bodyPr>
              <a:lstStyle/>
              <a:p>
                <a:pPr marL="457200" indent="-457200" algn="l">
                  <a:buFont typeface="+mj-lt"/>
                  <a:buAutoNum type="arabicPeriod" startAt="5"/>
                </a:pPr>
                <a:r>
                  <a:rPr lang="cs-CZ" sz="2400" dirty="0" smtClean="0"/>
                  <a:t>X has </a:t>
                </a:r>
                <a:r>
                  <a:rPr lang="cs-CZ" sz="2400" dirty="0" err="1" smtClean="0"/>
                  <a:t>normal</a:t>
                </a:r>
                <a:r>
                  <a:rPr lang="cs-CZ" sz="2400" dirty="0" smtClean="0"/>
                  <a:t> </a:t>
                </a:r>
                <a:r>
                  <a:rPr lang="cs-CZ" sz="2400" dirty="0" err="1" smtClean="0"/>
                  <a:t>distribution</a:t>
                </a:r>
                <a:r>
                  <a:rPr lang="cs-CZ" sz="2400" dirty="0" smtClean="0"/>
                  <a:t> </a:t>
                </a:r>
                <a:r>
                  <a:rPr lang="cs-CZ" sz="2400" dirty="0" err="1" smtClean="0"/>
                  <a:t>with</a:t>
                </a:r>
                <a:r>
                  <a:rPr lang="cs-CZ" sz="2400" dirty="0" smtClean="0"/>
                  <a:t> </a:t>
                </a:r>
                <a:r>
                  <a:rPr lang="cs-CZ" sz="2400" dirty="0" err="1" smtClean="0"/>
                  <a:t>mean</a:t>
                </a:r>
                <a:r>
                  <a:rPr lang="cs-CZ" sz="2400" dirty="0" smtClean="0"/>
                  <a:t> </a:t>
                </a:r>
                <a14:m>
                  <m:oMath xmlns:m="http://schemas.openxmlformats.org/officeDocument/2006/math">
                    <m:r>
                      <a:rPr lang="cs-CZ" sz="2400" i="1" smtClean="0">
                        <a:latin typeface="Cambria Math"/>
                        <a:ea typeface="Cambria Math"/>
                      </a:rPr>
                      <m:t>𝜇</m:t>
                    </m:r>
                  </m:oMath>
                </a14:m>
                <a:r>
                  <a:rPr lang="cs-CZ" sz="2400" dirty="0" smtClean="0"/>
                  <a:t> and standard </a:t>
                </a:r>
                <a:r>
                  <a:rPr lang="cs-CZ" sz="2400" dirty="0" err="1" smtClean="0"/>
                  <a:t>distribution</a:t>
                </a:r>
                <a:r>
                  <a:rPr lang="cs-CZ" sz="2400" dirty="0" smtClean="0"/>
                  <a:t> </a:t>
                </a:r>
                <a14:m>
                  <m:oMath xmlns:m="http://schemas.openxmlformats.org/officeDocument/2006/math">
                    <m:r>
                      <a:rPr lang="cs-CZ" sz="2400" i="1" smtClean="0">
                        <a:latin typeface="Cambria Math"/>
                        <a:ea typeface="Cambria Math"/>
                      </a:rPr>
                      <m:t>𝜎</m:t>
                    </m:r>
                  </m:oMath>
                </a14:m>
                <a:r>
                  <a:rPr lang="cs-CZ" sz="2400" dirty="0" smtClean="0"/>
                  <a:t>. What </a:t>
                </a:r>
                <a:r>
                  <a:rPr lang="cs-CZ" sz="2400" dirty="0" err="1" smtClean="0"/>
                  <a:t>is</a:t>
                </a:r>
                <a:r>
                  <a:rPr lang="cs-CZ" sz="2400" dirty="0" smtClean="0"/>
                  <a:t> </a:t>
                </a:r>
                <a14:m>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ea typeface="Cambria Math"/>
                          </a:rPr>
                          <m:t>𝜇</m:t>
                        </m:r>
                        <m:r>
                          <a:rPr lang="cs-CZ" sz="2400" b="0" i="1" smtClean="0">
                            <a:latin typeface="Cambria Math"/>
                            <a:ea typeface="Cambria Math"/>
                          </a:rPr>
                          <m:t>−2</m:t>
                        </m:r>
                        <m:r>
                          <a:rPr lang="cs-CZ" sz="2400" b="0" i="1" smtClean="0">
                            <a:latin typeface="Cambria Math"/>
                            <a:ea typeface="Cambria Math"/>
                          </a:rPr>
                          <m:t>𝜎</m:t>
                        </m:r>
                        <m:r>
                          <a:rPr lang="en-US" sz="2400" b="0" i="1" smtClean="0">
                            <a:latin typeface="Cambria Math"/>
                            <a:ea typeface="Cambria Math"/>
                          </a:rPr>
                          <m:t>&lt;</m:t>
                        </m:r>
                        <m:r>
                          <a:rPr lang="en-US" sz="2400" b="0" i="1" smtClean="0">
                            <a:latin typeface="Cambria Math"/>
                            <a:ea typeface="Cambria Math"/>
                          </a:rPr>
                          <m:t>𝑋</m:t>
                        </m:r>
                        <m:r>
                          <a:rPr lang="en-US" sz="2400" b="0" i="1" smtClean="0">
                            <a:latin typeface="Cambria Math"/>
                            <a:ea typeface="Cambria Math"/>
                          </a:rPr>
                          <m:t>&lt;</m:t>
                        </m:r>
                        <m:r>
                          <a:rPr lang="en-US" sz="2400" b="0" i="1" smtClean="0">
                            <a:latin typeface="Cambria Math"/>
                            <a:ea typeface="Cambria Math"/>
                          </a:rPr>
                          <m:t>𝜇</m:t>
                        </m:r>
                        <m:r>
                          <a:rPr lang="cs-CZ" sz="2400" b="0" i="1" smtClean="0">
                            <a:latin typeface="Cambria Math"/>
                            <a:ea typeface="Cambria Math"/>
                          </a:rPr>
                          <m:t>+2</m:t>
                        </m:r>
                        <m:r>
                          <a:rPr lang="cs-CZ" sz="2400" b="0" i="1" smtClean="0">
                            <a:latin typeface="Cambria Math"/>
                            <a:ea typeface="Cambria Math"/>
                          </a:rPr>
                          <m:t>𝜎</m:t>
                        </m:r>
                      </m:e>
                    </m:d>
                  </m:oMath>
                </a14:m>
                <a:r>
                  <a:rPr lang="cs-CZ" sz="2400" dirty="0" smtClean="0"/>
                  <a:t>?</a:t>
                </a:r>
                <a:endParaRPr lang="en-US" sz="2400" dirty="0" smtClean="0"/>
              </a:p>
            </p:txBody>
          </p:sp>
        </mc:Choice>
        <mc:Fallback xmlns="">
          <p:sp>
            <p:nvSpPr>
              <p:cNvPr id="15363" name="Rectangle 2"/>
              <p:cNvSpPr>
                <a:spLocks noGrp="1" noRot="1" noChangeAspect="1" noMove="1" noResize="1" noEditPoints="1" noAdjustHandles="1" noChangeArrowheads="1" noChangeShapeType="1" noTextEdit="1"/>
              </p:cNvSpPr>
              <p:nvPr>
                <p:ph type="title"/>
              </p:nvPr>
            </p:nvSpPr>
            <p:spPr>
              <a:xfrm>
                <a:off x="457200" y="274638"/>
                <a:ext cx="8229600" cy="1642194"/>
              </a:xfrm>
              <a:blipFill rotWithShape="1">
                <a:blip r:embed="rId2"/>
                <a:stretch>
                  <a:fillRect l="-1111"/>
                </a:stretch>
              </a:blipFill>
            </p:spPr>
            <p:txBody>
              <a:bodyPr/>
              <a:lstStyle/>
              <a:p>
                <a:r>
                  <a:rPr lang="en-US">
                    <a:noFill/>
                  </a:rPr>
                  <a:t> </a:t>
                </a:r>
              </a:p>
            </p:txBody>
          </p:sp>
        </mc:Fallback>
      </mc:AlternateContent>
      <p:sp>
        <p:nvSpPr>
          <p:cNvPr id="15364" name="Rectangle 3"/>
          <p:cNvSpPr>
            <a:spLocks noGrp="1" noChangeArrowheads="1"/>
          </p:cNvSpPr>
          <p:nvPr>
            <p:ph type="body" idx="1"/>
          </p:nvPr>
        </p:nvSpPr>
        <p:spPr/>
        <p:txBody>
          <a:bodyPr>
            <a:noAutofit/>
          </a:bodyPr>
          <a:lstStyle/>
          <a:p>
            <a:pPr marL="0" indent="0" eaLnBrk="1" hangingPunct="1">
              <a:buNone/>
            </a:pPr>
            <a:endParaRPr lang="cs-CZ" sz="2400" dirty="0" smtClean="0"/>
          </a:p>
          <a:p>
            <a:pPr marL="0" indent="0" eaLnBrk="1" hangingPunct="1">
              <a:buNone/>
            </a:pPr>
            <a:endParaRPr lang="en-US" sz="2400" dirty="0" smtClean="0"/>
          </a:p>
        </p:txBody>
      </p:sp>
      <mc:AlternateContent xmlns:mc="http://schemas.openxmlformats.org/markup-compatibility/2006" xmlns:a14="http://schemas.microsoft.com/office/drawing/2010/main">
        <mc:Choice Requires="a14">
          <p:sp>
            <p:nvSpPr>
              <p:cNvPr id="2" name="TextovéPole 1"/>
              <p:cNvSpPr txBox="1"/>
              <p:nvPr/>
            </p:nvSpPr>
            <p:spPr>
              <a:xfrm>
                <a:off x="467544" y="2204864"/>
                <a:ext cx="8064896" cy="1614866"/>
              </a:xfrm>
              <a:prstGeom prst="rect">
                <a:avLst/>
              </a:prstGeom>
              <a:noFill/>
            </p:spPr>
            <p:txBody>
              <a:bodyPr wrap="square" rtlCol="0">
                <a:spAutoFit/>
              </a:bodyPr>
              <a:lstStyle/>
              <a:p>
                <a14:m>
                  <m:oMath xmlns:m="http://schemas.openxmlformats.org/officeDocument/2006/math">
                    <m:r>
                      <a:rPr lang="cs-CZ" b="0" i="1" smtClean="0">
                        <a:latin typeface="Cambria Math"/>
                      </a:rPr>
                      <m:t>𝑋</m:t>
                    </m:r>
                    <m:r>
                      <a:rPr lang="cs-CZ" b="0" i="1" smtClean="0">
                        <a:latin typeface="Cambria Math"/>
                        <a:ea typeface="Cambria Math"/>
                      </a:rPr>
                      <m:t>→</m:t>
                    </m:r>
                    <m:r>
                      <a:rPr lang="cs-CZ" b="0" i="1" smtClean="0">
                        <a:latin typeface="Cambria Math"/>
                        <a:ea typeface="Cambria Math"/>
                      </a:rPr>
                      <m:t>𝑁</m:t>
                    </m:r>
                    <m:d>
                      <m:dPr>
                        <m:ctrlPr>
                          <a:rPr lang="cs-CZ" b="0" i="1" smtClean="0">
                            <a:latin typeface="Cambria Math" panose="02040503050406030204" pitchFamily="18" charset="0"/>
                            <a:ea typeface="Cambria Math"/>
                          </a:rPr>
                        </m:ctrlPr>
                      </m:dPr>
                      <m:e>
                        <m:r>
                          <a:rPr lang="cs-CZ" b="0" i="1" smtClean="0">
                            <a:latin typeface="Cambria Math"/>
                            <a:ea typeface="Cambria Math"/>
                          </a:rPr>
                          <m:t>𝜇</m:t>
                        </m:r>
                        <m:r>
                          <a:rPr lang="en-US" b="0" i="1" smtClean="0">
                            <a:latin typeface="Cambria Math"/>
                            <a:ea typeface="Cambria Math"/>
                          </a:rPr>
                          <m:t>;</m:t>
                        </m:r>
                        <m:r>
                          <a:rPr lang="en-US" b="0" i="1" smtClean="0">
                            <a:latin typeface="Cambria Math"/>
                            <a:ea typeface="Cambria Math"/>
                          </a:rPr>
                          <m:t>𝜎</m:t>
                        </m:r>
                      </m:e>
                    </m:d>
                  </m:oMath>
                </a14:m>
                <a:r>
                  <a:rPr lang="cs-CZ" dirty="0" smtClean="0"/>
                  <a:t> </a:t>
                </a:r>
              </a:p>
              <a:p>
                <a:endParaRPr lang="cs-CZ" dirty="0"/>
              </a:p>
              <a:p>
                <a:pPr/>
                <a14:m>
                  <m:oMathPara xmlns:m="http://schemas.openxmlformats.org/officeDocument/2006/math">
                    <m:oMathParaPr>
                      <m:jc m:val="left"/>
                    </m:oMathParaPr>
                    <m:oMath xmlns:m="http://schemas.openxmlformats.org/officeDocument/2006/math">
                      <m:r>
                        <a:rPr lang="cs-CZ" b="0" i="1" smtClean="0">
                          <a:latin typeface="Cambria Math"/>
                        </a:rPr>
                        <m:t>𝑃</m:t>
                      </m:r>
                      <m:d>
                        <m:dPr>
                          <m:ctrlPr>
                            <a:rPr lang="cs-CZ" b="0" i="1" smtClean="0">
                              <a:latin typeface="Cambria Math" panose="02040503050406030204" pitchFamily="18" charset="0"/>
                            </a:rPr>
                          </m:ctrlPr>
                        </m:dPr>
                        <m:e>
                          <m:r>
                            <a:rPr lang="cs-CZ" b="0" i="1" smtClean="0">
                              <a:latin typeface="Cambria Math"/>
                              <a:ea typeface="Cambria Math"/>
                            </a:rPr>
                            <m:t>𝜇</m:t>
                          </m:r>
                          <m:r>
                            <a:rPr lang="cs-CZ" b="0" i="1" smtClean="0">
                              <a:latin typeface="Cambria Math"/>
                              <a:ea typeface="Cambria Math"/>
                            </a:rPr>
                            <m:t>−2</m:t>
                          </m:r>
                          <m:r>
                            <a:rPr lang="cs-CZ" b="0" i="1" smtClean="0">
                              <a:latin typeface="Cambria Math"/>
                              <a:ea typeface="Cambria Math"/>
                            </a:rPr>
                            <m:t>𝜎</m:t>
                          </m:r>
                          <m:r>
                            <a:rPr lang="en-US" b="0" i="1" smtClean="0">
                              <a:latin typeface="Cambria Math"/>
                              <a:ea typeface="Cambria Math"/>
                            </a:rPr>
                            <m:t>&lt;</m:t>
                          </m:r>
                          <m:r>
                            <a:rPr lang="en-US" b="0" i="1" smtClean="0">
                              <a:latin typeface="Cambria Math"/>
                              <a:ea typeface="Cambria Math"/>
                            </a:rPr>
                            <m:t>𝑋</m:t>
                          </m:r>
                          <m:r>
                            <a:rPr lang="en-US" b="0" i="1" smtClean="0">
                              <a:latin typeface="Cambria Math"/>
                              <a:ea typeface="Cambria Math"/>
                            </a:rPr>
                            <m:t>&lt;</m:t>
                          </m:r>
                          <m:r>
                            <a:rPr lang="en-US" b="0" i="1" smtClean="0">
                              <a:latin typeface="Cambria Math"/>
                              <a:ea typeface="Cambria Math"/>
                            </a:rPr>
                            <m:t>𝜇</m:t>
                          </m:r>
                          <m:r>
                            <a:rPr lang="cs-CZ" b="0" i="1" smtClean="0">
                              <a:latin typeface="Cambria Math"/>
                              <a:ea typeface="Cambria Math"/>
                            </a:rPr>
                            <m:t>+2</m:t>
                          </m:r>
                          <m:r>
                            <a:rPr lang="cs-CZ" b="0" i="1" smtClean="0">
                              <a:latin typeface="Cambria Math"/>
                              <a:ea typeface="Cambria Math"/>
                            </a:rPr>
                            <m:t>𝜎</m:t>
                          </m:r>
                        </m:e>
                      </m:d>
                      <m:r>
                        <a:rPr lang="cs-CZ" b="0" i="1" smtClean="0">
                          <a:latin typeface="Cambria Math"/>
                        </a:rPr>
                        <m:t>=</m:t>
                      </m:r>
                      <m:r>
                        <a:rPr lang="cs-CZ" b="0" i="1" smtClean="0">
                          <a:latin typeface="Cambria Math"/>
                        </a:rPr>
                        <m:t>𝐹</m:t>
                      </m:r>
                      <m:d>
                        <m:dPr>
                          <m:ctrlPr>
                            <a:rPr lang="cs-CZ" b="0" i="1" smtClean="0">
                              <a:latin typeface="Cambria Math" panose="02040503050406030204" pitchFamily="18" charset="0"/>
                            </a:rPr>
                          </m:ctrlPr>
                        </m:dPr>
                        <m:e>
                          <m:r>
                            <a:rPr lang="cs-CZ" b="0" i="1" smtClean="0">
                              <a:latin typeface="Cambria Math"/>
                              <a:ea typeface="Cambria Math"/>
                            </a:rPr>
                            <m:t>𝜇</m:t>
                          </m:r>
                          <m:r>
                            <a:rPr lang="cs-CZ" b="0" i="1" smtClean="0">
                              <a:latin typeface="Cambria Math"/>
                              <a:ea typeface="Cambria Math"/>
                            </a:rPr>
                            <m:t>+2</m:t>
                          </m:r>
                          <m:r>
                            <a:rPr lang="cs-CZ" b="0" i="1" smtClean="0">
                              <a:latin typeface="Cambria Math"/>
                              <a:ea typeface="Cambria Math"/>
                            </a:rPr>
                            <m:t>𝜎</m:t>
                          </m:r>
                        </m:e>
                      </m:d>
                      <m:r>
                        <a:rPr lang="cs-CZ" b="0" i="1" smtClean="0">
                          <a:latin typeface="Cambria Math"/>
                        </a:rPr>
                        <m:t>−</m:t>
                      </m:r>
                      <m:r>
                        <a:rPr lang="cs-CZ" b="0" i="1" smtClean="0">
                          <a:latin typeface="Cambria Math"/>
                        </a:rPr>
                        <m:t>𝐹</m:t>
                      </m:r>
                      <m:d>
                        <m:dPr>
                          <m:ctrlPr>
                            <a:rPr lang="cs-CZ" b="0" i="1" smtClean="0">
                              <a:latin typeface="Cambria Math" panose="02040503050406030204" pitchFamily="18" charset="0"/>
                            </a:rPr>
                          </m:ctrlPr>
                        </m:dPr>
                        <m:e>
                          <m:r>
                            <a:rPr lang="cs-CZ" b="0" i="1" smtClean="0">
                              <a:latin typeface="Cambria Math"/>
                              <a:ea typeface="Cambria Math"/>
                            </a:rPr>
                            <m:t>𝜇</m:t>
                          </m:r>
                          <m:r>
                            <a:rPr lang="cs-CZ" b="0" i="1" smtClean="0">
                              <a:latin typeface="Cambria Math"/>
                              <a:ea typeface="Cambria Math"/>
                            </a:rPr>
                            <m:t>−2</m:t>
                          </m:r>
                          <m:r>
                            <a:rPr lang="cs-CZ" b="0" i="1" smtClean="0">
                              <a:latin typeface="Cambria Math"/>
                              <a:ea typeface="Cambria Math"/>
                            </a:rPr>
                            <m:t>𝜎</m:t>
                          </m:r>
                        </m:e>
                      </m:d>
                      <m:r>
                        <a:rPr lang="cs-CZ" b="0" i="1" smtClean="0">
                          <a:latin typeface="Cambria Math"/>
                        </a:rPr>
                        <m:t>=</m:t>
                      </m:r>
                    </m:oMath>
                  </m:oMathPara>
                </a14:m>
                <a:endParaRPr lang="cs-CZ" b="0" i="1" dirty="0" smtClean="0">
                  <a:latin typeface="Cambria Math"/>
                </a:endParaRPr>
              </a:p>
              <a:p>
                <a14:m>
                  <m:oMath xmlns:m="http://schemas.openxmlformats.org/officeDocument/2006/math">
                    <m:r>
                      <a:rPr lang="cs-CZ" b="0" i="0"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f>
                          <m:fPr>
                            <m:ctrlPr>
                              <a:rPr lang="el-GR" b="0" i="1" smtClean="0">
                                <a:latin typeface="Cambria Math" panose="02040503050406030204" pitchFamily="18" charset="0"/>
                                <a:ea typeface="Cambria Math"/>
                              </a:rPr>
                            </m:ctrlPr>
                          </m:fPr>
                          <m:num>
                            <m:r>
                              <a:rPr lang="cs-CZ" b="0" i="1" smtClean="0">
                                <a:latin typeface="Cambria Math"/>
                                <a:ea typeface="Cambria Math"/>
                              </a:rPr>
                              <m:t>𝜇</m:t>
                            </m:r>
                            <m:r>
                              <a:rPr lang="cs-CZ" b="0" i="1" smtClean="0">
                                <a:latin typeface="Cambria Math"/>
                                <a:ea typeface="Cambria Math"/>
                              </a:rPr>
                              <m:t>+2</m:t>
                            </m:r>
                            <m:r>
                              <a:rPr lang="cs-CZ" b="0" i="1" smtClean="0">
                                <a:latin typeface="Cambria Math"/>
                                <a:ea typeface="Cambria Math"/>
                              </a:rPr>
                              <m:t>𝜎</m:t>
                            </m:r>
                            <m:r>
                              <a:rPr lang="cs-CZ" b="0" i="1" smtClean="0">
                                <a:latin typeface="Cambria Math"/>
                                <a:ea typeface="Cambria Math"/>
                              </a:rPr>
                              <m:t>−</m:t>
                            </m:r>
                            <m:r>
                              <a:rPr lang="cs-CZ" b="0" i="1" smtClean="0">
                                <a:latin typeface="Cambria Math"/>
                                <a:ea typeface="Cambria Math"/>
                              </a:rPr>
                              <m:t>𝜇</m:t>
                            </m:r>
                          </m:num>
                          <m:den>
                            <m:r>
                              <a:rPr lang="cs-CZ" b="0" i="1" smtClean="0">
                                <a:latin typeface="Cambria Math"/>
                                <a:ea typeface="Cambria Math"/>
                              </a:rPr>
                              <m:t>𝜎</m:t>
                            </m:r>
                          </m:den>
                        </m:f>
                      </m:e>
                    </m:d>
                    <m:r>
                      <a:rPr lang="cs-CZ" b="0" i="1" smtClean="0">
                        <a:latin typeface="Cambria Math"/>
                        <a:ea typeface="Cambria Math"/>
                      </a:rPr>
                      <m:t>−</m:t>
                    </m:r>
                  </m:oMath>
                </a14:m>
                <a:r>
                  <a:rPr lang="el-GR" b="0" dirty="0" smtClean="0">
                    <a:ea typeface="Cambria Math"/>
                  </a:rPr>
                  <a:t> </a:t>
                </a:r>
                <a14:m>
                  <m:oMath xmlns:m="http://schemas.openxmlformats.org/officeDocument/2006/math">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f>
                          <m:fPr>
                            <m:ctrlPr>
                              <a:rPr lang="el-GR" b="0" i="1" smtClean="0">
                                <a:latin typeface="Cambria Math" panose="02040503050406030204" pitchFamily="18" charset="0"/>
                                <a:ea typeface="Cambria Math"/>
                              </a:rPr>
                            </m:ctrlPr>
                          </m:fPr>
                          <m:num>
                            <m:r>
                              <a:rPr lang="cs-CZ" b="0" i="1" smtClean="0">
                                <a:latin typeface="Cambria Math"/>
                                <a:ea typeface="Cambria Math"/>
                              </a:rPr>
                              <m:t>𝜇</m:t>
                            </m:r>
                            <m:r>
                              <a:rPr lang="cs-CZ" b="0" i="1" smtClean="0">
                                <a:latin typeface="Cambria Math"/>
                                <a:ea typeface="Cambria Math"/>
                              </a:rPr>
                              <m:t>−2</m:t>
                            </m:r>
                            <m:r>
                              <a:rPr lang="cs-CZ" b="0" i="1" smtClean="0">
                                <a:latin typeface="Cambria Math"/>
                                <a:ea typeface="Cambria Math"/>
                              </a:rPr>
                              <m:t>𝜎</m:t>
                            </m:r>
                            <m:r>
                              <a:rPr lang="cs-CZ" b="0" i="1" smtClean="0">
                                <a:latin typeface="Cambria Math"/>
                                <a:ea typeface="Cambria Math"/>
                              </a:rPr>
                              <m:t>−</m:t>
                            </m:r>
                            <m:r>
                              <a:rPr lang="cs-CZ" b="0" i="1" smtClean="0">
                                <a:latin typeface="Cambria Math"/>
                                <a:ea typeface="Cambria Math"/>
                              </a:rPr>
                              <m:t>𝜇</m:t>
                            </m:r>
                          </m:num>
                          <m:den>
                            <m:r>
                              <a:rPr lang="cs-CZ" b="0" i="1" smtClean="0">
                                <a:latin typeface="Cambria Math"/>
                                <a:ea typeface="Cambria Math"/>
                              </a:rPr>
                              <m:t>𝜎</m:t>
                            </m:r>
                          </m:den>
                        </m:f>
                      </m:e>
                    </m:d>
                    <m:r>
                      <a:rPr lang="cs-CZ" b="0" i="1"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2</m:t>
                        </m:r>
                      </m:e>
                    </m:d>
                    <m:r>
                      <a:rPr lang="cs-CZ" b="0" i="1"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−2</m:t>
                        </m:r>
                      </m:e>
                    </m:d>
                    <m:r>
                      <a:rPr lang="cs-CZ" b="0" i="1"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2</m:t>
                        </m:r>
                      </m:e>
                    </m:d>
                    <m:r>
                      <a:rPr lang="cs-CZ" b="0" i="1" smtClean="0">
                        <a:latin typeface="Cambria Math"/>
                        <a:ea typeface="Cambria Math"/>
                      </a:rPr>
                      <m:t>−</m:t>
                    </m:r>
                    <m:d>
                      <m:dPr>
                        <m:ctrlPr>
                          <a:rPr lang="cs-CZ" b="0" i="1" smtClean="0">
                            <a:latin typeface="Cambria Math" panose="02040503050406030204" pitchFamily="18" charset="0"/>
                            <a:ea typeface="Cambria Math"/>
                          </a:rPr>
                        </m:ctrlPr>
                      </m:dPr>
                      <m:e>
                        <m:r>
                          <a:rPr lang="cs-CZ" b="0" i="1" smtClean="0">
                            <a:latin typeface="Cambria Math"/>
                            <a:ea typeface="Cambria Math"/>
                          </a:rPr>
                          <m:t>1−</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2</m:t>
                            </m:r>
                          </m:e>
                        </m:d>
                      </m:e>
                    </m:d>
                    <m:r>
                      <a:rPr lang="cs-CZ" b="0" i="1" smtClean="0">
                        <a:latin typeface="Cambria Math"/>
                        <a:ea typeface="Cambria Math"/>
                      </a:rPr>
                      <m:t>=</m:t>
                    </m:r>
                  </m:oMath>
                </a14:m>
                <a:endParaRPr lang="cs-CZ" b="0" i="1" dirty="0" smtClean="0">
                  <a:latin typeface="Cambria Math"/>
                  <a:ea typeface="Cambria Math"/>
                </a:endParaRPr>
              </a:p>
              <a:p>
                <a:pPr/>
                <a14:m>
                  <m:oMathPara xmlns:m="http://schemas.openxmlformats.org/officeDocument/2006/math">
                    <m:oMathParaPr>
                      <m:jc m:val="left"/>
                    </m:oMathParaPr>
                    <m:oMath xmlns:m="http://schemas.openxmlformats.org/officeDocument/2006/math">
                      <m:r>
                        <a:rPr lang="cs-CZ" b="0" i="1" smtClean="0">
                          <a:latin typeface="Cambria Math"/>
                          <a:ea typeface="Cambria Math"/>
                        </a:rPr>
                        <m:t>=2</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2</m:t>
                          </m:r>
                        </m:e>
                      </m:d>
                      <m:r>
                        <a:rPr lang="cs-CZ" b="0" i="1" smtClean="0">
                          <a:latin typeface="Cambria Math"/>
                          <a:ea typeface="Cambria Math"/>
                        </a:rPr>
                        <m:t>−1=2∙0,9772−1=0,</m:t>
                      </m:r>
                      <m:r>
                        <a:rPr lang="cs-CZ" b="0" i="0" smtClean="0">
                          <a:latin typeface="Cambria Math"/>
                          <a:ea typeface="Cambria Math"/>
                        </a:rPr>
                        <m:t>9544</m:t>
                      </m:r>
                    </m:oMath>
                  </m:oMathPara>
                </a14:m>
                <a:endParaRPr lang="cs-CZ" b="0" dirty="0" smtClean="0">
                  <a:ea typeface="Cambria Math"/>
                </a:endParaRPr>
              </a:p>
            </p:txBody>
          </p:sp>
        </mc:Choice>
        <mc:Fallback xmlns="">
          <p:sp>
            <p:nvSpPr>
              <p:cNvPr id="2" name="TextovéPole 1"/>
              <p:cNvSpPr txBox="1">
                <a:spLocks noRot="1" noChangeAspect="1" noMove="1" noResize="1" noEditPoints="1" noAdjustHandles="1" noChangeArrowheads="1" noChangeShapeType="1" noTextEdit="1"/>
              </p:cNvSpPr>
              <p:nvPr/>
            </p:nvSpPr>
            <p:spPr>
              <a:xfrm>
                <a:off x="467544" y="2204864"/>
                <a:ext cx="8064896" cy="161486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4501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363" name="Rectangle 2"/>
              <p:cNvSpPr>
                <a:spLocks noGrp="1" noChangeArrowheads="1"/>
              </p:cNvSpPr>
              <p:nvPr>
                <p:ph type="title"/>
              </p:nvPr>
            </p:nvSpPr>
            <p:spPr>
              <a:xfrm>
                <a:off x="457200" y="274638"/>
                <a:ext cx="8229600" cy="1642194"/>
              </a:xfrm>
            </p:spPr>
            <p:txBody>
              <a:bodyPr>
                <a:noAutofit/>
              </a:bodyPr>
              <a:lstStyle/>
              <a:p>
                <a:pPr marL="457200" indent="-457200" algn="l">
                  <a:buFont typeface="+mj-lt"/>
                  <a:buAutoNum type="arabicPeriod" startAt="6"/>
                </a:pPr>
                <a:r>
                  <a:rPr lang="cs-CZ" sz="2400" dirty="0" smtClean="0"/>
                  <a:t>X has </a:t>
                </a:r>
                <a:r>
                  <a:rPr lang="cs-CZ" sz="2400" dirty="0" err="1" smtClean="0"/>
                  <a:t>normal</a:t>
                </a:r>
                <a:r>
                  <a:rPr lang="cs-CZ" sz="2400" dirty="0" smtClean="0"/>
                  <a:t> </a:t>
                </a:r>
                <a:r>
                  <a:rPr lang="cs-CZ" sz="2400" dirty="0" err="1" smtClean="0"/>
                  <a:t>distribution</a:t>
                </a:r>
                <a:r>
                  <a:rPr lang="cs-CZ" sz="2400" dirty="0" smtClean="0"/>
                  <a:t> </a:t>
                </a:r>
                <a:r>
                  <a:rPr lang="cs-CZ" sz="2400" dirty="0" err="1" smtClean="0"/>
                  <a:t>with</a:t>
                </a:r>
                <a:r>
                  <a:rPr lang="cs-CZ" sz="2400" dirty="0" smtClean="0"/>
                  <a:t> </a:t>
                </a:r>
                <a:r>
                  <a:rPr lang="cs-CZ" sz="2400" dirty="0" err="1" smtClean="0"/>
                  <a:t>mean</a:t>
                </a:r>
                <a:r>
                  <a:rPr lang="cs-CZ" sz="2400" dirty="0" smtClean="0"/>
                  <a:t> </a:t>
                </a:r>
                <a14:m>
                  <m:oMath xmlns:m="http://schemas.openxmlformats.org/officeDocument/2006/math">
                    <m:r>
                      <a:rPr lang="cs-CZ" sz="2400" i="1" smtClean="0">
                        <a:latin typeface="Cambria Math"/>
                        <a:ea typeface="Cambria Math"/>
                      </a:rPr>
                      <m:t>𝜇</m:t>
                    </m:r>
                  </m:oMath>
                </a14:m>
                <a:r>
                  <a:rPr lang="cs-CZ" sz="2400" dirty="0" smtClean="0"/>
                  <a:t> and standard </a:t>
                </a:r>
                <a:r>
                  <a:rPr lang="cs-CZ" sz="2400" dirty="0" err="1" smtClean="0"/>
                  <a:t>distribution</a:t>
                </a:r>
                <a:r>
                  <a:rPr lang="cs-CZ" sz="2400" dirty="0" smtClean="0"/>
                  <a:t> </a:t>
                </a:r>
                <a14:m>
                  <m:oMath xmlns:m="http://schemas.openxmlformats.org/officeDocument/2006/math">
                    <m:r>
                      <a:rPr lang="cs-CZ" sz="2400" i="1" smtClean="0">
                        <a:latin typeface="Cambria Math"/>
                        <a:ea typeface="Cambria Math"/>
                      </a:rPr>
                      <m:t>𝜎</m:t>
                    </m:r>
                  </m:oMath>
                </a14:m>
                <a:r>
                  <a:rPr lang="cs-CZ" sz="2400" dirty="0" smtClean="0"/>
                  <a:t>. What </a:t>
                </a:r>
                <a:r>
                  <a:rPr lang="cs-CZ" sz="2400" dirty="0" err="1" smtClean="0"/>
                  <a:t>is</a:t>
                </a:r>
                <a:r>
                  <a:rPr lang="cs-CZ" sz="2400" dirty="0" smtClean="0"/>
                  <a:t> </a:t>
                </a:r>
                <a14:m>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ea typeface="Cambria Math"/>
                          </a:rPr>
                          <m:t>𝜇</m:t>
                        </m:r>
                        <m:r>
                          <a:rPr lang="cs-CZ" sz="2400" b="0" i="1" smtClean="0">
                            <a:latin typeface="Cambria Math"/>
                            <a:ea typeface="Cambria Math"/>
                          </a:rPr>
                          <m:t>−3</m:t>
                        </m:r>
                        <m:r>
                          <a:rPr lang="cs-CZ" sz="2400" b="0" i="1" smtClean="0">
                            <a:latin typeface="Cambria Math"/>
                            <a:ea typeface="Cambria Math"/>
                          </a:rPr>
                          <m:t>𝜎</m:t>
                        </m:r>
                        <m:r>
                          <a:rPr lang="en-US" sz="2400" b="0" i="1" smtClean="0">
                            <a:latin typeface="Cambria Math"/>
                            <a:ea typeface="Cambria Math"/>
                          </a:rPr>
                          <m:t>&lt;</m:t>
                        </m:r>
                        <m:r>
                          <a:rPr lang="en-US" sz="2400" b="0" i="1" smtClean="0">
                            <a:latin typeface="Cambria Math"/>
                            <a:ea typeface="Cambria Math"/>
                          </a:rPr>
                          <m:t>𝑋</m:t>
                        </m:r>
                        <m:r>
                          <a:rPr lang="en-US" sz="2400" b="0" i="1" smtClean="0">
                            <a:latin typeface="Cambria Math"/>
                            <a:ea typeface="Cambria Math"/>
                          </a:rPr>
                          <m:t>&lt;</m:t>
                        </m:r>
                        <m:r>
                          <a:rPr lang="en-US" sz="2400" b="0" i="1" smtClean="0">
                            <a:latin typeface="Cambria Math"/>
                            <a:ea typeface="Cambria Math"/>
                          </a:rPr>
                          <m:t>𝜇</m:t>
                        </m:r>
                        <m:r>
                          <a:rPr lang="cs-CZ" sz="2400" b="0" i="1" smtClean="0">
                            <a:latin typeface="Cambria Math"/>
                            <a:ea typeface="Cambria Math"/>
                          </a:rPr>
                          <m:t>+3</m:t>
                        </m:r>
                        <m:r>
                          <a:rPr lang="cs-CZ" sz="2400" b="0" i="1" smtClean="0">
                            <a:latin typeface="Cambria Math"/>
                            <a:ea typeface="Cambria Math"/>
                          </a:rPr>
                          <m:t>𝜎</m:t>
                        </m:r>
                      </m:e>
                    </m:d>
                  </m:oMath>
                </a14:m>
                <a:r>
                  <a:rPr lang="cs-CZ" sz="2400" dirty="0" smtClean="0"/>
                  <a:t>?</a:t>
                </a:r>
                <a:endParaRPr lang="en-US" sz="2400" dirty="0" smtClean="0"/>
              </a:p>
            </p:txBody>
          </p:sp>
        </mc:Choice>
        <mc:Fallback xmlns="">
          <p:sp>
            <p:nvSpPr>
              <p:cNvPr id="15363" name="Rectangle 2"/>
              <p:cNvSpPr>
                <a:spLocks noGrp="1" noRot="1" noChangeAspect="1" noMove="1" noResize="1" noEditPoints="1" noAdjustHandles="1" noChangeArrowheads="1" noChangeShapeType="1" noTextEdit="1"/>
              </p:cNvSpPr>
              <p:nvPr>
                <p:ph type="title"/>
              </p:nvPr>
            </p:nvSpPr>
            <p:spPr>
              <a:xfrm>
                <a:off x="457200" y="274638"/>
                <a:ext cx="8229600" cy="1642194"/>
              </a:xfrm>
              <a:blipFill rotWithShape="1">
                <a:blip r:embed="rId2"/>
                <a:stretch>
                  <a:fillRect l="-1111"/>
                </a:stretch>
              </a:blipFill>
            </p:spPr>
            <p:txBody>
              <a:bodyPr/>
              <a:lstStyle/>
              <a:p>
                <a:r>
                  <a:rPr lang="en-US">
                    <a:noFill/>
                  </a:rPr>
                  <a:t> </a:t>
                </a:r>
              </a:p>
            </p:txBody>
          </p:sp>
        </mc:Fallback>
      </mc:AlternateContent>
      <p:sp>
        <p:nvSpPr>
          <p:cNvPr id="15364" name="Rectangle 3"/>
          <p:cNvSpPr>
            <a:spLocks noGrp="1" noChangeArrowheads="1"/>
          </p:cNvSpPr>
          <p:nvPr>
            <p:ph type="body" idx="1"/>
          </p:nvPr>
        </p:nvSpPr>
        <p:spPr/>
        <p:txBody>
          <a:bodyPr>
            <a:noAutofit/>
          </a:bodyPr>
          <a:lstStyle/>
          <a:p>
            <a:pPr marL="0" indent="0" eaLnBrk="1" hangingPunct="1">
              <a:buNone/>
            </a:pPr>
            <a:endParaRPr lang="cs-CZ" sz="2400" dirty="0" smtClean="0"/>
          </a:p>
          <a:p>
            <a:pPr marL="0" indent="0" eaLnBrk="1" hangingPunct="1">
              <a:buNone/>
            </a:pPr>
            <a:endParaRPr lang="en-US" sz="2400" dirty="0" smtClean="0"/>
          </a:p>
        </p:txBody>
      </p:sp>
      <mc:AlternateContent xmlns:mc="http://schemas.openxmlformats.org/markup-compatibility/2006" xmlns:a14="http://schemas.microsoft.com/office/drawing/2010/main">
        <mc:Choice Requires="a14">
          <p:sp>
            <p:nvSpPr>
              <p:cNvPr id="2" name="TextovéPole 1"/>
              <p:cNvSpPr txBox="1"/>
              <p:nvPr/>
            </p:nvSpPr>
            <p:spPr>
              <a:xfrm>
                <a:off x="467544" y="2204864"/>
                <a:ext cx="8064896" cy="1614866"/>
              </a:xfrm>
              <a:prstGeom prst="rect">
                <a:avLst/>
              </a:prstGeom>
              <a:noFill/>
            </p:spPr>
            <p:txBody>
              <a:bodyPr wrap="square" rtlCol="0">
                <a:spAutoFit/>
              </a:bodyPr>
              <a:lstStyle/>
              <a:p>
                <a14:m>
                  <m:oMath xmlns:m="http://schemas.openxmlformats.org/officeDocument/2006/math">
                    <m:r>
                      <a:rPr lang="cs-CZ" b="0" i="1" smtClean="0">
                        <a:latin typeface="Cambria Math"/>
                      </a:rPr>
                      <m:t>𝑋</m:t>
                    </m:r>
                    <m:r>
                      <a:rPr lang="cs-CZ" b="0" i="1" smtClean="0">
                        <a:latin typeface="Cambria Math"/>
                        <a:ea typeface="Cambria Math"/>
                      </a:rPr>
                      <m:t>→</m:t>
                    </m:r>
                    <m:r>
                      <a:rPr lang="cs-CZ" b="0" i="1" smtClean="0">
                        <a:latin typeface="Cambria Math"/>
                        <a:ea typeface="Cambria Math"/>
                      </a:rPr>
                      <m:t>𝑁</m:t>
                    </m:r>
                    <m:d>
                      <m:dPr>
                        <m:ctrlPr>
                          <a:rPr lang="cs-CZ" b="0" i="1" smtClean="0">
                            <a:latin typeface="Cambria Math" panose="02040503050406030204" pitchFamily="18" charset="0"/>
                            <a:ea typeface="Cambria Math"/>
                          </a:rPr>
                        </m:ctrlPr>
                      </m:dPr>
                      <m:e>
                        <m:r>
                          <a:rPr lang="cs-CZ" b="0" i="1" smtClean="0">
                            <a:latin typeface="Cambria Math"/>
                            <a:ea typeface="Cambria Math"/>
                          </a:rPr>
                          <m:t>𝜇</m:t>
                        </m:r>
                        <m:r>
                          <a:rPr lang="en-US" b="0" i="1" smtClean="0">
                            <a:latin typeface="Cambria Math"/>
                            <a:ea typeface="Cambria Math"/>
                          </a:rPr>
                          <m:t>;</m:t>
                        </m:r>
                        <m:r>
                          <a:rPr lang="en-US" b="0" i="1" smtClean="0">
                            <a:latin typeface="Cambria Math"/>
                            <a:ea typeface="Cambria Math"/>
                          </a:rPr>
                          <m:t>𝜎</m:t>
                        </m:r>
                      </m:e>
                    </m:d>
                  </m:oMath>
                </a14:m>
                <a:r>
                  <a:rPr lang="cs-CZ" dirty="0" smtClean="0"/>
                  <a:t> </a:t>
                </a:r>
              </a:p>
              <a:p>
                <a:endParaRPr lang="cs-CZ" dirty="0"/>
              </a:p>
              <a:p>
                <a:pPr/>
                <a14:m>
                  <m:oMathPara xmlns:m="http://schemas.openxmlformats.org/officeDocument/2006/math">
                    <m:oMathParaPr>
                      <m:jc m:val="left"/>
                    </m:oMathParaPr>
                    <m:oMath xmlns:m="http://schemas.openxmlformats.org/officeDocument/2006/math">
                      <m:r>
                        <a:rPr lang="cs-CZ" b="0" i="1" smtClean="0">
                          <a:latin typeface="Cambria Math"/>
                        </a:rPr>
                        <m:t>𝑃</m:t>
                      </m:r>
                      <m:d>
                        <m:dPr>
                          <m:ctrlPr>
                            <a:rPr lang="cs-CZ" b="0" i="1" smtClean="0">
                              <a:latin typeface="Cambria Math" panose="02040503050406030204" pitchFamily="18" charset="0"/>
                            </a:rPr>
                          </m:ctrlPr>
                        </m:dPr>
                        <m:e>
                          <m:r>
                            <a:rPr lang="cs-CZ" b="0" i="1" smtClean="0">
                              <a:latin typeface="Cambria Math"/>
                              <a:ea typeface="Cambria Math"/>
                            </a:rPr>
                            <m:t>𝜇</m:t>
                          </m:r>
                          <m:r>
                            <a:rPr lang="cs-CZ" b="0" i="1" smtClean="0">
                              <a:latin typeface="Cambria Math"/>
                              <a:ea typeface="Cambria Math"/>
                            </a:rPr>
                            <m:t>−3</m:t>
                          </m:r>
                          <m:r>
                            <a:rPr lang="cs-CZ" b="0" i="1" smtClean="0">
                              <a:latin typeface="Cambria Math"/>
                              <a:ea typeface="Cambria Math"/>
                            </a:rPr>
                            <m:t>𝜎</m:t>
                          </m:r>
                          <m:r>
                            <a:rPr lang="en-US" b="0" i="1" smtClean="0">
                              <a:latin typeface="Cambria Math"/>
                              <a:ea typeface="Cambria Math"/>
                            </a:rPr>
                            <m:t>&lt;</m:t>
                          </m:r>
                          <m:r>
                            <a:rPr lang="en-US" b="0" i="1" smtClean="0">
                              <a:latin typeface="Cambria Math"/>
                              <a:ea typeface="Cambria Math"/>
                            </a:rPr>
                            <m:t>𝑋</m:t>
                          </m:r>
                          <m:r>
                            <a:rPr lang="en-US" b="0" i="1" smtClean="0">
                              <a:latin typeface="Cambria Math"/>
                              <a:ea typeface="Cambria Math"/>
                            </a:rPr>
                            <m:t>&lt;</m:t>
                          </m:r>
                          <m:r>
                            <a:rPr lang="en-US" b="0" i="1" smtClean="0">
                              <a:latin typeface="Cambria Math"/>
                              <a:ea typeface="Cambria Math"/>
                            </a:rPr>
                            <m:t>𝜇</m:t>
                          </m:r>
                          <m:r>
                            <a:rPr lang="cs-CZ" b="0" i="1" smtClean="0">
                              <a:latin typeface="Cambria Math"/>
                              <a:ea typeface="Cambria Math"/>
                            </a:rPr>
                            <m:t>+3</m:t>
                          </m:r>
                          <m:r>
                            <a:rPr lang="cs-CZ" b="0" i="1" smtClean="0">
                              <a:latin typeface="Cambria Math"/>
                              <a:ea typeface="Cambria Math"/>
                            </a:rPr>
                            <m:t>𝜎</m:t>
                          </m:r>
                        </m:e>
                      </m:d>
                      <m:r>
                        <a:rPr lang="cs-CZ" b="0" i="1" smtClean="0">
                          <a:latin typeface="Cambria Math"/>
                        </a:rPr>
                        <m:t>=</m:t>
                      </m:r>
                      <m:r>
                        <a:rPr lang="cs-CZ" b="0" i="1" smtClean="0">
                          <a:latin typeface="Cambria Math"/>
                        </a:rPr>
                        <m:t>𝐹</m:t>
                      </m:r>
                      <m:d>
                        <m:dPr>
                          <m:ctrlPr>
                            <a:rPr lang="cs-CZ" b="0" i="1" smtClean="0">
                              <a:latin typeface="Cambria Math" panose="02040503050406030204" pitchFamily="18" charset="0"/>
                            </a:rPr>
                          </m:ctrlPr>
                        </m:dPr>
                        <m:e>
                          <m:r>
                            <a:rPr lang="cs-CZ" b="0" i="1" smtClean="0">
                              <a:latin typeface="Cambria Math"/>
                              <a:ea typeface="Cambria Math"/>
                            </a:rPr>
                            <m:t>𝜇</m:t>
                          </m:r>
                          <m:r>
                            <a:rPr lang="cs-CZ" b="0" i="1" smtClean="0">
                              <a:latin typeface="Cambria Math"/>
                              <a:ea typeface="Cambria Math"/>
                            </a:rPr>
                            <m:t>+3</m:t>
                          </m:r>
                          <m:r>
                            <a:rPr lang="cs-CZ" b="0" i="1" smtClean="0">
                              <a:latin typeface="Cambria Math"/>
                              <a:ea typeface="Cambria Math"/>
                            </a:rPr>
                            <m:t>𝜎</m:t>
                          </m:r>
                        </m:e>
                      </m:d>
                      <m:r>
                        <a:rPr lang="cs-CZ" b="0" i="1" smtClean="0">
                          <a:latin typeface="Cambria Math"/>
                        </a:rPr>
                        <m:t>−</m:t>
                      </m:r>
                      <m:r>
                        <a:rPr lang="cs-CZ" b="0" i="1" smtClean="0">
                          <a:latin typeface="Cambria Math"/>
                        </a:rPr>
                        <m:t>𝐹</m:t>
                      </m:r>
                      <m:d>
                        <m:dPr>
                          <m:ctrlPr>
                            <a:rPr lang="cs-CZ" b="0" i="1" smtClean="0">
                              <a:latin typeface="Cambria Math" panose="02040503050406030204" pitchFamily="18" charset="0"/>
                            </a:rPr>
                          </m:ctrlPr>
                        </m:dPr>
                        <m:e>
                          <m:r>
                            <a:rPr lang="cs-CZ" b="0" i="1" smtClean="0">
                              <a:latin typeface="Cambria Math"/>
                              <a:ea typeface="Cambria Math"/>
                            </a:rPr>
                            <m:t>𝜇</m:t>
                          </m:r>
                          <m:r>
                            <a:rPr lang="cs-CZ" b="0" i="1" smtClean="0">
                              <a:latin typeface="Cambria Math"/>
                              <a:ea typeface="Cambria Math"/>
                            </a:rPr>
                            <m:t>−3</m:t>
                          </m:r>
                          <m:r>
                            <a:rPr lang="cs-CZ" b="0" i="1" smtClean="0">
                              <a:latin typeface="Cambria Math"/>
                              <a:ea typeface="Cambria Math"/>
                            </a:rPr>
                            <m:t>𝜎</m:t>
                          </m:r>
                        </m:e>
                      </m:d>
                      <m:r>
                        <a:rPr lang="cs-CZ" b="0" i="1" smtClean="0">
                          <a:latin typeface="Cambria Math"/>
                        </a:rPr>
                        <m:t>=</m:t>
                      </m:r>
                    </m:oMath>
                  </m:oMathPara>
                </a14:m>
                <a:endParaRPr lang="cs-CZ" b="0" i="1" dirty="0" smtClean="0">
                  <a:latin typeface="Cambria Math"/>
                </a:endParaRPr>
              </a:p>
              <a:p>
                <a14:m>
                  <m:oMath xmlns:m="http://schemas.openxmlformats.org/officeDocument/2006/math">
                    <m:r>
                      <a:rPr lang="cs-CZ" b="0" i="0"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f>
                          <m:fPr>
                            <m:ctrlPr>
                              <a:rPr lang="el-GR" b="0" i="1" smtClean="0">
                                <a:latin typeface="Cambria Math" panose="02040503050406030204" pitchFamily="18" charset="0"/>
                                <a:ea typeface="Cambria Math"/>
                              </a:rPr>
                            </m:ctrlPr>
                          </m:fPr>
                          <m:num>
                            <m:r>
                              <a:rPr lang="cs-CZ" b="0" i="1" smtClean="0">
                                <a:latin typeface="Cambria Math"/>
                                <a:ea typeface="Cambria Math"/>
                              </a:rPr>
                              <m:t>𝜇</m:t>
                            </m:r>
                            <m:r>
                              <a:rPr lang="cs-CZ" b="0" i="1" smtClean="0">
                                <a:latin typeface="Cambria Math"/>
                                <a:ea typeface="Cambria Math"/>
                              </a:rPr>
                              <m:t>+3</m:t>
                            </m:r>
                            <m:r>
                              <a:rPr lang="cs-CZ" b="0" i="1" smtClean="0">
                                <a:latin typeface="Cambria Math"/>
                                <a:ea typeface="Cambria Math"/>
                              </a:rPr>
                              <m:t>𝜎</m:t>
                            </m:r>
                            <m:r>
                              <a:rPr lang="cs-CZ" b="0" i="1" smtClean="0">
                                <a:latin typeface="Cambria Math"/>
                                <a:ea typeface="Cambria Math"/>
                              </a:rPr>
                              <m:t>−</m:t>
                            </m:r>
                            <m:r>
                              <a:rPr lang="cs-CZ" b="0" i="1" smtClean="0">
                                <a:latin typeface="Cambria Math"/>
                                <a:ea typeface="Cambria Math"/>
                              </a:rPr>
                              <m:t>𝜇</m:t>
                            </m:r>
                          </m:num>
                          <m:den>
                            <m:r>
                              <a:rPr lang="cs-CZ" b="0" i="1" smtClean="0">
                                <a:latin typeface="Cambria Math"/>
                                <a:ea typeface="Cambria Math"/>
                              </a:rPr>
                              <m:t>𝜎</m:t>
                            </m:r>
                          </m:den>
                        </m:f>
                      </m:e>
                    </m:d>
                    <m:r>
                      <a:rPr lang="cs-CZ" b="0" i="1" smtClean="0">
                        <a:latin typeface="Cambria Math"/>
                        <a:ea typeface="Cambria Math"/>
                      </a:rPr>
                      <m:t>−</m:t>
                    </m:r>
                  </m:oMath>
                </a14:m>
                <a:r>
                  <a:rPr lang="el-GR" b="0" dirty="0" smtClean="0">
                    <a:ea typeface="Cambria Math"/>
                  </a:rPr>
                  <a:t> </a:t>
                </a:r>
                <a14:m>
                  <m:oMath xmlns:m="http://schemas.openxmlformats.org/officeDocument/2006/math">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f>
                          <m:fPr>
                            <m:ctrlPr>
                              <a:rPr lang="el-GR" b="0" i="1" smtClean="0">
                                <a:latin typeface="Cambria Math" panose="02040503050406030204" pitchFamily="18" charset="0"/>
                                <a:ea typeface="Cambria Math"/>
                              </a:rPr>
                            </m:ctrlPr>
                          </m:fPr>
                          <m:num>
                            <m:r>
                              <a:rPr lang="cs-CZ" b="0" i="1" smtClean="0">
                                <a:latin typeface="Cambria Math"/>
                                <a:ea typeface="Cambria Math"/>
                              </a:rPr>
                              <m:t>𝜇</m:t>
                            </m:r>
                            <m:r>
                              <a:rPr lang="cs-CZ" b="0" i="1" smtClean="0">
                                <a:latin typeface="Cambria Math"/>
                                <a:ea typeface="Cambria Math"/>
                              </a:rPr>
                              <m:t>−3</m:t>
                            </m:r>
                            <m:r>
                              <a:rPr lang="cs-CZ" b="0" i="1" smtClean="0">
                                <a:latin typeface="Cambria Math"/>
                                <a:ea typeface="Cambria Math"/>
                              </a:rPr>
                              <m:t>𝜎</m:t>
                            </m:r>
                            <m:r>
                              <a:rPr lang="cs-CZ" b="0" i="1" smtClean="0">
                                <a:latin typeface="Cambria Math"/>
                                <a:ea typeface="Cambria Math"/>
                              </a:rPr>
                              <m:t>−</m:t>
                            </m:r>
                            <m:r>
                              <a:rPr lang="cs-CZ" b="0" i="1" smtClean="0">
                                <a:latin typeface="Cambria Math"/>
                                <a:ea typeface="Cambria Math"/>
                              </a:rPr>
                              <m:t>𝜇</m:t>
                            </m:r>
                          </m:num>
                          <m:den>
                            <m:r>
                              <a:rPr lang="cs-CZ" b="0" i="1" smtClean="0">
                                <a:latin typeface="Cambria Math"/>
                                <a:ea typeface="Cambria Math"/>
                              </a:rPr>
                              <m:t>𝜎</m:t>
                            </m:r>
                          </m:den>
                        </m:f>
                      </m:e>
                    </m:d>
                    <m:r>
                      <a:rPr lang="cs-CZ" b="0" i="1"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3</m:t>
                        </m:r>
                      </m:e>
                    </m:d>
                    <m:r>
                      <a:rPr lang="cs-CZ" b="0" i="1"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−3</m:t>
                        </m:r>
                      </m:e>
                    </m:d>
                    <m:r>
                      <a:rPr lang="cs-CZ" b="0" i="1" smtClean="0">
                        <a:latin typeface="Cambria Math"/>
                        <a:ea typeface="Cambria Math"/>
                      </a:rPr>
                      <m:t>=</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3</m:t>
                        </m:r>
                      </m:e>
                    </m:d>
                    <m:r>
                      <a:rPr lang="cs-CZ" b="0" i="1" smtClean="0">
                        <a:latin typeface="Cambria Math"/>
                        <a:ea typeface="Cambria Math"/>
                      </a:rPr>
                      <m:t>−</m:t>
                    </m:r>
                    <m:d>
                      <m:dPr>
                        <m:ctrlPr>
                          <a:rPr lang="cs-CZ" b="0" i="1" smtClean="0">
                            <a:latin typeface="Cambria Math" panose="02040503050406030204" pitchFamily="18" charset="0"/>
                            <a:ea typeface="Cambria Math"/>
                          </a:rPr>
                        </m:ctrlPr>
                      </m:dPr>
                      <m:e>
                        <m:r>
                          <a:rPr lang="cs-CZ" b="0" i="1" smtClean="0">
                            <a:latin typeface="Cambria Math"/>
                            <a:ea typeface="Cambria Math"/>
                          </a:rPr>
                          <m:t>1−</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3</m:t>
                            </m:r>
                          </m:e>
                        </m:d>
                      </m:e>
                    </m:d>
                    <m:r>
                      <a:rPr lang="cs-CZ" b="0" i="1" smtClean="0">
                        <a:latin typeface="Cambria Math"/>
                        <a:ea typeface="Cambria Math"/>
                      </a:rPr>
                      <m:t>=</m:t>
                    </m:r>
                  </m:oMath>
                </a14:m>
                <a:endParaRPr lang="cs-CZ" b="0" i="1" dirty="0" smtClean="0">
                  <a:latin typeface="Cambria Math"/>
                  <a:ea typeface="Cambria Math"/>
                </a:endParaRPr>
              </a:p>
              <a:p>
                <a:pPr/>
                <a14:m>
                  <m:oMathPara xmlns:m="http://schemas.openxmlformats.org/officeDocument/2006/math">
                    <m:oMathParaPr>
                      <m:jc m:val="left"/>
                    </m:oMathParaPr>
                    <m:oMath xmlns:m="http://schemas.openxmlformats.org/officeDocument/2006/math">
                      <m:r>
                        <a:rPr lang="cs-CZ" b="0" i="1" smtClean="0">
                          <a:latin typeface="Cambria Math"/>
                          <a:ea typeface="Cambria Math"/>
                        </a:rPr>
                        <m:t>=2</m:t>
                      </m:r>
                      <m:r>
                        <m:rPr>
                          <m:sty m:val="p"/>
                        </m:rPr>
                        <a:rPr lang="el-GR" b="0" i="1" smtClean="0">
                          <a:latin typeface="Cambria Math"/>
                          <a:ea typeface="Cambria Math"/>
                        </a:rPr>
                        <m:t>Φ</m:t>
                      </m:r>
                      <m:d>
                        <m:dPr>
                          <m:ctrlPr>
                            <a:rPr lang="el-GR" b="0" i="1" smtClean="0">
                              <a:latin typeface="Cambria Math" panose="02040503050406030204" pitchFamily="18" charset="0"/>
                              <a:ea typeface="Cambria Math"/>
                            </a:rPr>
                          </m:ctrlPr>
                        </m:dPr>
                        <m:e>
                          <m:r>
                            <a:rPr lang="cs-CZ" b="0" i="1" smtClean="0">
                              <a:latin typeface="Cambria Math"/>
                              <a:ea typeface="Cambria Math"/>
                            </a:rPr>
                            <m:t>3</m:t>
                          </m:r>
                        </m:e>
                      </m:d>
                      <m:r>
                        <a:rPr lang="cs-CZ" b="0" i="1" smtClean="0">
                          <a:latin typeface="Cambria Math"/>
                          <a:ea typeface="Cambria Math"/>
                        </a:rPr>
                        <m:t>−1=2∙0,9987−1=0,</m:t>
                      </m:r>
                      <m:r>
                        <a:rPr lang="cs-CZ" b="0" i="0" smtClean="0">
                          <a:latin typeface="Cambria Math"/>
                          <a:ea typeface="Cambria Math"/>
                        </a:rPr>
                        <m:t>9974</m:t>
                      </m:r>
                    </m:oMath>
                  </m:oMathPara>
                </a14:m>
                <a:endParaRPr lang="cs-CZ" b="0" dirty="0" smtClean="0">
                  <a:ea typeface="Cambria Math"/>
                </a:endParaRPr>
              </a:p>
            </p:txBody>
          </p:sp>
        </mc:Choice>
        <mc:Fallback xmlns="">
          <p:sp>
            <p:nvSpPr>
              <p:cNvPr id="2" name="TextovéPole 1"/>
              <p:cNvSpPr txBox="1">
                <a:spLocks noRot="1" noChangeAspect="1" noMove="1" noResize="1" noEditPoints="1" noAdjustHandles="1" noChangeArrowheads="1" noChangeShapeType="1" noTextEdit="1"/>
              </p:cNvSpPr>
              <p:nvPr/>
            </p:nvSpPr>
            <p:spPr>
              <a:xfrm>
                <a:off x="467544" y="2204864"/>
                <a:ext cx="8064896" cy="1614866"/>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21647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Nadpis 1"/>
              <p:cNvSpPr>
                <a:spLocks noGrp="1"/>
              </p:cNvSpPr>
              <p:nvPr>
                <p:ph type="title"/>
              </p:nvPr>
            </p:nvSpPr>
            <p:spPr/>
            <p:txBody>
              <a:bodyPr>
                <a:normAutofit/>
              </a:bodyPr>
              <a:lstStyle/>
              <a:p>
                <a:r>
                  <a:rPr lang="cs-CZ" sz="3200" dirty="0" smtClean="0">
                    <a:solidFill>
                      <a:schemeClr val="accent3">
                        <a:lumMod val="50000"/>
                      </a:schemeClr>
                    </a:solidFill>
                  </a:rPr>
                  <a:t>Rule </a:t>
                </a:r>
                <a:r>
                  <a:rPr lang="cs-CZ" sz="3200" dirty="0" err="1" smtClean="0">
                    <a:solidFill>
                      <a:schemeClr val="accent3">
                        <a:lumMod val="50000"/>
                      </a:schemeClr>
                    </a:solidFill>
                  </a:rPr>
                  <a:t>of</a:t>
                </a:r>
                <a:r>
                  <a:rPr lang="cs-CZ" sz="3200" dirty="0" smtClean="0">
                    <a:solidFill>
                      <a:schemeClr val="accent3">
                        <a:lumMod val="50000"/>
                      </a:schemeClr>
                    </a:solidFill>
                  </a:rPr>
                  <a:t> 3</a:t>
                </a:r>
                <a14:m>
                  <m:oMath xmlns:m="http://schemas.openxmlformats.org/officeDocument/2006/math">
                    <m:r>
                      <a:rPr lang="cs-CZ" sz="3200" i="1" smtClean="0">
                        <a:solidFill>
                          <a:schemeClr val="accent3">
                            <a:lumMod val="50000"/>
                          </a:schemeClr>
                        </a:solidFill>
                        <a:latin typeface="Cambria Math"/>
                        <a:ea typeface="Cambria Math"/>
                      </a:rPr>
                      <m:t>𝜎</m:t>
                    </m:r>
                  </m:oMath>
                </a14:m>
                <a:endParaRPr lang="en-US" sz="3200" dirty="0">
                  <a:solidFill>
                    <a:schemeClr val="accent3">
                      <a:lumMod val="50000"/>
                    </a:schemeClr>
                  </a:solidFill>
                </a:endParaRPr>
              </a:p>
            </p:txBody>
          </p:sp>
        </mc:Choice>
        <mc:Fallback xmlns="">
          <p:sp>
            <p:nvSpPr>
              <p:cNvPr id="2" name="Nadpis 1"/>
              <p:cNvSpPr>
                <a:spLocks noGrp="1" noRot="1" noChangeAspect="1" noMove="1" noResize="1" noEditPoints="1" noAdjustHandles="1" noChangeArrowheads="1" noChangeShapeType="1" noTextEdit="1"/>
              </p:cNvSpPr>
              <p:nvPr>
                <p:ph type="title"/>
              </p:nvPr>
            </p:nvSpPr>
            <p:spPr>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ulka 4"/>
              <p:cNvGraphicFramePr>
                <a:graphicFrameLocks noGrp="1"/>
              </p:cNvGraphicFramePr>
              <p:nvPr>
                <p:extLst>
                  <p:ext uri="{D42A27DB-BD31-4B8C-83A1-F6EECF244321}">
                    <p14:modId xmlns:p14="http://schemas.microsoft.com/office/powerpoint/2010/main" val="1309697689"/>
                  </p:ext>
                </p:extLst>
              </p:nvPr>
            </p:nvGraphicFramePr>
            <p:xfrm>
              <a:off x="1979712" y="1484784"/>
              <a:ext cx="5184576" cy="1219200"/>
            </p:xfrm>
            <a:graphic>
              <a:graphicData uri="http://schemas.openxmlformats.org/drawingml/2006/table">
                <a:tbl>
                  <a:tblPr firstRow="1" firstCol="1" lastRow="1" lastCol="1" bandRow="1" bandCol="1">
                    <a:tableStyleId>{5C22544A-7EE6-4342-B048-85BDC9FD1C3A}</a:tableStyleId>
                  </a:tblPr>
                  <a:tblGrid>
                    <a:gridCol w="1724592">
                      <a:extLst>
                        <a:ext uri="{9D8B030D-6E8A-4147-A177-3AD203B41FA5}">
                          <a16:colId xmlns:a16="http://schemas.microsoft.com/office/drawing/2014/main" val="20000"/>
                        </a:ext>
                      </a:extLst>
                    </a:gridCol>
                    <a:gridCol w="3459984">
                      <a:extLst>
                        <a:ext uri="{9D8B030D-6E8A-4147-A177-3AD203B41FA5}">
                          <a16:colId xmlns:a16="http://schemas.microsoft.com/office/drawing/2014/main" val="20001"/>
                        </a:ext>
                      </a:extLst>
                    </a:gridCol>
                  </a:tblGrid>
                  <a:tr h="0">
                    <a:tc>
                      <a:txBody>
                        <a:bodyPr/>
                        <a:lstStyle/>
                        <a:p>
                          <a:pPr indent="182880" algn="ctr">
                            <a:spcAft>
                              <a:spcPts val="0"/>
                            </a:spcAft>
                          </a:pPr>
                          <a:r>
                            <a:rPr lang="cs-CZ" sz="2000" b="0" dirty="0">
                              <a:solidFill>
                                <a:schemeClr val="tx1"/>
                              </a:solidFill>
                              <a:effectLst/>
                            </a:rPr>
                            <a:t>k</a:t>
                          </a:r>
                          <a:endParaRPr lang="cs-CZ" sz="2000" b="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2880" algn="ctr">
                            <a:spcAft>
                              <a:spcPts val="0"/>
                            </a:spcAft>
                          </a:pPr>
                          <a14:m>
                            <m:oMathPara xmlns:m="http://schemas.openxmlformats.org/officeDocument/2006/math">
                              <m:oMathParaPr>
                                <m:jc m:val="centerGroup"/>
                              </m:oMathParaPr>
                              <m:oMath xmlns:m="http://schemas.openxmlformats.org/officeDocument/2006/math">
                                <m:r>
                                  <a:rPr lang="cs-CZ" sz="2000" b="0" i="1" smtClean="0">
                                    <a:solidFill>
                                      <a:schemeClr val="tx1"/>
                                    </a:solidFill>
                                    <a:latin typeface="Cambria Math"/>
                                  </a:rPr>
                                  <m:t>𝑃</m:t>
                                </m:r>
                                <m:d>
                                  <m:dPr>
                                    <m:ctrlPr>
                                      <a:rPr lang="cs-CZ" sz="2000" b="0" i="1" smtClean="0">
                                        <a:solidFill>
                                          <a:schemeClr val="tx1"/>
                                        </a:solidFill>
                                        <a:latin typeface="Cambria Math" panose="02040503050406030204" pitchFamily="18" charset="0"/>
                                      </a:rPr>
                                    </m:ctrlPr>
                                  </m:dPr>
                                  <m:e>
                                    <m:r>
                                      <a:rPr lang="cs-CZ" sz="2000" b="0" i="1" smtClean="0">
                                        <a:solidFill>
                                          <a:schemeClr val="tx1"/>
                                        </a:solidFill>
                                        <a:latin typeface="Cambria Math"/>
                                        <a:ea typeface="Cambria Math"/>
                                      </a:rPr>
                                      <m:t>𝜇</m:t>
                                    </m:r>
                                    <m:r>
                                      <a:rPr lang="cs-CZ" sz="2000" b="0" i="1" smtClean="0">
                                        <a:solidFill>
                                          <a:schemeClr val="tx1"/>
                                        </a:solidFill>
                                        <a:latin typeface="Cambria Math"/>
                                        <a:ea typeface="Cambria Math"/>
                                      </a:rPr>
                                      <m:t>−</m:t>
                                    </m:r>
                                    <m:r>
                                      <a:rPr lang="cs-CZ" sz="2000" b="0" i="1" smtClean="0">
                                        <a:solidFill>
                                          <a:schemeClr val="tx1"/>
                                        </a:solidFill>
                                        <a:latin typeface="Cambria Math"/>
                                        <a:ea typeface="Cambria Math"/>
                                      </a:rPr>
                                      <m:t>𝑘</m:t>
                                    </m:r>
                                    <m:r>
                                      <a:rPr lang="cs-CZ" sz="2000" b="0" i="1" smtClean="0">
                                        <a:solidFill>
                                          <a:schemeClr val="tx1"/>
                                        </a:solidFill>
                                        <a:latin typeface="Cambria Math"/>
                                        <a:ea typeface="Cambria Math"/>
                                      </a:rPr>
                                      <m:t>𝜎</m:t>
                                    </m:r>
                                    <m:r>
                                      <a:rPr lang="en-US" sz="2000" b="0" i="1" smtClean="0">
                                        <a:solidFill>
                                          <a:schemeClr val="tx1"/>
                                        </a:solidFill>
                                        <a:latin typeface="Cambria Math"/>
                                        <a:ea typeface="Cambria Math"/>
                                      </a:rPr>
                                      <m:t>&lt;</m:t>
                                    </m:r>
                                    <m:r>
                                      <a:rPr lang="en-US" sz="2000" b="0" i="1" smtClean="0">
                                        <a:solidFill>
                                          <a:schemeClr val="tx1"/>
                                        </a:solidFill>
                                        <a:latin typeface="Cambria Math"/>
                                        <a:ea typeface="Cambria Math"/>
                                      </a:rPr>
                                      <m:t>𝑋</m:t>
                                    </m:r>
                                    <m:r>
                                      <a:rPr lang="en-US" sz="2000" b="0" i="1" smtClean="0">
                                        <a:solidFill>
                                          <a:schemeClr val="tx1"/>
                                        </a:solidFill>
                                        <a:latin typeface="Cambria Math"/>
                                        <a:ea typeface="Cambria Math"/>
                                      </a:rPr>
                                      <m:t>&lt;</m:t>
                                    </m:r>
                                    <m:r>
                                      <a:rPr lang="cs-CZ" sz="2000" b="0" i="1">
                                        <a:solidFill>
                                          <a:schemeClr val="tx1"/>
                                        </a:solidFill>
                                        <a:latin typeface="Cambria Math"/>
                                        <a:ea typeface="Cambria Math"/>
                                      </a:rPr>
                                      <m:t>𝜇</m:t>
                                    </m:r>
                                    <m:r>
                                      <a:rPr lang="cs-CZ" sz="2000" b="0" i="1" smtClean="0">
                                        <a:solidFill>
                                          <a:schemeClr val="tx1"/>
                                        </a:solidFill>
                                        <a:latin typeface="Cambria Math"/>
                                        <a:ea typeface="Cambria Math"/>
                                      </a:rPr>
                                      <m:t>+</m:t>
                                    </m:r>
                                    <m:r>
                                      <a:rPr lang="cs-CZ" sz="2000" b="0" i="1">
                                        <a:solidFill>
                                          <a:schemeClr val="tx1"/>
                                        </a:solidFill>
                                        <a:latin typeface="Cambria Math"/>
                                        <a:ea typeface="Cambria Math"/>
                                      </a:rPr>
                                      <m:t>𝑘</m:t>
                                    </m:r>
                                    <m:r>
                                      <a:rPr lang="cs-CZ" sz="2000" b="0" i="1">
                                        <a:solidFill>
                                          <a:schemeClr val="tx1"/>
                                        </a:solidFill>
                                        <a:latin typeface="Cambria Math"/>
                                        <a:ea typeface="Cambria Math"/>
                                      </a:rPr>
                                      <m:t>𝜎</m:t>
                                    </m:r>
                                  </m:e>
                                </m:d>
                              </m:oMath>
                            </m:oMathPara>
                          </a14:m>
                          <a:endParaRPr lang="cs-CZ" sz="2000" b="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pPr indent="182880" algn="ctr">
                            <a:spcAft>
                              <a:spcPts val="0"/>
                            </a:spcAft>
                          </a:pPr>
                          <a:r>
                            <a:rPr lang="cs-CZ" sz="2000" b="0">
                              <a:solidFill>
                                <a:schemeClr val="tx1"/>
                              </a:solidFill>
                              <a:effectLst/>
                            </a:rPr>
                            <a:t>1</a:t>
                          </a:r>
                          <a:endParaRPr lang="cs-CZ" sz="2000" b="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2880" algn="ctr">
                            <a:spcAft>
                              <a:spcPts val="0"/>
                            </a:spcAft>
                          </a:pPr>
                          <a:r>
                            <a:rPr lang="cs-CZ" sz="2000" b="0">
                              <a:solidFill>
                                <a:schemeClr val="tx1"/>
                              </a:solidFill>
                              <a:effectLst/>
                            </a:rPr>
                            <a:t>0,682</a:t>
                          </a:r>
                          <a:endParaRPr lang="cs-CZ" sz="2000" b="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pPr indent="182880" algn="ctr">
                            <a:spcAft>
                              <a:spcPts val="0"/>
                            </a:spcAft>
                          </a:pPr>
                          <a:r>
                            <a:rPr lang="cs-CZ" sz="2000" b="0">
                              <a:solidFill>
                                <a:schemeClr val="tx1"/>
                              </a:solidFill>
                              <a:effectLst/>
                            </a:rPr>
                            <a:t>2</a:t>
                          </a:r>
                          <a:endParaRPr lang="cs-CZ" sz="2000" b="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2880" algn="ctr">
                            <a:spcAft>
                              <a:spcPts val="0"/>
                            </a:spcAft>
                          </a:pPr>
                          <a:r>
                            <a:rPr lang="cs-CZ" sz="2000" b="0">
                              <a:solidFill>
                                <a:schemeClr val="tx1"/>
                              </a:solidFill>
                              <a:effectLst/>
                            </a:rPr>
                            <a:t>0,954</a:t>
                          </a:r>
                          <a:endParaRPr lang="cs-CZ" sz="2000" b="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pPr indent="182880" algn="ctr">
                            <a:spcAft>
                              <a:spcPts val="0"/>
                            </a:spcAft>
                          </a:pPr>
                          <a:r>
                            <a:rPr lang="cs-CZ" sz="2000" b="0" dirty="0">
                              <a:solidFill>
                                <a:schemeClr val="tx1"/>
                              </a:solidFill>
                              <a:effectLst/>
                            </a:rPr>
                            <a:t>3</a:t>
                          </a:r>
                          <a:endParaRPr lang="cs-CZ" sz="2000" b="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2880" algn="ctr">
                            <a:spcAft>
                              <a:spcPts val="0"/>
                            </a:spcAft>
                          </a:pPr>
                          <a:r>
                            <a:rPr lang="cs-CZ" sz="2000" b="0" dirty="0">
                              <a:solidFill>
                                <a:schemeClr val="tx1"/>
                              </a:solidFill>
                              <a:effectLst/>
                            </a:rPr>
                            <a:t>0,998</a:t>
                          </a:r>
                          <a:endParaRPr lang="cs-CZ" sz="2000" b="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mc:Choice>
        <mc:Fallback xmlns="">
          <p:graphicFrame>
            <p:nvGraphicFramePr>
              <p:cNvPr id="5" name="Tabulka 4"/>
              <p:cNvGraphicFramePr>
                <a:graphicFrameLocks noGrp="1"/>
              </p:cNvGraphicFramePr>
              <p:nvPr>
                <p:extLst>
                  <p:ext uri="{D42A27DB-BD31-4B8C-83A1-F6EECF244321}">
                    <p14:modId xmlns:p14="http://schemas.microsoft.com/office/powerpoint/2010/main" val="1309697689"/>
                  </p:ext>
                </p:extLst>
              </p:nvPr>
            </p:nvGraphicFramePr>
            <p:xfrm>
              <a:off x="1979712" y="1484784"/>
              <a:ext cx="5184576" cy="1219200"/>
            </p:xfrm>
            <a:graphic>
              <a:graphicData uri="http://schemas.openxmlformats.org/drawingml/2006/table">
                <a:tbl>
                  <a:tblPr firstRow="1" firstCol="1" lastRow="1" lastCol="1" bandRow="1" bandCol="1">
                    <a:tableStyleId>{5C22544A-7EE6-4342-B048-85BDC9FD1C3A}</a:tableStyleId>
                  </a:tblPr>
                  <a:tblGrid>
                    <a:gridCol w="1724592"/>
                    <a:gridCol w="3459984"/>
                  </a:tblGrid>
                  <a:tr h="304800">
                    <a:tc>
                      <a:txBody>
                        <a:bodyPr/>
                        <a:lstStyle/>
                        <a:p>
                          <a:pPr indent="182880" algn="ctr">
                            <a:spcAft>
                              <a:spcPts val="0"/>
                            </a:spcAft>
                          </a:pPr>
                          <a:r>
                            <a:rPr lang="cs-CZ" sz="2000" b="0" dirty="0">
                              <a:solidFill>
                                <a:schemeClr val="tx1"/>
                              </a:solidFill>
                              <a:effectLst/>
                            </a:rPr>
                            <a:t>k</a:t>
                          </a:r>
                          <a:endParaRPr lang="cs-CZ" sz="2000" b="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50088" t="-26000" r="-176" b="-350000"/>
                          </a:stretch>
                        </a:blipFill>
                      </a:tcPr>
                    </a:tc>
                  </a:tr>
                  <a:tr h="304800">
                    <a:tc>
                      <a:txBody>
                        <a:bodyPr/>
                        <a:lstStyle/>
                        <a:p>
                          <a:pPr indent="182880" algn="ctr">
                            <a:spcAft>
                              <a:spcPts val="0"/>
                            </a:spcAft>
                          </a:pPr>
                          <a:r>
                            <a:rPr lang="cs-CZ" sz="2000" b="0">
                              <a:solidFill>
                                <a:schemeClr val="tx1"/>
                              </a:solidFill>
                              <a:effectLst/>
                            </a:rPr>
                            <a:t>1</a:t>
                          </a:r>
                          <a:endParaRPr lang="cs-CZ" sz="2000" b="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2880" algn="ctr">
                            <a:spcAft>
                              <a:spcPts val="0"/>
                            </a:spcAft>
                          </a:pPr>
                          <a:r>
                            <a:rPr lang="cs-CZ" sz="2000" b="0">
                              <a:solidFill>
                                <a:schemeClr val="tx1"/>
                              </a:solidFill>
                              <a:effectLst/>
                            </a:rPr>
                            <a:t>0,682</a:t>
                          </a:r>
                          <a:endParaRPr lang="cs-CZ" sz="2000" b="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800">
                    <a:tc>
                      <a:txBody>
                        <a:bodyPr/>
                        <a:lstStyle/>
                        <a:p>
                          <a:pPr indent="182880" algn="ctr">
                            <a:spcAft>
                              <a:spcPts val="0"/>
                            </a:spcAft>
                          </a:pPr>
                          <a:r>
                            <a:rPr lang="cs-CZ" sz="2000" b="0">
                              <a:solidFill>
                                <a:schemeClr val="tx1"/>
                              </a:solidFill>
                              <a:effectLst/>
                            </a:rPr>
                            <a:t>2</a:t>
                          </a:r>
                          <a:endParaRPr lang="cs-CZ" sz="2000" b="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2880" algn="ctr">
                            <a:spcAft>
                              <a:spcPts val="0"/>
                            </a:spcAft>
                          </a:pPr>
                          <a:r>
                            <a:rPr lang="cs-CZ" sz="2000" b="0">
                              <a:solidFill>
                                <a:schemeClr val="tx1"/>
                              </a:solidFill>
                              <a:effectLst/>
                            </a:rPr>
                            <a:t>0,954</a:t>
                          </a:r>
                          <a:endParaRPr lang="cs-CZ" sz="2000" b="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800">
                    <a:tc>
                      <a:txBody>
                        <a:bodyPr/>
                        <a:lstStyle/>
                        <a:p>
                          <a:pPr indent="182880" algn="ctr">
                            <a:spcAft>
                              <a:spcPts val="0"/>
                            </a:spcAft>
                          </a:pPr>
                          <a:r>
                            <a:rPr lang="cs-CZ" sz="2000" b="0" dirty="0">
                              <a:solidFill>
                                <a:schemeClr val="tx1"/>
                              </a:solidFill>
                              <a:effectLst/>
                            </a:rPr>
                            <a:t>3</a:t>
                          </a:r>
                          <a:endParaRPr lang="cs-CZ" sz="2000" b="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indent="182880" algn="ctr">
                            <a:spcAft>
                              <a:spcPts val="0"/>
                            </a:spcAft>
                          </a:pPr>
                          <a:r>
                            <a:rPr lang="cs-CZ" sz="2000" b="0" dirty="0">
                              <a:solidFill>
                                <a:schemeClr val="tx1"/>
                              </a:solidFill>
                              <a:effectLst/>
                            </a:rPr>
                            <a:t>0,998</a:t>
                          </a:r>
                          <a:endParaRPr lang="cs-CZ" sz="2000" b="0" dirty="0">
                            <a:solidFill>
                              <a:schemeClr val="tx1"/>
                            </a:solidFill>
                            <a:effectLst/>
                            <a:latin typeface="Times New Roman"/>
                            <a:ea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mc:Fallback>
      </mc:AlternateContent>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068960"/>
            <a:ext cx="7397237"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21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Nadpis 1"/>
              <p:cNvSpPr>
                <a:spLocks noGrp="1"/>
              </p:cNvSpPr>
              <p:nvPr>
                <p:ph type="title"/>
              </p:nvPr>
            </p:nvSpPr>
            <p:spPr>
              <a:xfrm>
                <a:off x="457200" y="274638"/>
                <a:ext cx="8229600" cy="4522514"/>
              </a:xfrm>
            </p:spPr>
            <p:txBody>
              <a:bodyPr>
                <a:normAutofit fontScale="90000"/>
              </a:bodyPr>
              <a:lstStyle/>
              <a:p>
                <a:pPr marL="457200" indent="-457200" algn="l">
                  <a:buFont typeface="+mj-lt"/>
                  <a:buAutoNum type="arabicPeriod" startAt="7"/>
                </a:pPr>
                <a:r>
                  <a:rPr lang="en-US" sz="2400" dirty="0" smtClean="0"/>
                  <a:t>The time (</a:t>
                </a:r>
                <a14:m>
                  <m:oMath xmlns:m="http://schemas.openxmlformats.org/officeDocument/2006/math">
                    <m:r>
                      <a:rPr lang="en-US" sz="2400" i="1" dirty="0" smtClean="0">
                        <a:latin typeface="Cambria Math" panose="02040503050406030204" pitchFamily="18" charset="0"/>
                      </a:rPr>
                      <m:t>𝑌</m:t>
                    </m:r>
                  </m:oMath>
                </a14:m>
                <a:r>
                  <a:rPr lang="en-US" sz="2400" dirty="0" smtClean="0"/>
                  <a:t>) it takes your professor to drive home each </a:t>
                </a:r>
                <a:br>
                  <a:rPr lang="en-US" sz="2400" dirty="0" smtClean="0"/>
                </a:br>
                <a:r>
                  <a:rPr lang="en-US" sz="2400" dirty="0" smtClean="0"/>
                  <a:t>night is normally distributed with mean 15 minutes and </a:t>
                </a:r>
                <a:br>
                  <a:rPr lang="en-US" sz="2400" dirty="0" smtClean="0"/>
                </a:br>
                <a:r>
                  <a:rPr lang="en-US" sz="2400" dirty="0" smtClean="0"/>
                  <a:t>standard deviation 2 minutes.  Find the following </a:t>
                </a:r>
                <a:r>
                  <a:rPr lang="cs-CZ" sz="2400" dirty="0" smtClean="0"/>
                  <a:t> </a:t>
                </a:r>
                <a:r>
                  <a:rPr lang="en-US" sz="2400" dirty="0" smtClean="0"/>
                  <a:t>probabilities.  Draw a picture of the normal distribution and</a:t>
                </a:r>
                <a:r>
                  <a:rPr lang="cs-CZ" sz="2400" dirty="0"/>
                  <a:t> </a:t>
                </a:r>
                <a:r>
                  <a:rPr lang="en-US" sz="2400" dirty="0" smtClean="0"/>
                  <a:t>show </a:t>
                </a:r>
                <a:r>
                  <a:rPr lang="en-US" sz="2400" b="1" dirty="0" smtClean="0"/>
                  <a:t>(shade) </a:t>
                </a:r>
                <a:r>
                  <a:rPr lang="en-US" sz="2400" dirty="0" smtClean="0"/>
                  <a:t>the area that represents the probability you are</a:t>
                </a:r>
                <a:r>
                  <a:rPr lang="cs-CZ" sz="2400" dirty="0"/>
                  <a:t> </a:t>
                </a:r>
                <a:r>
                  <a:rPr lang="en-US" sz="2400" dirty="0" smtClean="0"/>
                  <a:t>calculating.</a:t>
                </a:r>
                <a:br>
                  <a:rPr lang="en-US" sz="2400" dirty="0" smtClean="0"/>
                </a:br>
                <a:r>
                  <a:rPr lang="cs-CZ" sz="2400" dirty="0" smtClean="0"/>
                  <a:t/>
                </a:r>
                <a:br>
                  <a:rPr lang="cs-CZ" sz="2400" dirty="0" smtClean="0"/>
                </a:br>
                <a14:m>
                  <m:oMath xmlns:m="http://schemas.openxmlformats.org/officeDocument/2006/math">
                    <m:r>
                      <a:rPr lang="en-US" sz="2400" i="1" dirty="0" smtClean="0">
                        <a:latin typeface="Cambria Math" panose="02040503050406030204" pitchFamily="18" charset="0"/>
                      </a:rPr>
                      <m:t>𝑃</m:t>
                    </m:r>
                    <m:r>
                      <a:rPr lang="en-US" sz="2400" i="1" dirty="0" smtClean="0">
                        <a:latin typeface="Cambria Math" panose="02040503050406030204" pitchFamily="18" charset="0"/>
                      </a:rPr>
                      <m:t>(</m:t>
                    </m:r>
                    <m:r>
                      <a:rPr lang="en-US" sz="2400" i="1" dirty="0" smtClean="0">
                        <a:latin typeface="Cambria Math" panose="02040503050406030204" pitchFamily="18" charset="0"/>
                      </a:rPr>
                      <m:t>𝑌</m:t>
                    </m:r>
                    <m:r>
                      <a:rPr lang="en-US" sz="2400" i="1" dirty="0" smtClean="0">
                        <a:latin typeface="Cambria Math" panose="02040503050406030204" pitchFamily="18" charset="0"/>
                      </a:rPr>
                      <m:t> &gt; 25) =</m:t>
                    </m:r>
                  </m:oMath>
                </a14:m>
                <a:r>
                  <a:rPr lang="cs-CZ" sz="2400" dirty="0" smtClean="0"/>
                  <a:t> </a:t>
                </a:r>
                <a:r>
                  <a:rPr lang="en-US" sz="2400" dirty="0" smtClean="0"/>
                  <a:t/>
                </a:r>
                <a:br>
                  <a:rPr lang="en-US" sz="2400" dirty="0" smtClean="0"/>
                </a:br>
                <a:r>
                  <a:rPr lang="en-US" sz="2400" dirty="0" smtClean="0"/>
                  <a:t/>
                </a:r>
                <a:br>
                  <a:rPr lang="en-US" sz="2400" dirty="0" smtClean="0"/>
                </a:br>
                <a14:m>
                  <m:oMath xmlns:m="http://schemas.openxmlformats.org/officeDocument/2006/math">
                    <m:r>
                      <a:rPr lang="en-US" sz="2400" i="1" dirty="0" smtClean="0">
                        <a:latin typeface="Cambria Math" panose="02040503050406030204" pitchFamily="18" charset="0"/>
                      </a:rPr>
                      <m:t>𝑃</m:t>
                    </m:r>
                    <m:d>
                      <m:dPr>
                        <m:ctrlPr>
                          <a:rPr lang="en-US" sz="2400" i="1" dirty="0" smtClean="0">
                            <a:latin typeface="Cambria Math" panose="02040503050406030204" pitchFamily="18" charset="0"/>
                          </a:rPr>
                        </m:ctrlPr>
                      </m:dPr>
                      <m:e>
                        <m:r>
                          <a:rPr lang="en-US" sz="2400" i="1" dirty="0" smtClean="0">
                            <a:latin typeface="Cambria Math" panose="02040503050406030204" pitchFamily="18" charset="0"/>
                          </a:rPr>
                          <m:t> 11 &lt; </m:t>
                        </m:r>
                        <m:r>
                          <a:rPr lang="en-US" sz="2400" i="1" dirty="0" smtClean="0">
                            <a:latin typeface="Cambria Math" panose="02040503050406030204" pitchFamily="18" charset="0"/>
                          </a:rPr>
                          <m:t>𝑌</m:t>
                        </m:r>
                        <m:r>
                          <a:rPr lang="en-US" sz="2400" i="1" dirty="0" smtClean="0">
                            <a:latin typeface="Cambria Math" panose="02040503050406030204" pitchFamily="18" charset="0"/>
                          </a:rPr>
                          <m:t> &lt; 19</m:t>
                        </m:r>
                      </m:e>
                    </m:d>
                    <m:r>
                      <a:rPr lang="en-US" sz="2400" i="1" dirty="0" smtClean="0">
                        <a:latin typeface="Cambria Math" panose="02040503050406030204" pitchFamily="18" charset="0"/>
                      </a:rPr>
                      <m:t>=</m:t>
                    </m:r>
                    <m:r>
                      <a:rPr lang="cs-CZ" sz="2400" b="0" i="1" dirty="0" smtClean="0">
                        <a:latin typeface="Cambria Math" panose="02040503050406030204" pitchFamily="18" charset="0"/>
                      </a:rPr>
                      <m:t> </m:t>
                    </m:r>
                  </m:oMath>
                </a14:m>
                <a:r>
                  <a:rPr lang="cs-CZ" sz="2400" dirty="0" smtClean="0"/>
                  <a:t> </a:t>
                </a:r>
                <a:r>
                  <a:rPr lang="en-US" sz="2400" dirty="0" smtClean="0"/>
                  <a:t/>
                </a:r>
                <a:br>
                  <a:rPr lang="en-US" sz="2400" dirty="0" smtClean="0"/>
                </a:br>
                <a:r>
                  <a:rPr lang="en-US" sz="2400" dirty="0" smtClean="0"/>
                  <a:t/>
                </a:r>
                <a:br>
                  <a:rPr lang="en-US" sz="2400" dirty="0" smtClean="0"/>
                </a:br>
                <a14:m>
                  <m:oMath xmlns:m="http://schemas.openxmlformats.org/officeDocument/2006/math">
                    <m:r>
                      <a:rPr lang="en-US" sz="2400" i="1" dirty="0" smtClean="0">
                        <a:latin typeface="Cambria Math" panose="02040503050406030204" pitchFamily="18" charset="0"/>
                      </a:rPr>
                      <m:t>𝑃</m:t>
                    </m:r>
                    <m:r>
                      <a:rPr lang="en-US" sz="2400" i="1" dirty="0" smtClean="0">
                        <a:latin typeface="Cambria Math" panose="02040503050406030204" pitchFamily="18" charset="0"/>
                      </a:rPr>
                      <m:t> (</m:t>
                    </m:r>
                    <m:r>
                      <a:rPr lang="en-US" sz="2400" i="1" dirty="0" smtClean="0">
                        <a:latin typeface="Cambria Math" panose="02040503050406030204" pitchFamily="18" charset="0"/>
                      </a:rPr>
                      <m:t>𝑌</m:t>
                    </m:r>
                    <m:r>
                      <a:rPr lang="en-US" sz="2400" i="1" dirty="0" smtClean="0">
                        <a:latin typeface="Cambria Math" panose="02040503050406030204" pitchFamily="18" charset="0"/>
                      </a:rPr>
                      <m:t> ≤18) = </m:t>
                    </m:r>
                  </m:oMath>
                </a14:m>
                <a:r>
                  <a:rPr lang="cs-CZ" sz="2400" dirty="0" smtClean="0"/>
                  <a:t> </a:t>
                </a:r>
                <a:r>
                  <a:rPr lang="en-US" sz="2400" dirty="0" smtClean="0"/>
                  <a:t/>
                </a:r>
                <a:br>
                  <a:rPr lang="en-US" sz="2400" dirty="0" smtClean="0"/>
                </a:br>
                <a:endParaRPr lang="en-US" sz="2400" dirty="0"/>
              </a:p>
            </p:txBody>
          </p:sp>
        </mc:Choice>
        <mc:Fallback>
          <p:sp>
            <p:nvSpPr>
              <p:cNvPr id="2" name="Nadpis 1"/>
              <p:cNvSpPr>
                <a:spLocks noGrp="1" noRot="1" noChangeAspect="1" noMove="1" noResize="1" noEditPoints="1" noAdjustHandles="1" noChangeArrowheads="1" noChangeShapeType="1" noTextEdit="1"/>
              </p:cNvSpPr>
              <p:nvPr>
                <p:ph type="title"/>
              </p:nvPr>
            </p:nvSpPr>
            <p:spPr>
              <a:xfrm>
                <a:off x="457200" y="274638"/>
                <a:ext cx="8229600" cy="4522514"/>
              </a:xfrm>
              <a:blipFill>
                <a:blip r:embed="rId2"/>
                <a:stretch>
                  <a:fillRect l="-963"/>
                </a:stretch>
              </a:blipFill>
            </p:spPr>
            <p:txBody>
              <a:bodyPr/>
              <a:lstStyle/>
              <a:p>
                <a:r>
                  <a:rPr lang="cs-CZ">
                    <a:noFill/>
                  </a:rPr>
                  <a:t> </a:t>
                </a:r>
              </a:p>
            </p:txBody>
          </p:sp>
        </mc:Fallback>
      </mc:AlternateContent>
    </p:spTree>
    <p:extLst>
      <p:ext uri="{BB962C8B-B14F-4D97-AF65-F5344CB8AC3E}">
        <p14:creationId xmlns:p14="http://schemas.microsoft.com/office/powerpoint/2010/main" val="36851254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026570"/>
          </a:xfrm>
        </p:spPr>
        <p:txBody>
          <a:bodyPr>
            <a:noAutofit/>
          </a:bodyPr>
          <a:lstStyle/>
          <a:p>
            <a:pPr marL="457200" indent="-457200" algn="l">
              <a:buFont typeface="+mj-lt"/>
              <a:buAutoNum type="arabicPeriod" startAt="8"/>
            </a:pPr>
            <a:r>
              <a:rPr lang="en-US" sz="2400" dirty="0" smtClean="0"/>
              <a:t>The manufacturing process used to make “heart pills” is </a:t>
            </a:r>
            <a:br>
              <a:rPr lang="en-US" sz="2400" dirty="0" smtClean="0"/>
            </a:br>
            <a:r>
              <a:rPr lang="en-US" sz="2400" dirty="0" smtClean="0"/>
              <a:t>known to have a standard deviation of </a:t>
            </a:r>
            <a:r>
              <a:rPr lang="en-US" sz="2400" dirty="0" smtClean="0"/>
              <a:t>0</a:t>
            </a:r>
            <a:r>
              <a:rPr lang="cs-CZ" sz="2400" dirty="0" smtClean="0"/>
              <a:t>,</a:t>
            </a:r>
            <a:r>
              <a:rPr lang="en-US" sz="2400" dirty="0" smtClean="0"/>
              <a:t>1 </a:t>
            </a:r>
            <a:r>
              <a:rPr lang="en-US" sz="2400" dirty="0" smtClean="0"/>
              <a:t>mg of active ingredient.</a:t>
            </a:r>
            <a:r>
              <a:rPr lang="cs-CZ" sz="2400" dirty="0"/>
              <a:t> </a:t>
            </a:r>
            <a:r>
              <a:rPr lang="en-US" sz="2400" dirty="0" smtClean="0"/>
              <a:t>Doctors tell us that a patient who takes </a:t>
            </a:r>
            <a:r>
              <a:rPr lang="en-US" sz="2400" b="1" u="sng" dirty="0" smtClean="0"/>
              <a:t>a pill</a:t>
            </a:r>
            <a:r>
              <a:rPr lang="en-US" sz="2400" dirty="0" smtClean="0"/>
              <a:t> with over 6 mg of active ingredient may experience kidney problems. Since you want to protect against this (and most likely lawyers), you are asked to determine the “target” for the mean amount of active ingredient in each</a:t>
            </a:r>
            <a:r>
              <a:rPr lang="cs-CZ" sz="2400" dirty="0" smtClean="0"/>
              <a:t> </a:t>
            </a:r>
            <a:r>
              <a:rPr lang="en-US" sz="2400" dirty="0" smtClean="0"/>
              <a:t>pill such that the probability of a pill containing over 6 mg. is </a:t>
            </a:r>
            <a:r>
              <a:rPr lang="en-US" sz="2400" dirty="0" smtClean="0"/>
              <a:t>0</a:t>
            </a:r>
            <a:r>
              <a:rPr lang="cs-CZ" sz="2400" dirty="0" smtClean="0"/>
              <a:t>,</a:t>
            </a:r>
            <a:r>
              <a:rPr lang="en-US" sz="2400" dirty="0" smtClean="0"/>
              <a:t>0035 </a:t>
            </a:r>
            <a:r>
              <a:rPr lang="en-US" sz="2400" dirty="0" smtClean="0"/>
              <a:t>( </a:t>
            </a:r>
            <a:r>
              <a:rPr lang="en-US" sz="2400" dirty="0" smtClean="0"/>
              <a:t>0</a:t>
            </a:r>
            <a:r>
              <a:rPr lang="cs-CZ" sz="2400" dirty="0" smtClean="0"/>
              <a:t>,</a:t>
            </a:r>
            <a:r>
              <a:rPr lang="en-US" sz="2400" dirty="0" smtClean="0"/>
              <a:t>35</a:t>
            </a:r>
            <a:r>
              <a:rPr lang="en-US" sz="2400" dirty="0" smtClean="0"/>
              <a:t>% ).  You may assume that the amount of active ingredient in a pill</a:t>
            </a:r>
            <a:r>
              <a:rPr lang="cs-CZ" sz="2400" dirty="0"/>
              <a:t> </a:t>
            </a:r>
            <a:r>
              <a:rPr lang="en-US" sz="2400" dirty="0" smtClean="0"/>
              <a:t>is normally distributed.</a:t>
            </a:r>
            <a:r>
              <a:rPr lang="cs-CZ" sz="2400" dirty="0" smtClean="0"/>
              <a:t/>
            </a:r>
            <a:br>
              <a:rPr lang="cs-CZ" sz="2400" dirty="0" smtClean="0"/>
            </a:br>
            <a:r>
              <a:rPr lang="en-US" sz="2400" dirty="0" smtClean="0"/>
              <a:t/>
            </a:r>
            <a:br>
              <a:rPr lang="en-US" sz="2400" dirty="0" smtClean="0"/>
            </a:br>
            <a:r>
              <a:rPr lang="cs-CZ" sz="2400" dirty="0"/>
              <a:t>a</a:t>
            </a:r>
            <a:r>
              <a:rPr lang="cs-CZ" sz="2400" dirty="0" smtClean="0"/>
              <a:t>)  </a:t>
            </a:r>
            <a:r>
              <a:rPr lang="en-US" sz="2400" dirty="0" smtClean="0"/>
              <a:t>Solve for the target value for the mean.</a:t>
            </a:r>
            <a:br>
              <a:rPr lang="en-US" sz="2400" dirty="0" smtClean="0"/>
            </a:br>
            <a:r>
              <a:rPr lang="cs-CZ" sz="2400" dirty="0"/>
              <a:t>b</a:t>
            </a:r>
            <a:r>
              <a:rPr lang="cs-CZ" sz="2400" dirty="0" smtClean="0"/>
              <a:t>)  </a:t>
            </a:r>
            <a:r>
              <a:rPr lang="en-US" sz="2400" dirty="0" smtClean="0"/>
              <a:t>Draw a picture of the normal distribution you came up with and show the 3 sigma limits.</a:t>
            </a:r>
          </a:p>
        </p:txBody>
      </p:sp>
    </p:spTree>
    <p:extLst>
      <p:ext uri="{BB962C8B-B14F-4D97-AF65-F5344CB8AC3E}">
        <p14:creationId xmlns:p14="http://schemas.microsoft.com/office/powerpoint/2010/main" val="42643722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solidFill>
                  <a:schemeClr val="accent3">
                    <a:lumMod val="50000"/>
                  </a:schemeClr>
                </a:solidFill>
              </a:rPr>
              <a:t>The</a:t>
            </a:r>
            <a:r>
              <a:rPr lang="cs-CZ" sz="3200" dirty="0" smtClean="0">
                <a:solidFill>
                  <a:schemeClr val="accent3">
                    <a:lumMod val="50000"/>
                  </a:schemeClr>
                </a:solidFill>
              </a:rPr>
              <a:t> </a:t>
            </a:r>
            <a:r>
              <a:rPr lang="cs-CZ" sz="3200" dirty="0" err="1" smtClean="0">
                <a:solidFill>
                  <a:schemeClr val="accent3">
                    <a:lumMod val="50000"/>
                  </a:schemeClr>
                </a:solidFill>
              </a:rPr>
              <a:t>Exponential</a:t>
            </a:r>
            <a:r>
              <a:rPr lang="cs-CZ" sz="3200" dirty="0" smtClean="0">
                <a:solidFill>
                  <a:schemeClr val="accent3">
                    <a:lumMod val="50000"/>
                  </a:schemeClr>
                </a:solidFill>
              </a:rPr>
              <a:t> </a:t>
            </a:r>
            <a:r>
              <a:rPr lang="cs-CZ" sz="3200" dirty="0" err="1" smtClean="0">
                <a:solidFill>
                  <a:schemeClr val="accent3">
                    <a:lumMod val="50000"/>
                  </a:schemeClr>
                </a:solidFill>
              </a:rPr>
              <a:t>Distribution</a:t>
            </a:r>
            <a:endParaRPr lang="en-US" sz="3200"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1600200"/>
                <a:ext cx="8229600" cy="4781128"/>
              </a:xfrm>
            </p:spPr>
            <p:txBody>
              <a:bodyPr>
                <a:normAutofit fontScale="92500" lnSpcReduction="10000"/>
              </a:bodyPr>
              <a:lstStyle/>
              <a:p>
                <a:pPr>
                  <a:buClr>
                    <a:srgbClr val="FF0000"/>
                  </a:buClr>
                  <a:buFont typeface="Wingdings" pitchFamily="2" charset="2"/>
                  <a:buChar char="§"/>
                </a:pPr>
                <a:r>
                  <a:rPr lang="en-US" sz="2400" dirty="0" smtClean="0"/>
                  <a:t>Another important continuous distribution is the </a:t>
                </a:r>
                <a:r>
                  <a:rPr lang="en-US" sz="2400" dirty="0" smtClean="0">
                    <a:solidFill>
                      <a:srgbClr val="FF0000"/>
                    </a:solidFill>
                  </a:rPr>
                  <a:t>exponential distribution</a:t>
                </a:r>
                <a:r>
                  <a:rPr lang="en-US" sz="2400" dirty="0" smtClean="0"/>
                  <a:t> which has this probability d</a:t>
                </a:r>
                <a:r>
                  <a:rPr lang="cs-CZ" sz="2400" dirty="0" err="1" smtClean="0"/>
                  <a:t>istribution</a:t>
                </a:r>
                <a:r>
                  <a:rPr lang="en-US" sz="2400" dirty="0" smtClean="0"/>
                  <a:t> function:</a:t>
                </a:r>
              </a:p>
              <a:p>
                <a:pPr>
                  <a:buClr>
                    <a:srgbClr val="FF0000"/>
                  </a:buClr>
                  <a:buFont typeface="Wingdings" pitchFamily="2" charset="2"/>
                  <a:buChar char="§"/>
                </a:pPr>
                <a:endParaRPr lang="en-US" sz="2400" dirty="0" smtClean="0"/>
              </a:p>
              <a:p>
                <a:pPr marL="0" indent="0" algn="ctr">
                  <a:buClr>
                    <a:srgbClr val="FF0000"/>
                  </a:buClr>
                  <a:buNone/>
                </a:pPr>
                <a14:m>
                  <m:oMath xmlns:m="http://schemas.openxmlformats.org/officeDocument/2006/math">
                    <m:r>
                      <a:rPr lang="cs-CZ" sz="2400" b="0" i="1" smtClean="0">
                        <a:latin typeface="Cambria Math"/>
                      </a:rPr>
                      <m:t>𝐹</m:t>
                    </m:r>
                    <m:d>
                      <m:dPr>
                        <m:ctrlPr>
                          <a:rPr lang="cs-CZ" sz="2400" b="0" i="1" smtClean="0">
                            <a:latin typeface="Cambria Math" panose="02040503050406030204" pitchFamily="18" charset="0"/>
                          </a:rPr>
                        </m:ctrlPr>
                      </m:dPr>
                      <m:e>
                        <m:r>
                          <a:rPr lang="cs-CZ" sz="2400" b="0" i="1" smtClean="0">
                            <a:latin typeface="Cambria Math"/>
                          </a:rPr>
                          <m:t>𝑥</m:t>
                        </m:r>
                      </m:e>
                    </m:d>
                    <m:r>
                      <a:rPr lang="cs-CZ" sz="2400" b="0" i="1" smtClean="0">
                        <a:latin typeface="Cambria Math"/>
                      </a:rPr>
                      <m:t>=1−</m:t>
                    </m:r>
                    <m:sSup>
                      <m:sSupPr>
                        <m:ctrlPr>
                          <a:rPr lang="cs-CZ" sz="2400" b="0" i="1" smtClean="0">
                            <a:latin typeface="Cambria Math" panose="02040503050406030204" pitchFamily="18" charset="0"/>
                          </a:rPr>
                        </m:ctrlPr>
                      </m:sSupPr>
                      <m:e>
                        <m:r>
                          <a:rPr lang="cs-CZ" sz="2400" b="0" i="1" smtClean="0">
                            <a:latin typeface="Cambria Math"/>
                          </a:rPr>
                          <m:t>𝑒</m:t>
                        </m:r>
                      </m:e>
                      <m:sup>
                        <m:r>
                          <a:rPr lang="cs-CZ" sz="2400" b="0" i="1" smtClean="0">
                            <a:latin typeface="Cambria Math"/>
                          </a:rPr>
                          <m:t>−</m:t>
                        </m:r>
                        <m:r>
                          <a:rPr lang="cs-CZ" sz="2400" b="0" i="1" smtClean="0">
                            <a:latin typeface="Cambria Math"/>
                            <a:ea typeface="Cambria Math"/>
                          </a:rPr>
                          <m:t>𝜆</m:t>
                        </m:r>
                        <m:r>
                          <a:rPr lang="cs-CZ" sz="2400" b="0" i="1" smtClean="0">
                            <a:latin typeface="Cambria Math"/>
                            <a:ea typeface="Cambria Math"/>
                          </a:rPr>
                          <m:t>𝑥</m:t>
                        </m:r>
                      </m:sup>
                    </m:sSup>
                    <m:r>
                      <a:rPr lang="cs-CZ" sz="2400" b="0" i="1" smtClean="0">
                        <a:latin typeface="Cambria Math"/>
                      </a:rPr>
                      <m:t>,     </m:t>
                    </m:r>
                    <m:r>
                      <a:rPr lang="cs-CZ" sz="2400" b="0" i="1" smtClean="0">
                        <a:latin typeface="Cambria Math"/>
                      </a:rPr>
                      <m:t>𝑤h𝑒𝑟𝑒</m:t>
                    </m:r>
                    <m:r>
                      <a:rPr lang="cs-CZ" sz="2400" b="0" i="1" smtClean="0">
                        <a:latin typeface="Cambria Math"/>
                      </a:rPr>
                      <m:t> </m:t>
                    </m:r>
                    <m:r>
                      <a:rPr lang="cs-CZ" sz="2400" b="0" i="1" smtClean="0">
                        <a:latin typeface="Cambria Math"/>
                      </a:rPr>
                      <m:t>𝑥</m:t>
                    </m:r>
                    <m:r>
                      <a:rPr lang="cs-CZ" sz="2400" b="0" i="1" smtClean="0">
                        <a:latin typeface="Cambria Math"/>
                        <a:ea typeface="Cambria Math"/>
                      </a:rPr>
                      <m:t>≥0</m:t>
                    </m:r>
                    <m:r>
                      <a:rPr lang="en-US" sz="2400" b="0" i="1" smtClean="0">
                        <a:latin typeface="Cambria Math"/>
                        <a:ea typeface="Cambria Math"/>
                      </a:rPr>
                      <m:t>; </m:t>
                    </m:r>
                    <m:r>
                      <a:rPr lang="en-US" sz="2400" b="0" i="1" smtClean="0">
                        <a:latin typeface="Cambria Math"/>
                        <a:ea typeface="Cambria Math"/>
                      </a:rPr>
                      <m:t>𝜆</m:t>
                    </m:r>
                    <m:r>
                      <a:rPr lang="en-US" sz="2400" b="0" i="1" smtClean="0">
                        <a:latin typeface="Cambria Math"/>
                        <a:ea typeface="Cambria Math"/>
                      </a:rPr>
                      <m:t>&gt;0</m:t>
                    </m:r>
                  </m:oMath>
                </a14:m>
                <a:r>
                  <a:rPr lang="cs-CZ" sz="2400" dirty="0" smtClean="0"/>
                  <a:t> </a:t>
                </a:r>
                <a:endParaRPr lang="en-US" sz="2400" dirty="0" smtClean="0"/>
              </a:p>
              <a:p>
                <a:pPr>
                  <a:buClr>
                    <a:srgbClr val="FF0000"/>
                  </a:buClr>
                  <a:buFont typeface="Wingdings" pitchFamily="2" charset="2"/>
                  <a:buChar char="§"/>
                </a:pPr>
                <a:endParaRPr lang="cs-CZ" sz="2400" dirty="0" smtClean="0"/>
              </a:p>
              <a:p>
                <a:pPr marL="0" indent="0">
                  <a:buClr>
                    <a:srgbClr val="FF0000"/>
                  </a:buClr>
                  <a:buNone/>
                </a:pPr>
                <a14:m>
                  <m:oMathPara xmlns:m="http://schemas.openxmlformats.org/officeDocument/2006/math">
                    <m:oMathParaPr>
                      <m:jc m:val="centerGroup"/>
                    </m:oMathParaPr>
                    <m:oMath xmlns:m="http://schemas.openxmlformats.org/officeDocument/2006/math">
                      <m:r>
                        <a:rPr lang="cs-CZ" sz="2400" b="0" i="1" smtClean="0">
                          <a:latin typeface="Cambria Math"/>
                        </a:rPr>
                        <m:t>𝑋</m:t>
                      </m:r>
                      <m:r>
                        <a:rPr lang="cs-CZ" sz="2400" b="0" i="1" smtClean="0">
                          <a:latin typeface="Cambria Math"/>
                          <a:ea typeface="Cambria Math"/>
                        </a:rPr>
                        <m:t>→</m:t>
                      </m:r>
                      <m:r>
                        <a:rPr lang="cs-CZ" sz="2400" b="0" i="1" smtClean="0">
                          <a:latin typeface="Cambria Math"/>
                          <a:ea typeface="Cambria Math"/>
                        </a:rPr>
                        <m:t>𝐸𝑥𝑝</m:t>
                      </m:r>
                      <m:d>
                        <m:dPr>
                          <m:ctrlPr>
                            <a:rPr lang="cs-CZ" sz="2400" b="0" i="1" smtClean="0">
                              <a:latin typeface="Cambria Math" panose="02040503050406030204" pitchFamily="18" charset="0"/>
                              <a:ea typeface="Cambria Math"/>
                            </a:rPr>
                          </m:ctrlPr>
                        </m:dPr>
                        <m:e>
                          <m:r>
                            <a:rPr lang="cs-CZ" sz="2400" b="0" i="1" smtClean="0">
                              <a:latin typeface="Cambria Math"/>
                              <a:ea typeface="Cambria Math"/>
                            </a:rPr>
                            <m:t>𝜆</m:t>
                          </m:r>
                        </m:e>
                      </m:d>
                    </m:oMath>
                  </m:oMathPara>
                </a14:m>
                <a:endParaRPr lang="cs-CZ" sz="2400" dirty="0" smtClean="0"/>
              </a:p>
              <a:p>
                <a:pPr marL="0" indent="0">
                  <a:buClr>
                    <a:srgbClr val="FF0000"/>
                  </a:buClr>
                  <a:buNone/>
                </a:pPr>
                <a:endParaRPr lang="en-US" sz="2400" dirty="0" smtClean="0"/>
              </a:p>
              <a:p>
                <a:pPr>
                  <a:buClr>
                    <a:srgbClr val="FF0000"/>
                  </a:buClr>
                  <a:buFont typeface="Wingdings" pitchFamily="2" charset="2"/>
                  <a:buChar char="§"/>
                </a:pPr>
                <a:r>
                  <a:rPr lang="en-US" sz="2400" dirty="0" smtClean="0"/>
                  <a:t>Note that </a:t>
                </a:r>
                <a14:m>
                  <m:oMath xmlns:m="http://schemas.openxmlformats.org/officeDocument/2006/math">
                    <m:r>
                      <a:rPr lang="cs-CZ" sz="2400" b="0" i="1" smtClean="0">
                        <a:latin typeface="Cambria Math"/>
                      </a:rPr>
                      <m:t>𝑥</m:t>
                    </m:r>
                    <m:r>
                      <a:rPr lang="cs-CZ" sz="2400" b="0" i="1" smtClean="0">
                        <a:latin typeface="Cambria Math"/>
                        <a:ea typeface="Cambria Math"/>
                      </a:rPr>
                      <m:t>≥0</m:t>
                    </m:r>
                  </m:oMath>
                </a14:m>
                <a:r>
                  <a:rPr lang="en-US" sz="2400" dirty="0" smtClean="0"/>
                  <a:t>. Time (for example) is a non-negative quantity; the exponential distribution is often used for time related phenomena such as the length of time between events  </a:t>
                </a:r>
                <a:r>
                  <a:rPr lang="cs-CZ" sz="2400" dirty="0" smtClean="0"/>
                  <a:t>(</a:t>
                </a:r>
                <a:r>
                  <a:rPr lang="cs-CZ" sz="2400" dirty="0" err="1" smtClean="0"/>
                  <a:t>for</a:t>
                </a:r>
                <a:r>
                  <a:rPr lang="cs-CZ" sz="2400" dirty="0" smtClean="0"/>
                  <a:t> </a:t>
                </a:r>
                <a:r>
                  <a:rPr lang="cs-CZ" sz="2400" dirty="0" err="1" smtClean="0"/>
                  <a:t>example</a:t>
                </a:r>
                <a:r>
                  <a:rPr lang="cs-CZ" sz="2400" dirty="0" smtClean="0"/>
                  <a:t>: </a:t>
                </a:r>
                <a:r>
                  <a:rPr lang="en-US" sz="2400" dirty="0" smtClean="0"/>
                  <a:t>phone calls or between parts arriving at an assembly station</a:t>
                </a:r>
                <a:r>
                  <a:rPr lang="cs-CZ" sz="2400" dirty="0" smtClean="0"/>
                  <a:t>)</a:t>
                </a:r>
                <a:r>
                  <a:rPr lang="en-US" sz="2400" dirty="0" smtClean="0"/>
                  <a:t>. Note also that the mean and standard deviation are equal to each other and to the inverse of the parameter of the distribution (</a:t>
                </a:r>
                <a14:m>
                  <m:oMath xmlns:m="http://schemas.openxmlformats.org/officeDocument/2006/math">
                    <m:r>
                      <a:rPr lang="en-US" sz="2400" b="0" i="1" smtClean="0">
                        <a:latin typeface="Cambria Math"/>
                        <a:ea typeface="Cambria Math"/>
                      </a:rPr>
                      <m:t>𝜆</m:t>
                    </m:r>
                  </m:oMath>
                </a14:m>
                <a:r>
                  <a:rPr lang="en-US" sz="2400" dirty="0" smtClean="0"/>
                  <a:t>)</a:t>
                </a:r>
                <a:r>
                  <a:rPr lang="cs-CZ" sz="2400" dirty="0" smtClean="0"/>
                  <a:t>.</a:t>
                </a:r>
                <a:endParaRPr lang="en-US" sz="2400" dirty="0" smtClean="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1600200"/>
                <a:ext cx="8229600" cy="4781128"/>
              </a:xfrm>
              <a:blipFill rotWithShape="1">
                <a:blip r:embed="rId2"/>
                <a:stretch>
                  <a:fillRect l="-741" t="-1531" r="-593"/>
                </a:stretch>
              </a:blipFill>
            </p:spPr>
            <p:txBody>
              <a:bodyPr/>
              <a:lstStyle/>
              <a:p>
                <a:r>
                  <a:rPr lang="en-US">
                    <a:noFill/>
                  </a:rPr>
                  <a:t> </a:t>
                </a:r>
              </a:p>
            </p:txBody>
          </p:sp>
        </mc:Fallback>
      </mc:AlternateContent>
    </p:spTree>
    <p:extLst>
      <p:ext uri="{BB962C8B-B14F-4D97-AF65-F5344CB8AC3E}">
        <p14:creationId xmlns:p14="http://schemas.microsoft.com/office/powerpoint/2010/main" val="1664819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r>
              <a:rPr lang="cs-CZ" sz="3200" dirty="0" err="1" smtClean="0">
                <a:solidFill>
                  <a:schemeClr val="accent3">
                    <a:lumMod val="50000"/>
                  </a:schemeClr>
                </a:solidFill>
              </a:rPr>
              <a:t>The</a:t>
            </a:r>
            <a:r>
              <a:rPr lang="cs-CZ" sz="3200" dirty="0" smtClean="0">
                <a:solidFill>
                  <a:schemeClr val="accent3">
                    <a:lumMod val="50000"/>
                  </a:schemeClr>
                </a:solidFill>
              </a:rPr>
              <a:t> </a:t>
            </a:r>
            <a:r>
              <a:rPr lang="cs-CZ" sz="3200" dirty="0" err="1" smtClean="0">
                <a:solidFill>
                  <a:schemeClr val="accent3">
                    <a:lumMod val="50000"/>
                  </a:schemeClr>
                </a:solidFill>
              </a:rPr>
              <a:t>Exponential</a:t>
            </a:r>
            <a:r>
              <a:rPr lang="cs-CZ" sz="3200" dirty="0" smtClean="0">
                <a:solidFill>
                  <a:schemeClr val="accent3">
                    <a:lumMod val="50000"/>
                  </a:schemeClr>
                </a:solidFill>
              </a:rPr>
              <a:t> </a:t>
            </a:r>
            <a:r>
              <a:rPr lang="cs-CZ" sz="3200" dirty="0" err="1" smtClean="0">
                <a:solidFill>
                  <a:schemeClr val="accent3">
                    <a:lumMod val="50000"/>
                  </a:schemeClr>
                </a:solidFill>
              </a:rPr>
              <a:t>Distribution</a:t>
            </a:r>
            <a:endParaRPr lang="en-US" sz="3200" dirty="0" smtClean="0">
              <a:solidFill>
                <a:schemeClr val="accent3">
                  <a:lumMod val="50000"/>
                </a:schemeClr>
              </a:solidFill>
            </a:endParaRPr>
          </a:p>
        </p:txBody>
      </p:sp>
      <mc:AlternateContent xmlns:mc="http://schemas.openxmlformats.org/markup-compatibility/2006" xmlns:a14="http://schemas.microsoft.com/office/drawing/2010/main">
        <mc:Choice Requires="a14">
          <p:sp>
            <p:nvSpPr>
              <p:cNvPr id="11268" name="Rectangle 3"/>
              <p:cNvSpPr>
                <a:spLocks noGrp="1" noChangeArrowheads="1"/>
              </p:cNvSpPr>
              <p:nvPr>
                <p:ph type="body" idx="1"/>
              </p:nvPr>
            </p:nvSpPr>
            <p:spPr/>
            <p:txBody>
              <a:bodyPr>
                <a:normAutofit/>
              </a:bodyPr>
              <a:lstStyle/>
              <a:p>
                <a:pPr marL="0" indent="0" algn="ctr" eaLnBrk="1" hangingPunct="1">
                  <a:buClr>
                    <a:srgbClr val="FF0000"/>
                  </a:buClr>
                  <a:buNone/>
                </a:pPr>
                <a:r>
                  <a:rPr lang="en-US" sz="2400" b="1" dirty="0" smtClean="0">
                    <a:solidFill>
                      <a:srgbClr val="FF0000"/>
                    </a:solidFill>
                  </a:rPr>
                  <a:t>Important things to note:</a:t>
                </a:r>
                <a:endParaRPr lang="cs-CZ" sz="2400" b="1" dirty="0" smtClean="0">
                  <a:solidFill>
                    <a:srgbClr val="FF0000"/>
                  </a:solidFill>
                </a:endParaRPr>
              </a:p>
              <a:p>
                <a:pPr marL="0" indent="0" algn="ctr" eaLnBrk="1" hangingPunct="1">
                  <a:buClr>
                    <a:srgbClr val="FF0000"/>
                  </a:buClr>
                  <a:buNone/>
                </a:pPr>
                <a:endParaRPr lang="cs-CZ" sz="2400" b="1" dirty="0">
                  <a:solidFill>
                    <a:srgbClr val="FF0000"/>
                  </a:solidFill>
                </a:endParaRPr>
              </a:p>
              <a:p>
                <a:pPr>
                  <a:buClr>
                    <a:srgbClr val="FF0000"/>
                  </a:buClr>
                  <a:buFont typeface="Wingdings" pitchFamily="2" charset="2"/>
                  <a:buChar char="§"/>
                </a:pPr>
                <a:r>
                  <a:rPr lang="cs-CZ" sz="2400" dirty="0" smtClean="0">
                    <a:latin typeface="Arial" charset="0"/>
                    <a:sym typeface="Symbol" pitchFamily="18" charset="2"/>
                  </a:rPr>
                  <a:t>T</a:t>
                </a:r>
                <a:r>
                  <a:rPr lang="en-US" sz="2400" dirty="0" smtClean="0">
                    <a:latin typeface="Arial" charset="0"/>
                    <a:sym typeface="Symbol" pitchFamily="18" charset="2"/>
                  </a:rPr>
                  <a:t>he Exponential Distribution is said to be without memory, i.e.</a:t>
                </a:r>
              </a:p>
              <a:p>
                <a:endParaRPr lang="en-US" sz="2400" dirty="0" smtClean="0">
                  <a:latin typeface="Arial" charset="0"/>
                  <a:sym typeface="Symbol" pitchFamily="18" charset="2"/>
                </a:endParaRPr>
              </a:p>
              <a:p>
                <a:pPr marL="0" indent="0" algn="ctr">
                  <a:buClr>
                    <a:srgbClr val="FF0000"/>
                  </a:buClr>
                  <a:buNone/>
                </a:pPr>
                <a:endParaRPr lang="cs-CZ" sz="2400" b="0" i="1" dirty="0" smtClean="0">
                  <a:latin typeface="Cambria Math"/>
                </a:endParaRPr>
              </a:p>
              <a:p>
                <a:pPr marL="0" indent="0" algn="ctr">
                  <a:buClr>
                    <a:srgbClr val="FF0000"/>
                  </a:buClr>
                  <a:buNone/>
                </a:pPr>
                <a14:m>
                  <m:oMathPara xmlns:m="http://schemas.openxmlformats.org/officeDocument/2006/math">
                    <m:oMathParaPr>
                      <m:jc m:val="centerGroup"/>
                    </m:oMathParaPr>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rPr>
                            <m:t>𝑋</m:t>
                          </m:r>
                          <m:r>
                            <a:rPr lang="en-US" sz="2400" b="0" i="1" smtClean="0">
                              <a:latin typeface="Cambria Math"/>
                            </a:rPr>
                            <m:t>&gt;</m:t>
                          </m:r>
                          <m:sSub>
                            <m:sSubPr>
                              <m:ctrlPr>
                                <a:rPr lang="en-US" sz="2400" b="0" i="1" smtClean="0">
                                  <a:latin typeface="Cambria Math" panose="02040503050406030204" pitchFamily="18" charset="0"/>
                                  <a:ea typeface="Cambria Math"/>
                                </a:rPr>
                              </m:ctrlPr>
                            </m:sSubPr>
                            <m:e>
                              <m:r>
                                <a:rPr lang="cs-CZ" sz="2400" b="0" i="1" smtClean="0">
                                  <a:latin typeface="Cambria Math"/>
                                  <a:ea typeface="Cambria Math"/>
                                </a:rPr>
                                <m:t>𝑡</m:t>
                              </m:r>
                            </m:e>
                            <m:sub>
                              <m:r>
                                <a:rPr lang="cs-CZ" sz="2400" b="0" i="1" smtClean="0">
                                  <a:latin typeface="Cambria Math"/>
                                  <a:ea typeface="Cambria Math"/>
                                </a:rPr>
                                <m:t>1</m:t>
                              </m:r>
                            </m:sub>
                          </m:sSub>
                          <m:r>
                            <a:rPr lang="cs-CZ" sz="2400" b="0" i="1" smtClean="0">
                              <a:latin typeface="Cambria Math"/>
                              <a:ea typeface="Cambria Math"/>
                            </a:rPr>
                            <m:t>+</m:t>
                          </m:r>
                          <m:sSub>
                            <m:sSubPr>
                              <m:ctrlPr>
                                <a:rPr lang="en-US" sz="2400" b="0" i="1" smtClean="0">
                                  <a:latin typeface="Cambria Math" panose="02040503050406030204" pitchFamily="18" charset="0"/>
                                  <a:ea typeface="Cambria Math"/>
                                </a:rPr>
                              </m:ctrlPr>
                            </m:sSubPr>
                            <m:e>
                              <m:r>
                                <a:rPr lang="cs-CZ" sz="2400" b="0" i="1" smtClean="0">
                                  <a:latin typeface="Cambria Math"/>
                                  <a:ea typeface="Cambria Math"/>
                                </a:rPr>
                                <m:t>𝑡</m:t>
                              </m:r>
                            </m:e>
                            <m:sub>
                              <m:r>
                                <a:rPr lang="cs-CZ" sz="2400" b="0" i="1" smtClean="0">
                                  <a:latin typeface="Cambria Math"/>
                                  <a:ea typeface="Cambria Math"/>
                                </a:rPr>
                                <m:t>2</m:t>
                              </m:r>
                            </m:sub>
                          </m:sSub>
                          <m:r>
                            <a:rPr lang="cs-CZ" sz="2400" b="0" i="1" smtClean="0">
                              <a:latin typeface="Cambria Math"/>
                              <a:ea typeface="Cambria Math"/>
                            </a:rPr>
                            <m:t>|</m:t>
                          </m:r>
                          <m:r>
                            <a:rPr lang="cs-CZ" sz="2400" b="0" i="1" smtClean="0">
                              <a:latin typeface="Cambria Math"/>
                              <a:ea typeface="Cambria Math"/>
                            </a:rPr>
                            <m:t>𝑋</m:t>
                          </m:r>
                          <m:r>
                            <a:rPr lang="en-US" sz="2400" b="0" i="1" smtClean="0">
                              <a:latin typeface="Cambria Math"/>
                              <a:ea typeface="Cambria Math"/>
                            </a:rPr>
                            <m:t>&gt;</m:t>
                          </m:r>
                          <m:sSub>
                            <m:sSubPr>
                              <m:ctrlPr>
                                <a:rPr lang="en-US" sz="2400" b="0" i="1" smtClean="0">
                                  <a:latin typeface="Cambria Math" panose="02040503050406030204" pitchFamily="18" charset="0"/>
                                  <a:ea typeface="Cambria Math"/>
                                </a:rPr>
                              </m:ctrlPr>
                            </m:sSubPr>
                            <m:e>
                              <m:r>
                                <a:rPr lang="cs-CZ" sz="2400" b="0" i="1" smtClean="0">
                                  <a:latin typeface="Cambria Math"/>
                                  <a:ea typeface="Cambria Math"/>
                                </a:rPr>
                                <m:t>𝑡</m:t>
                              </m:r>
                            </m:e>
                            <m:sub>
                              <m:r>
                                <a:rPr lang="cs-CZ" sz="2400" b="0" i="1" smtClean="0">
                                  <a:latin typeface="Cambria Math"/>
                                  <a:ea typeface="Cambria Math"/>
                                </a:rPr>
                                <m:t>1</m:t>
                              </m:r>
                            </m:sub>
                          </m:sSub>
                        </m:e>
                      </m:d>
                      <m:r>
                        <a:rPr lang="cs-CZ" sz="2400" b="0" i="1" smtClean="0">
                          <a:latin typeface="Cambria Math"/>
                          <a:ea typeface="Cambria Math"/>
                        </a:rPr>
                        <m:t>=</m:t>
                      </m:r>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ea typeface="Cambria Math"/>
                            </a:rPr>
                            <m:t>𝑋</m:t>
                          </m:r>
                          <m:r>
                            <a:rPr lang="en-US" sz="2400" b="0" i="1" smtClean="0">
                              <a:latin typeface="Cambria Math"/>
                              <a:ea typeface="Cambria Math"/>
                            </a:rPr>
                            <m:t>&gt;</m:t>
                          </m:r>
                          <m:sSub>
                            <m:sSubPr>
                              <m:ctrlPr>
                                <a:rPr lang="en-US" sz="2400" b="0" i="1" smtClean="0">
                                  <a:latin typeface="Cambria Math" panose="02040503050406030204" pitchFamily="18" charset="0"/>
                                  <a:ea typeface="Cambria Math"/>
                                </a:rPr>
                              </m:ctrlPr>
                            </m:sSubPr>
                            <m:e>
                              <m:r>
                                <a:rPr lang="cs-CZ" sz="2400" b="0" i="1" smtClean="0">
                                  <a:latin typeface="Cambria Math"/>
                                  <a:ea typeface="Cambria Math"/>
                                </a:rPr>
                                <m:t>𝑡</m:t>
                              </m:r>
                            </m:e>
                            <m:sub>
                              <m:r>
                                <a:rPr lang="cs-CZ" sz="2400" b="0" i="1" smtClean="0">
                                  <a:latin typeface="Cambria Math"/>
                                  <a:ea typeface="Cambria Math"/>
                                </a:rPr>
                                <m:t>2</m:t>
                              </m:r>
                            </m:sub>
                          </m:sSub>
                        </m:e>
                      </m:d>
                    </m:oMath>
                  </m:oMathPara>
                </a14:m>
                <a:endParaRPr lang="en-US" sz="2400" dirty="0" smtClean="0"/>
              </a:p>
            </p:txBody>
          </p:sp>
        </mc:Choice>
        <mc:Fallback xmlns="">
          <p:sp>
            <p:nvSpPr>
              <p:cNvPr id="11268" name="Rectangle 3"/>
              <p:cNvSpPr>
                <a:spLocks noGrp="1" noRot="1" noChangeAspect="1" noMove="1" noResize="1" noEditPoints="1" noAdjustHandles="1" noChangeArrowheads="1" noChangeShapeType="1" noTextEdit="1"/>
              </p:cNvSpPr>
              <p:nvPr>
                <p:ph type="body" idx="1"/>
              </p:nvPr>
            </p:nvSpPr>
            <p:spPr>
              <a:blipFill rotWithShape="1">
                <a:blip r:embed="rId2"/>
                <a:stretch>
                  <a:fillRect l="-963" t="-1078"/>
                </a:stretch>
              </a:blipFill>
            </p:spPr>
            <p:txBody>
              <a:bodyPr/>
              <a:lstStyle/>
              <a:p>
                <a:r>
                  <a:rPr lang="en-US">
                    <a:noFill/>
                  </a:rPr>
                  <a:t> </a:t>
                </a:r>
              </a:p>
            </p:txBody>
          </p:sp>
        </mc:Fallback>
      </mc:AlternateContent>
      <p:grpSp>
        <p:nvGrpSpPr>
          <p:cNvPr id="12" name="Skupina 11"/>
          <p:cNvGrpSpPr/>
          <p:nvPr/>
        </p:nvGrpSpPr>
        <p:grpSpPr>
          <a:xfrm>
            <a:off x="1162116" y="5062813"/>
            <a:ext cx="6866268" cy="844414"/>
            <a:chOff x="1162116" y="5437228"/>
            <a:chExt cx="6866268" cy="844414"/>
          </a:xfrm>
        </p:grpSpPr>
        <p:cxnSp>
          <p:nvCxnSpPr>
            <p:cNvPr id="3" name="Přímá spojnice 2"/>
            <p:cNvCxnSpPr/>
            <p:nvPr/>
          </p:nvCxnSpPr>
          <p:spPr>
            <a:xfrm>
              <a:off x="1187624" y="5589240"/>
              <a:ext cx="6840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Přímá spojnice 4"/>
            <p:cNvCxnSpPr/>
            <p:nvPr/>
          </p:nvCxnSpPr>
          <p:spPr>
            <a:xfrm>
              <a:off x="3059832" y="544522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Přímá spojnice 9"/>
            <p:cNvCxnSpPr/>
            <p:nvPr/>
          </p:nvCxnSpPr>
          <p:spPr>
            <a:xfrm>
              <a:off x="5724128" y="543722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Přímá spojnice 10"/>
            <p:cNvCxnSpPr/>
            <p:nvPr/>
          </p:nvCxnSpPr>
          <p:spPr>
            <a:xfrm>
              <a:off x="1162116" y="5437228"/>
              <a:ext cx="0" cy="3600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ovéPole 7"/>
                <p:cNvSpPr txBox="1"/>
                <p:nvPr/>
              </p:nvSpPr>
              <p:spPr>
                <a:xfrm>
                  <a:off x="2411760" y="5912310"/>
                  <a:ext cx="12961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a:rPr>
                            </m:ctrlPr>
                          </m:sSubPr>
                          <m:e>
                            <m:r>
                              <a:rPr lang="cs-CZ" b="0" i="1" smtClean="0">
                                <a:latin typeface="Cambria Math"/>
                                <a:ea typeface="Cambria Math"/>
                              </a:rPr>
                              <m:t>𝑡</m:t>
                            </m:r>
                          </m:e>
                          <m:sub>
                            <m:r>
                              <a:rPr lang="cs-CZ" b="0" i="1" smtClean="0">
                                <a:latin typeface="Cambria Math"/>
                                <a:ea typeface="Cambria Math"/>
                              </a:rPr>
                              <m:t>1</m:t>
                            </m:r>
                          </m:sub>
                        </m:sSub>
                      </m:oMath>
                    </m:oMathPara>
                  </a14:m>
                  <a:endParaRPr lang="en-US"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2411760" y="5912310"/>
                  <a:ext cx="1296144"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5076056" y="5880044"/>
                  <a:ext cx="12961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a:rPr>
                            </m:ctrlPr>
                          </m:sSubPr>
                          <m:e>
                            <m:r>
                              <a:rPr lang="cs-CZ" b="0" i="1" smtClean="0">
                                <a:latin typeface="Cambria Math"/>
                                <a:ea typeface="Cambria Math"/>
                              </a:rPr>
                              <m:t>𝑡</m:t>
                            </m:r>
                          </m:e>
                          <m:sub>
                            <m:r>
                              <a:rPr lang="cs-CZ" b="0" i="1" smtClean="0">
                                <a:latin typeface="Cambria Math"/>
                                <a:ea typeface="Cambria Math"/>
                              </a:rPr>
                              <m:t>1</m:t>
                            </m:r>
                          </m:sub>
                        </m:sSub>
                        <m:r>
                          <a:rPr lang="cs-CZ" b="0" i="0" smtClean="0">
                            <a:latin typeface="Cambria Math"/>
                            <a:ea typeface="Cambria Math"/>
                          </a:rPr>
                          <m:t>+</m:t>
                        </m:r>
                        <m:sSub>
                          <m:sSubPr>
                            <m:ctrlPr>
                              <a:rPr lang="en-US" b="0" i="1" smtClean="0">
                                <a:latin typeface="Cambria Math" panose="02040503050406030204" pitchFamily="18" charset="0"/>
                                <a:ea typeface="Cambria Math"/>
                              </a:rPr>
                            </m:ctrlPr>
                          </m:sSubPr>
                          <m:e>
                            <m:r>
                              <a:rPr lang="cs-CZ" b="0" i="1" smtClean="0">
                                <a:latin typeface="Cambria Math"/>
                                <a:ea typeface="Cambria Math"/>
                              </a:rPr>
                              <m:t>𝑡</m:t>
                            </m:r>
                          </m:e>
                          <m:sub>
                            <m:r>
                              <a:rPr lang="cs-CZ" b="0" i="1" smtClean="0">
                                <a:latin typeface="Cambria Math"/>
                                <a:ea typeface="Cambria Math"/>
                              </a:rPr>
                              <m:t>2</m:t>
                            </m:r>
                          </m:sub>
                        </m:sSub>
                      </m:oMath>
                    </m:oMathPara>
                  </a14:m>
                  <a:endParaRPr lang="en-US"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5076056" y="5880044"/>
                  <a:ext cx="1296144" cy="369332"/>
                </a:xfrm>
                <a:prstGeom prst="rect">
                  <a:avLst/>
                </a:prstGeom>
                <a:blipFill rotWithShape="1">
                  <a:blip r:embed="rId4"/>
                  <a:stretch>
                    <a:fillRect/>
                  </a:stretch>
                </a:blipFill>
              </p:spPr>
              <p:txBody>
                <a:bodyPr/>
                <a:lstStyle/>
                <a:p>
                  <a:r>
                    <a:rPr lang="en-US">
                      <a:noFill/>
                    </a:rPr>
                    <a:t> </a:t>
                  </a:r>
                </a:p>
              </p:txBody>
            </p:sp>
          </mc:Fallback>
        </mc:AlternateContent>
      </p:grpSp>
      <p:sp>
        <p:nvSpPr>
          <p:cNvPr id="9" name="Pravá složená závorka 8"/>
          <p:cNvSpPr/>
          <p:nvPr/>
        </p:nvSpPr>
        <p:spPr>
          <a:xfrm rot="5400000">
            <a:off x="4266449" y="4823963"/>
            <a:ext cx="251062" cy="26642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ovéPole 15"/>
              <p:cNvSpPr txBox="1"/>
              <p:nvPr/>
            </p:nvSpPr>
            <p:spPr>
              <a:xfrm>
                <a:off x="3707904" y="6344458"/>
                <a:ext cx="12961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a:rPr>
                          </m:ctrlPr>
                        </m:sSubPr>
                        <m:e>
                          <m:r>
                            <a:rPr lang="cs-CZ" b="0" i="1" smtClean="0">
                              <a:latin typeface="Cambria Math"/>
                              <a:ea typeface="Cambria Math"/>
                            </a:rPr>
                            <m:t>𝑡</m:t>
                          </m:r>
                        </m:e>
                        <m:sub>
                          <m:r>
                            <a:rPr lang="cs-CZ" b="0" i="1" smtClean="0">
                              <a:latin typeface="Cambria Math"/>
                              <a:ea typeface="Cambria Math"/>
                            </a:rPr>
                            <m:t>2</m:t>
                          </m:r>
                        </m:sub>
                      </m:sSub>
                    </m:oMath>
                  </m:oMathPara>
                </a14:m>
                <a:endParaRPr lang="en-US" dirty="0"/>
              </a:p>
            </p:txBody>
          </p:sp>
        </mc:Choice>
        <mc:Fallback xmlns="">
          <p:sp>
            <p:nvSpPr>
              <p:cNvPr id="16" name="TextovéPole 15"/>
              <p:cNvSpPr txBox="1">
                <a:spLocks noRot="1" noChangeAspect="1" noMove="1" noResize="1" noEditPoints="1" noAdjustHandles="1" noChangeArrowheads="1" noChangeShapeType="1" noTextEdit="1"/>
              </p:cNvSpPr>
              <p:nvPr/>
            </p:nvSpPr>
            <p:spPr>
              <a:xfrm>
                <a:off x="3707904" y="6344458"/>
                <a:ext cx="1296144"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ovéPole 17"/>
              <p:cNvSpPr txBox="1"/>
              <p:nvPr/>
            </p:nvSpPr>
            <p:spPr>
              <a:xfrm>
                <a:off x="539552" y="5517012"/>
                <a:ext cx="12961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ea typeface="Cambria Math"/>
                        </a:rPr>
                        <m:t>0</m:t>
                      </m:r>
                    </m:oMath>
                  </m:oMathPara>
                </a14:m>
                <a:endParaRPr lang="en-US" dirty="0"/>
              </a:p>
            </p:txBody>
          </p:sp>
        </mc:Choice>
        <mc:Fallback xmlns="">
          <p:sp>
            <p:nvSpPr>
              <p:cNvPr id="18" name="TextovéPole 17"/>
              <p:cNvSpPr txBox="1">
                <a:spLocks noRot="1" noChangeAspect="1" noMove="1" noResize="1" noEditPoints="1" noAdjustHandles="1" noChangeArrowheads="1" noChangeShapeType="1" noTextEdit="1"/>
              </p:cNvSpPr>
              <p:nvPr/>
            </p:nvSpPr>
            <p:spPr>
              <a:xfrm>
                <a:off x="539552" y="5517012"/>
                <a:ext cx="1296144" cy="369332"/>
              </a:xfrm>
              <a:prstGeom prst="rect">
                <a:avLst/>
              </a:prstGeom>
              <a:blipFill rotWithShape="1">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580400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rmAutofit/>
          </a:bodyPr>
          <a:lstStyle/>
          <a:p>
            <a:r>
              <a:rPr lang="cs-CZ" sz="3200" dirty="0" err="1" smtClean="0">
                <a:solidFill>
                  <a:schemeClr val="accent3">
                    <a:lumMod val="50000"/>
                  </a:schemeClr>
                </a:solidFill>
              </a:rPr>
              <a:t>The</a:t>
            </a:r>
            <a:r>
              <a:rPr lang="cs-CZ" sz="3200" dirty="0" smtClean="0">
                <a:solidFill>
                  <a:schemeClr val="accent3">
                    <a:lumMod val="50000"/>
                  </a:schemeClr>
                </a:solidFill>
              </a:rPr>
              <a:t> </a:t>
            </a:r>
            <a:r>
              <a:rPr lang="cs-CZ" sz="3200" dirty="0" err="1" smtClean="0">
                <a:solidFill>
                  <a:schemeClr val="accent3">
                    <a:lumMod val="50000"/>
                  </a:schemeClr>
                </a:solidFill>
              </a:rPr>
              <a:t>Exponential</a:t>
            </a:r>
            <a:r>
              <a:rPr lang="cs-CZ" sz="3200" dirty="0" smtClean="0">
                <a:solidFill>
                  <a:schemeClr val="accent3">
                    <a:lumMod val="50000"/>
                  </a:schemeClr>
                </a:solidFill>
              </a:rPr>
              <a:t> </a:t>
            </a:r>
            <a:r>
              <a:rPr lang="cs-CZ" sz="3200" dirty="0" err="1" smtClean="0">
                <a:solidFill>
                  <a:schemeClr val="accent3">
                    <a:lumMod val="50000"/>
                  </a:schemeClr>
                </a:solidFill>
              </a:rPr>
              <a:t>Distribution</a:t>
            </a:r>
            <a:endParaRPr lang="en-US" sz="3200" dirty="0" smtClean="0">
              <a:solidFill>
                <a:schemeClr val="accent3">
                  <a:lumMod val="50000"/>
                </a:schemeClr>
              </a:solidFill>
            </a:endParaRPr>
          </a:p>
        </p:txBody>
      </p:sp>
      <mc:AlternateContent xmlns:mc="http://schemas.openxmlformats.org/markup-compatibility/2006" xmlns:a14="http://schemas.microsoft.com/office/drawing/2010/main">
        <mc:Choice Requires="a14">
          <p:sp>
            <p:nvSpPr>
              <p:cNvPr id="11268" name="Rectangle 3"/>
              <p:cNvSpPr>
                <a:spLocks noGrp="1" noChangeArrowheads="1"/>
              </p:cNvSpPr>
              <p:nvPr>
                <p:ph type="body" idx="1"/>
              </p:nvPr>
            </p:nvSpPr>
            <p:spPr/>
            <p:txBody>
              <a:bodyPr>
                <a:normAutofit/>
              </a:bodyPr>
              <a:lstStyle/>
              <a:p>
                <a:pPr marL="0" indent="0" algn="ctr" eaLnBrk="1" hangingPunct="1">
                  <a:buClr>
                    <a:srgbClr val="FF0000"/>
                  </a:buClr>
                  <a:buNone/>
                </a:pPr>
                <a:r>
                  <a:rPr lang="en-US" sz="2400" b="1" dirty="0" smtClean="0">
                    <a:solidFill>
                      <a:srgbClr val="FF0000"/>
                    </a:solidFill>
                  </a:rPr>
                  <a:t>Important things to note:</a:t>
                </a:r>
                <a:endParaRPr lang="cs-CZ" sz="2400" b="1" dirty="0" smtClean="0">
                  <a:solidFill>
                    <a:srgbClr val="FF0000"/>
                  </a:solidFill>
                </a:endParaRPr>
              </a:p>
              <a:p>
                <a:pPr marL="0" indent="0" algn="ctr" eaLnBrk="1" hangingPunct="1">
                  <a:buClr>
                    <a:srgbClr val="FF0000"/>
                  </a:buClr>
                  <a:buNone/>
                </a:pPr>
                <a:endParaRPr lang="cs-CZ" sz="2400" b="1" dirty="0">
                  <a:solidFill>
                    <a:srgbClr val="FF0000"/>
                  </a:solidFill>
                </a:endParaRPr>
              </a:p>
              <a:p>
                <a:pPr marL="0" indent="0">
                  <a:buClr>
                    <a:srgbClr val="FF0000"/>
                  </a:buClr>
                  <a:buNone/>
                </a:pPr>
                <a14:m>
                  <m:oMathPara xmlns:m="http://schemas.openxmlformats.org/officeDocument/2006/math">
                    <m:oMathParaPr>
                      <m:jc m:val="centerGroup"/>
                    </m:oMathParaPr>
                    <m:oMath xmlns:m="http://schemas.openxmlformats.org/officeDocument/2006/math">
                      <m:r>
                        <a:rPr lang="cs-CZ" sz="2400" b="0" i="1" smtClean="0">
                          <a:latin typeface="Cambria Math"/>
                        </a:rPr>
                        <m:t>𝑋</m:t>
                      </m:r>
                      <m:r>
                        <a:rPr lang="cs-CZ" sz="2400" b="0" i="1" smtClean="0">
                          <a:latin typeface="Cambria Math"/>
                          <a:ea typeface="Cambria Math"/>
                        </a:rPr>
                        <m:t>→</m:t>
                      </m:r>
                      <m:r>
                        <a:rPr lang="cs-CZ" sz="2400" b="0" i="1" smtClean="0">
                          <a:latin typeface="Cambria Math"/>
                          <a:ea typeface="Cambria Math"/>
                        </a:rPr>
                        <m:t>𝐸𝑥𝑝</m:t>
                      </m:r>
                      <m:d>
                        <m:dPr>
                          <m:ctrlPr>
                            <a:rPr lang="cs-CZ" sz="2400" b="0" i="1" smtClean="0">
                              <a:latin typeface="Cambria Math" panose="02040503050406030204" pitchFamily="18" charset="0"/>
                              <a:ea typeface="Cambria Math"/>
                            </a:rPr>
                          </m:ctrlPr>
                        </m:dPr>
                        <m:e>
                          <m:r>
                            <a:rPr lang="cs-CZ" sz="2400" b="0" i="1" smtClean="0">
                              <a:latin typeface="Cambria Math"/>
                              <a:ea typeface="Cambria Math"/>
                            </a:rPr>
                            <m:t>𝜆</m:t>
                          </m:r>
                        </m:e>
                      </m:d>
                    </m:oMath>
                  </m:oMathPara>
                </a14:m>
                <a:endParaRPr lang="cs-CZ" sz="2400" dirty="0" smtClean="0"/>
              </a:p>
              <a:p>
                <a:pPr>
                  <a:buClr>
                    <a:srgbClr val="FF0000"/>
                  </a:buClr>
                  <a:buFont typeface="Wingdings" pitchFamily="2" charset="2"/>
                  <a:buChar char="§"/>
                </a:pPr>
                <a:endParaRPr lang="cs-CZ" sz="2400" b="0" i="1" dirty="0" smtClean="0">
                  <a:latin typeface="Cambria Math"/>
                  <a:sym typeface="Symbol" pitchFamily="18" charset="2"/>
                </a:endParaRPr>
              </a:p>
              <a:p>
                <a:pPr>
                  <a:buClr>
                    <a:srgbClr val="FF0000"/>
                  </a:buClr>
                  <a:buFont typeface="Wingdings" pitchFamily="2" charset="2"/>
                  <a:buChar char="§"/>
                </a:pPr>
                <a14:m>
                  <m:oMath xmlns:m="http://schemas.openxmlformats.org/officeDocument/2006/math">
                    <m:r>
                      <a:rPr lang="cs-CZ" sz="2400" b="0" i="1" smtClean="0">
                        <a:latin typeface="Cambria Math"/>
                        <a:sym typeface="Symbol" pitchFamily="18" charset="2"/>
                      </a:rPr>
                      <m:t>𝐸</m:t>
                    </m:r>
                    <m:d>
                      <m:dPr>
                        <m:ctrlPr>
                          <a:rPr lang="cs-CZ" sz="2400" b="0" i="1" smtClean="0">
                            <a:latin typeface="Cambria Math" panose="02040503050406030204" pitchFamily="18" charset="0"/>
                            <a:sym typeface="Symbol" pitchFamily="18" charset="2"/>
                          </a:rPr>
                        </m:ctrlPr>
                      </m:dPr>
                      <m:e>
                        <m:r>
                          <a:rPr lang="cs-CZ" sz="2400" b="0" i="1" smtClean="0">
                            <a:latin typeface="Cambria Math"/>
                            <a:sym typeface="Symbol" pitchFamily="18" charset="2"/>
                          </a:rPr>
                          <m:t>𝑋</m:t>
                        </m:r>
                      </m:e>
                    </m:d>
                    <m:r>
                      <a:rPr lang="cs-CZ" sz="2400" b="0" i="1" smtClean="0">
                        <a:latin typeface="Cambria Math"/>
                        <a:sym typeface="Symbol" pitchFamily="18" charset="2"/>
                      </a:rPr>
                      <m:t>=</m:t>
                    </m:r>
                    <m:f>
                      <m:fPr>
                        <m:ctrlPr>
                          <a:rPr lang="cs-CZ" sz="2400" b="0" i="1" smtClean="0">
                            <a:latin typeface="Cambria Math" panose="02040503050406030204" pitchFamily="18" charset="0"/>
                            <a:sym typeface="Symbol" pitchFamily="18" charset="2"/>
                          </a:rPr>
                        </m:ctrlPr>
                      </m:fPr>
                      <m:num>
                        <m:r>
                          <a:rPr lang="cs-CZ" sz="2400" b="0" i="1" smtClean="0">
                            <a:latin typeface="Cambria Math"/>
                            <a:sym typeface="Symbol" pitchFamily="18" charset="2"/>
                          </a:rPr>
                          <m:t>1</m:t>
                        </m:r>
                      </m:num>
                      <m:den>
                        <m:r>
                          <a:rPr lang="cs-CZ" sz="2400" b="0" i="1" smtClean="0">
                            <a:latin typeface="Cambria Math"/>
                            <a:ea typeface="Cambria Math"/>
                            <a:sym typeface="Symbol" pitchFamily="18" charset="2"/>
                          </a:rPr>
                          <m:t>𝜆</m:t>
                        </m:r>
                      </m:den>
                    </m:f>
                  </m:oMath>
                </a14:m>
                <a:r>
                  <a:rPr lang="cs-CZ" sz="2400" dirty="0" smtClean="0">
                    <a:latin typeface="Arial" charset="0"/>
                    <a:sym typeface="Symbol" pitchFamily="18" charset="2"/>
                  </a:rPr>
                  <a:t>  and </a:t>
                </a:r>
                <a14:m>
                  <m:oMath xmlns:m="http://schemas.openxmlformats.org/officeDocument/2006/math">
                    <m:r>
                      <a:rPr lang="cs-CZ" sz="2400" b="0" i="1" smtClean="0">
                        <a:latin typeface="Cambria Math"/>
                        <a:sym typeface="Symbol" pitchFamily="18" charset="2"/>
                      </a:rPr>
                      <m:t>𝐷</m:t>
                    </m:r>
                    <m:d>
                      <m:dPr>
                        <m:ctrlPr>
                          <a:rPr lang="cs-CZ" sz="2400" b="0" i="1" smtClean="0">
                            <a:latin typeface="Cambria Math" panose="02040503050406030204" pitchFamily="18" charset="0"/>
                            <a:sym typeface="Symbol" pitchFamily="18" charset="2"/>
                          </a:rPr>
                        </m:ctrlPr>
                      </m:dPr>
                      <m:e>
                        <m:r>
                          <a:rPr lang="cs-CZ" sz="2400" b="0" i="1" smtClean="0">
                            <a:latin typeface="Cambria Math"/>
                            <a:sym typeface="Symbol" pitchFamily="18" charset="2"/>
                          </a:rPr>
                          <m:t>𝑋</m:t>
                        </m:r>
                      </m:e>
                    </m:d>
                    <m:r>
                      <a:rPr lang="cs-CZ" sz="2400" b="0" i="1" smtClean="0">
                        <a:latin typeface="Cambria Math"/>
                        <a:sym typeface="Symbol" pitchFamily="18" charset="2"/>
                      </a:rPr>
                      <m:t>=</m:t>
                    </m:r>
                    <m:f>
                      <m:fPr>
                        <m:ctrlPr>
                          <a:rPr lang="cs-CZ" sz="2400" b="0" i="1" smtClean="0">
                            <a:latin typeface="Cambria Math" panose="02040503050406030204" pitchFamily="18" charset="0"/>
                            <a:sym typeface="Symbol" pitchFamily="18" charset="2"/>
                          </a:rPr>
                        </m:ctrlPr>
                      </m:fPr>
                      <m:num>
                        <m:r>
                          <a:rPr lang="cs-CZ" sz="2400" b="0" i="1" smtClean="0">
                            <a:latin typeface="Cambria Math"/>
                            <a:sym typeface="Symbol" pitchFamily="18" charset="2"/>
                          </a:rPr>
                          <m:t>1</m:t>
                        </m:r>
                      </m:num>
                      <m:den>
                        <m:sSup>
                          <m:sSupPr>
                            <m:ctrlPr>
                              <a:rPr lang="cs-CZ" sz="2400" b="0" i="1" smtClean="0">
                                <a:latin typeface="Cambria Math" panose="02040503050406030204" pitchFamily="18" charset="0"/>
                                <a:sym typeface="Symbol" pitchFamily="18" charset="2"/>
                              </a:rPr>
                            </m:ctrlPr>
                          </m:sSupPr>
                          <m:e>
                            <m:r>
                              <a:rPr lang="cs-CZ" sz="2400" b="0" i="1" smtClean="0">
                                <a:latin typeface="Cambria Math"/>
                                <a:ea typeface="Cambria Math"/>
                                <a:sym typeface="Symbol" pitchFamily="18" charset="2"/>
                              </a:rPr>
                              <m:t>𝜆</m:t>
                            </m:r>
                          </m:e>
                          <m:sup>
                            <m:r>
                              <a:rPr lang="cs-CZ" sz="2400" b="0" i="1" smtClean="0">
                                <a:latin typeface="Cambria Math"/>
                                <a:sym typeface="Symbol" pitchFamily="18" charset="2"/>
                              </a:rPr>
                              <m:t>2</m:t>
                            </m:r>
                          </m:sup>
                        </m:sSup>
                      </m:den>
                    </m:f>
                  </m:oMath>
                </a14:m>
                <a:endParaRPr lang="en-US" sz="2400" dirty="0" smtClean="0">
                  <a:latin typeface="Arial" charset="0"/>
                  <a:sym typeface="Symbol" pitchFamily="18" charset="2"/>
                </a:endParaRPr>
              </a:p>
              <a:p>
                <a:pPr marL="0" indent="0" algn="ctr">
                  <a:buClr>
                    <a:srgbClr val="FF0000"/>
                  </a:buClr>
                  <a:buNone/>
                </a:pPr>
                <a:endParaRPr lang="cs-CZ" sz="2400" b="0" i="1" dirty="0" smtClean="0">
                  <a:latin typeface="Cambria Math"/>
                </a:endParaRPr>
              </a:p>
              <a:p>
                <a:pPr marL="0" indent="0" algn="ctr">
                  <a:buClr>
                    <a:srgbClr val="FF0000"/>
                  </a:buClr>
                  <a:buNone/>
                </a:pPr>
                <a:endParaRPr lang="en-US" sz="2400" dirty="0" smtClean="0"/>
              </a:p>
            </p:txBody>
          </p:sp>
        </mc:Choice>
        <mc:Fallback xmlns="">
          <p:sp>
            <p:nvSpPr>
              <p:cNvPr id="11268" name="Rectangle 3"/>
              <p:cNvSpPr>
                <a:spLocks noGrp="1" noRot="1" noChangeAspect="1" noMove="1" noResize="1" noEditPoints="1" noAdjustHandles="1" noChangeArrowheads="1" noChangeShapeType="1" noTextEdit="1"/>
              </p:cNvSpPr>
              <p:nvPr>
                <p:ph type="body" idx="1"/>
              </p:nvPr>
            </p:nvSpPr>
            <p:spPr>
              <a:blipFill rotWithShape="1">
                <a:blip r:embed="rId2"/>
                <a:stretch>
                  <a:fillRect t="-1078"/>
                </a:stretch>
              </a:blipFill>
            </p:spPr>
            <p:txBody>
              <a:bodyPr/>
              <a:lstStyle/>
              <a:p>
                <a:r>
                  <a:rPr lang="en-US">
                    <a:noFill/>
                  </a:rPr>
                  <a:t> </a:t>
                </a:r>
              </a:p>
            </p:txBody>
          </p:sp>
        </mc:Fallback>
      </mc:AlternateContent>
    </p:spTree>
    <p:extLst>
      <p:ext uri="{BB962C8B-B14F-4D97-AF65-F5344CB8AC3E}">
        <p14:creationId xmlns:p14="http://schemas.microsoft.com/office/powerpoint/2010/main" val="4167985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solidFill>
                  <a:schemeClr val="accent3">
                    <a:lumMod val="50000"/>
                  </a:schemeClr>
                </a:solidFill>
              </a:rPr>
              <a:t>The</a:t>
            </a:r>
            <a:r>
              <a:rPr lang="cs-CZ" sz="3200" dirty="0" smtClean="0">
                <a:solidFill>
                  <a:schemeClr val="accent3">
                    <a:lumMod val="50000"/>
                  </a:schemeClr>
                </a:solidFill>
              </a:rPr>
              <a:t> </a:t>
            </a:r>
            <a:r>
              <a:rPr lang="cs-CZ" sz="3200" dirty="0" err="1" smtClean="0">
                <a:solidFill>
                  <a:schemeClr val="accent3">
                    <a:lumMod val="50000"/>
                  </a:schemeClr>
                </a:solidFill>
              </a:rPr>
              <a:t>Exponential</a:t>
            </a:r>
            <a:r>
              <a:rPr lang="cs-CZ" sz="3200" dirty="0" smtClean="0">
                <a:solidFill>
                  <a:schemeClr val="accent3">
                    <a:lumMod val="50000"/>
                  </a:schemeClr>
                </a:solidFill>
              </a:rPr>
              <a:t> </a:t>
            </a:r>
            <a:r>
              <a:rPr lang="cs-CZ" sz="3200" dirty="0" err="1" smtClean="0">
                <a:solidFill>
                  <a:schemeClr val="accent3">
                    <a:lumMod val="50000"/>
                  </a:schemeClr>
                </a:solidFill>
              </a:rPr>
              <a:t>Distribution</a:t>
            </a:r>
            <a:endParaRPr lang="en-US" sz="3200" dirty="0">
              <a:solidFill>
                <a:schemeClr val="accent3">
                  <a:lumMod val="50000"/>
                </a:schemeClr>
              </a:solidFill>
            </a:endParaRPr>
          </a:p>
        </p:txBody>
      </p:sp>
      <mc:AlternateContent xmlns:mc="http://schemas.openxmlformats.org/markup-compatibility/2006">
        <mc:Choice xmlns:a14="http://schemas.microsoft.com/office/drawing/2010/main" Requires="a14">
          <p:sp>
            <p:nvSpPr>
              <p:cNvPr id="3" name="Zástupný symbol pro obsah 2"/>
              <p:cNvSpPr>
                <a:spLocks noGrp="1"/>
              </p:cNvSpPr>
              <p:nvPr>
                <p:ph idx="1"/>
              </p:nvPr>
            </p:nvSpPr>
            <p:spPr>
              <a:xfrm>
                <a:off x="457200" y="1600200"/>
                <a:ext cx="8229600" cy="4781128"/>
              </a:xfrm>
            </p:spPr>
            <p:txBody>
              <a:bodyPr>
                <a:normAutofit/>
              </a:bodyPr>
              <a:lstStyle/>
              <a:p>
                <a:pPr>
                  <a:buClr>
                    <a:srgbClr val="FF0000"/>
                  </a:buClr>
                  <a:buFont typeface="Wingdings" pitchFamily="2" charset="2"/>
                  <a:buChar char="§"/>
                </a:pPr>
                <a:r>
                  <a:rPr lang="cs-CZ" sz="2400" dirty="0" smtClean="0">
                    <a:solidFill>
                      <a:srgbClr val="FF0000"/>
                    </a:solidFill>
                  </a:rPr>
                  <a:t>Hazard </a:t>
                </a:r>
                <a:r>
                  <a:rPr lang="cs-CZ" sz="2400" dirty="0" err="1" smtClean="0">
                    <a:solidFill>
                      <a:srgbClr val="FF0000"/>
                    </a:solidFill>
                  </a:rPr>
                  <a:t>function</a:t>
                </a:r>
                <a:r>
                  <a:rPr lang="cs-CZ" sz="2400" dirty="0" smtClean="0">
                    <a:solidFill>
                      <a:srgbClr val="FF0000"/>
                    </a:solidFill>
                  </a:rPr>
                  <a:t>  </a:t>
                </a:r>
                <a:r>
                  <a:rPr lang="cs-CZ" sz="2400" dirty="0" smtClean="0"/>
                  <a:t>- </a:t>
                </a:r>
                <a:r>
                  <a:rPr lang="en-US" sz="2400" dirty="0" smtClean="0">
                    <a:solidFill>
                      <a:srgbClr val="FF0000"/>
                    </a:solidFill>
                  </a:rPr>
                  <a:t>Failure rate </a:t>
                </a:r>
                <a:r>
                  <a:rPr lang="en-US" sz="2400" dirty="0" smtClean="0"/>
                  <a:t>is the frequency with which an engineered system or component fails, expressed, for example, in failures per hour. It is often denoted by the </a:t>
                </a:r>
                <a:r>
                  <a:rPr lang="cs-CZ" sz="2400" dirty="0" smtClean="0"/>
                  <a:t>g</a:t>
                </a:r>
                <a:r>
                  <a:rPr lang="en-US" sz="2400" dirty="0" smtClean="0"/>
                  <a:t>reek </a:t>
                </a:r>
                <a:r>
                  <a:rPr lang="en-US" sz="2400" dirty="0" smtClean="0"/>
                  <a:t>letter λ (lambda) and is important in reliability engineering.</a:t>
                </a:r>
                <a:endParaRPr lang="cs-CZ" sz="2400" dirty="0"/>
              </a:p>
              <a:p>
                <a:pPr>
                  <a:buClr>
                    <a:srgbClr val="FF0000"/>
                  </a:buClr>
                  <a:buFont typeface="Wingdings" pitchFamily="2" charset="2"/>
                  <a:buChar char="§"/>
                </a:pPr>
                <a:endParaRPr lang="cs-CZ" sz="2400" dirty="0" smtClean="0"/>
              </a:p>
              <a:p>
                <a:pPr>
                  <a:buClr>
                    <a:srgbClr val="FF0000"/>
                  </a:buClr>
                  <a:buFont typeface="Wingdings" pitchFamily="2" charset="2"/>
                  <a:buChar char="§"/>
                </a:pPr>
                <a:r>
                  <a:rPr lang="en-US" sz="2400" dirty="0" smtClean="0"/>
                  <a:t>For non-negative random variable </a:t>
                </a:r>
                <a:r>
                  <a:rPr lang="en-US" sz="2400" i="1" dirty="0" smtClean="0"/>
                  <a:t>X</a:t>
                </a:r>
                <a:r>
                  <a:rPr lang="en-US" sz="2400" dirty="0" smtClean="0"/>
                  <a:t> with continuous distribution described </a:t>
                </a:r>
                <a:r>
                  <a:rPr lang="cs-CZ" sz="2400" dirty="0" smtClean="0"/>
                  <a:t>by </a:t>
                </a:r>
                <a:r>
                  <a:rPr lang="en-US" sz="2400" dirty="0" smtClean="0"/>
                  <a:t>distribution function 𝐹 (𝑡) </a:t>
                </a:r>
                <a:r>
                  <a:rPr lang="cs-CZ" sz="2400" dirty="0" err="1" smtClean="0"/>
                  <a:t>is</a:t>
                </a:r>
                <a:r>
                  <a:rPr lang="cs-CZ" sz="2400" dirty="0" smtClean="0"/>
                  <a:t> </a:t>
                </a:r>
                <a:r>
                  <a:rPr lang="en-US" sz="2400" dirty="0" smtClean="0"/>
                  <a:t>failure rate </a:t>
                </a:r>
                <a:r>
                  <a:rPr lang="cs-CZ" sz="2400" dirty="0" err="1" smtClean="0"/>
                  <a:t>given</a:t>
                </a:r>
                <a:r>
                  <a:rPr lang="cs-CZ" sz="2400" dirty="0" smtClean="0"/>
                  <a:t> as</a:t>
                </a:r>
              </a:p>
              <a:p>
                <a:pPr marL="0" indent="0">
                  <a:buNone/>
                </a:pPr>
                <a14:m>
                  <m:oMathPara xmlns:m="http://schemas.openxmlformats.org/officeDocument/2006/math">
                    <m:oMathParaPr>
                      <m:jc m:val="centerGroup"/>
                    </m:oMathParaPr>
                    <m:oMath xmlns:m="http://schemas.openxmlformats.org/officeDocument/2006/math">
                      <m:r>
                        <a:rPr lang="cs-CZ" sz="2400" i="1" smtClean="0">
                          <a:latin typeface="Cambria Math"/>
                          <a:ea typeface="Cambria Math"/>
                        </a:rPr>
                        <m:t>𝜆</m:t>
                      </m:r>
                      <m:d>
                        <m:dPr>
                          <m:ctrlPr>
                            <a:rPr lang="cs-CZ" sz="2400" i="1" smtClean="0">
                              <a:latin typeface="Cambria Math" panose="02040503050406030204" pitchFamily="18" charset="0"/>
                              <a:ea typeface="Cambria Math"/>
                            </a:rPr>
                          </m:ctrlPr>
                        </m:dPr>
                        <m:e>
                          <m:r>
                            <a:rPr lang="cs-CZ" sz="2400" b="0" i="1" smtClean="0">
                              <a:latin typeface="Cambria Math"/>
                              <a:ea typeface="Cambria Math"/>
                            </a:rPr>
                            <m:t>𝑡</m:t>
                          </m:r>
                        </m:e>
                      </m:d>
                      <m:r>
                        <a:rPr lang="cs-CZ" sz="2400" b="0" i="1" smtClean="0">
                          <a:latin typeface="Cambria Math"/>
                          <a:ea typeface="Cambria Math"/>
                        </a:rPr>
                        <m:t>=</m:t>
                      </m:r>
                      <m:f>
                        <m:fPr>
                          <m:ctrlPr>
                            <a:rPr lang="cs-CZ" sz="2400" b="0" i="1" smtClean="0">
                              <a:latin typeface="Cambria Math" panose="02040503050406030204" pitchFamily="18" charset="0"/>
                              <a:ea typeface="Cambria Math"/>
                            </a:rPr>
                          </m:ctrlPr>
                        </m:fPr>
                        <m:num>
                          <m:r>
                            <a:rPr lang="cs-CZ" sz="2400" b="0" i="1" smtClean="0">
                              <a:latin typeface="Cambria Math"/>
                              <a:ea typeface="Cambria Math"/>
                            </a:rPr>
                            <m:t>𝑓</m:t>
                          </m:r>
                          <m:d>
                            <m:dPr>
                              <m:ctrlPr>
                                <a:rPr lang="cs-CZ" sz="2400" b="0" i="1" smtClean="0">
                                  <a:latin typeface="Cambria Math" panose="02040503050406030204" pitchFamily="18" charset="0"/>
                                  <a:ea typeface="Cambria Math"/>
                                </a:rPr>
                              </m:ctrlPr>
                            </m:dPr>
                            <m:e>
                              <m:r>
                                <a:rPr lang="cs-CZ" sz="2400" b="0" i="1" smtClean="0">
                                  <a:latin typeface="Cambria Math"/>
                                  <a:ea typeface="Cambria Math"/>
                                </a:rPr>
                                <m:t>𝑡</m:t>
                              </m:r>
                            </m:e>
                          </m:d>
                        </m:num>
                        <m:den>
                          <m:r>
                            <a:rPr lang="cs-CZ" sz="2400" b="0" i="1" smtClean="0">
                              <a:latin typeface="Cambria Math"/>
                              <a:ea typeface="Cambria Math"/>
                            </a:rPr>
                            <m:t>1−</m:t>
                          </m:r>
                          <m:r>
                            <a:rPr lang="cs-CZ" sz="2400" b="0" i="1" smtClean="0">
                              <a:latin typeface="Cambria Math"/>
                              <a:ea typeface="Cambria Math"/>
                            </a:rPr>
                            <m:t>𝐹</m:t>
                          </m:r>
                          <m:d>
                            <m:dPr>
                              <m:ctrlPr>
                                <a:rPr lang="cs-CZ" sz="2400" b="0" i="1" smtClean="0">
                                  <a:latin typeface="Cambria Math" panose="02040503050406030204" pitchFamily="18" charset="0"/>
                                  <a:ea typeface="Cambria Math"/>
                                </a:rPr>
                              </m:ctrlPr>
                            </m:dPr>
                            <m:e>
                              <m:r>
                                <a:rPr lang="cs-CZ" sz="2400" b="0" i="1" smtClean="0">
                                  <a:latin typeface="Cambria Math"/>
                                  <a:ea typeface="Cambria Math"/>
                                </a:rPr>
                                <m:t>𝑡</m:t>
                              </m:r>
                            </m:e>
                          </m:d>
                        </m:den>
                      </m:f>
                      <m:r>
                        <a:rPr lang="cs-CZ" sz="2400" b="0" i="1" smtClean="0">
                          <a:latin typeface="Cambria Math"/>
                          <a:ea typeface="Cambria Math"/>
                        </a:rPr>
                        <m:t>, </m:t>
                      </m:r>
                      <m:r>
                        <a:rPr lang="cs-CZ" sz="2400" b="0" i="1" smtClean="0">
                          <a:latin typeface="Cambria Math"/>
                          <a:ea typeface="Cambria Math"/>
                        </a:rPr>
                        <m:t>𝐹</m:t>
                      </m:r>
                      <m:d>
                        <m:dPr>
                          <m:ctrlPr>
                            <a:rPr lang="cs-CZ" sz="2400" b="0" i="1" smtClean="0">
                              <a:latin typeface="Cambria Math" panose="02040503050406030204" pitchFamily="18" charset="0"/>
                              <a:ea typeface="Cambria Math"/>
                            </a:rPr>
                          </m:ctrlPr>
                        </m:dPr>
                        <m:e>
                          <m:r>
                            <a:rPr lang="cs-CZ" sz="2400" b="0" i="1" smtClean="0">
                              <a:latin typeface="Cambria Math"/>
                              <a:ea typeface="Cambria Math"/>
                            </a:rPr>
                            <m:t>𝑡</m:t>
                          </m:r>
                        </m:e>
                      </m:d>
                      <m:r>
                        <a:rPr lang="cs-CZ" sz="2400" b="0" i="1" smtClean="0">
                          <a:latin typeface="Cambria Math"/>
                          <a:ea typeface="Cambria Math"/>
                        </a:rPr>
                        <m:t>≠1.</m:t>
                      </m:r>
                    </m:oMath>
                  </m:oMathPara>
                </a14:m>
                <a:endParaRPr lang="en-US" sz="2400" dirty="0" smtClean="0"/>
              </a:p>
            </p:txBody>
          </p:sp>
        </mc:Choice>
        <mc:Fallback>
          <p:sp>
            <p:nvSpPr>
              <p:cNvPr id="3" name="Zástupný symbol pro obsah 2"/>
              <p:cNvSpPr>
                <a:spLocks noGrp="1" noRot="1" noChangeAspect="1" noMove="1" noResize="1" noEditPoints="1" noAdjustHandles="1" noChangeArrowheads="1" noChangeShapeType="1" noTextEdit="1"/>
              </p:cNvSpPr>
              <p:nvPr>
                <p:ph idx="1"/>
              </p:nvPr>
            </p:nvSpPr>
            <p:spPr>
              <a:xfrm>
                <a:off x="457200" y="1600200"/>
                <a:ext cx="8229600" cy="4781128"/>
              </a:xfrm>
              <a:blipFill>
                <a:blip r:embed="rId2"/>
                <a:stretch>
                  <a:fillRect l="-963" t="-1020"/>
                </a:stretch>
              </a:blipFill>
            </p:spPr>
            <p:txBody>
              <a:bodyPr/>
              <a:lstStyle/>
              <a:p>
                <a:r>
                  <a:rPr lang="cs-CZ">
                    <a:noFill/>
                  </a:rPr>
                  <a:t> </a:t>
                </a:r>
              </a:p>
            </p:txBody>
          </p:sp>
        </mc:Fallback>
      </mc:AlternateContent>
    </p:spTree>
    <p:extLst>
      <p:ext uri="{BB962C8B-B14F-4D97-AF65-F5344CB8AC3E}">
        <p14:creationId xmlns:p14="http://schemas.microsoft.com/office/powerpoint/2010/main" val="11084906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solidFill>
                  <a:schemeClr val="accent3">
                    <a:lumMod val="50000"/>
                  </a:schemeClr>
                </a:solidFill>
              </a:rPr>
              <a:t>Hazard </a:t>
            </a:r>
            <a:r>
              <a:rPr lang="cs-CZ" sz="3200" dirty="0" err="1" smtClean="0">
                <a:solidFill>
                  <a:schemeClr val="accent3">
                    <a:lumMod val="50000"/>
                  </a:schemeClr>
                </a:solidFill>
              </a:rPr>
              <a:t>function</a:t>
            </a:r>
            <a:endParaRPr lang="en-US" sz="3200" dirty="0"/>
          </a:p>
        </p:txBody>
      </p:sp>
      <p:grpSp>
        <p:nvGrpSpPr>
          <p:cNvPr id="8" name="Skupina 7"/>
          <p:cNvGrpSpPr/>
          <p:nvPr/>
        </p:nvGrpSpPr>
        <p:grpSpPr>
          <a:xfrm>
            <a:off x="899592" y="2060848"/>
            <a:ext cx="6768751" cy="3644201"/>
            <a:chOff x="1331640" y="2420888"/>
            <a:chExt cx="6768751" cy="3644201"/>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420888"/>
              <a:ext cx="6660091" cy="3644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2267744" y="2708920"/>
              <a:ext cx="1728192" cy="369332"/>
            </a:xfrm>
            <a:prstGeom prst="rect">
              <a:avLst/>
            </a:prstGeom>
            <a:noFill/>
          </p:spPr>
          <p:txBody>
            <a:bodyPr wrap="square" rtlCol="0">
              <a:spAutoFit/>
            </a:bodyPr>
            <a:lstStyle/>
            <a:p>
              <a:pPr algn="ctr"/>
              <a:r>
                <a:rPr lang="cs-CZ" b="1" dirty="0" smtClean="0">
                  <a:solidFill>
                    <a:schemeClr val="accent6"/>
                  </a:solidFill>
                </a:rPr>
                <a:t>Infant mortality</a:t>
              </a:r>
              <a:endParaRPr lang="en-US" b="1" dirty="0">
                <a:solidFill>
                  <a:schemeClr val="accent6"/>
                </a:solidFill>
              </a:endParaRPr>
            </a:p>
          </p:txBody>
        </p:sp>
        <p:sp>
          <p:nvSpPr>
            <p:cNvPr id="6" name="TextovéPole 5"/>
            <p:cNvSpPr txBox="1"/>
            <p:nvPr/>
          </p:nvSpPr>
          <p:spPr>
            <a:xfrm>
              <a:off x="4283968" y="2743913"/>
              <a:ext cx="1728192" cy="369332"/>
            </a:xfrm>
            <a:prstGeom prst="rect">
              <a:avLst/>
            </a:prstGeom>
            <a:noFill/>
          </p:spPr>
          <p:txBody>
            <a:bodyPr wrap="square" rtlCol="0">
              <a:spAutoFit/>
            </a:bodyPr>
            <a:lstStyle/>
            <a:p>
              <a:pPr algn="ctr"/>
              <a:r>
                <a:rPr lang="cs-CZ" b="1" dirty="0" err="1" smtClean="0">
                  <a:solidFill>
                    <a:schemeClr val="bg2">
                      <a:lumMod val="50000"/>
                    </a:schemeClr>
                  </a:solidFill>
                </a:rPr>
                <a:t>Random</a:t>
              </a:r>
              <a:r>
                <a:rPr lang="cs-CZ" b="1" dirty="0" smtClean="0">
                  <a:solidFill>
                    <a:schemeClr val="bg2">
                      <a:lumMod val="50000"/>
                    </a:schemeClr>
                  </a:solidFill>
                </a:rPr>
                <a:t> </a:t>
              </a:r>
              <a:r>
                <a:rPr lang="cs-CZ" b="1" dirty="0" err="1" smtClean="0">
                  <a:solidFill>
                    <a:schemeClr val="bg2">
                      <a:lumMod val="50000"/>
                    </a:schemeClr>
                  </a:solidFill>
                </a:rPr>
                <a:t>failures</a:t>
              </a:r>
              <a:endParaRPr lang="en-US" b="1" dirty="0">
                <a:solidFill>
                  <a:schemeClr val="bg2">
                    <a:lumMod val="50000"/>
                  </a:schemeClr>
                </a:solidFill>
              </a:endParaRPr>
            </a:p>
          </p:txBody>
        </p:sp>
        <p:sp>
          <p:nvSpPr>
            <p:cNvPr id="7" name="TextovéPole 6"/>
            <p:cNvSpPr txBox="1"/>
            <p:nvPr/>
          </p:nvSpPr>
          <p:spPr>
            <a:xfrm>
              <a:off x="6263538" y="2744626"/>
              <a:ext cx="1836853" cy="369332"/>
            </a:xfrm>
            <a:prstGeom prst="rect">
              <a:avLst/>
            </a:prstGeom>
            <a:noFill/>
          </p:spPr>
          <p:txBody>
            <a:bodyPr wrap="square" rtlCol="0">
              <a:spAutoFit/>
            </a:bodyPr>
            <a:lstStyle/>
            <a:p>
              <a:pPr algn="ctr"/>
              <a:r>
                <a:rPr lang="cs-CZ" b="1" dirty="0" err="1" smtClean="0">
                  <a:solidFill>
                    <a:schemeClr val="accent3">
                      <a:lumMod val="50000"/>
                    </a:schemeClr>
                  </a:solidFill>
                </a:rPr>
                <a:t>Wear-out</a:t>
              </a:r>
              <a:r>
                <a:rPr lang="cs-CZ" b="1" dirty="0" smtClean="0">
                  <a:solidFill>
                    <a:schemeClr val="accent3">
                      <a:lumMod val="50000"/>
                    </a:schemeClr>
                  </a:solidFill>
                </a:rPr>
                <a:t> </a:t>
              </a:r>
              <a:r>
                <a:rPr lang="cs-CZ" b="1" dirty="0" err="1" smtClean="0">
                  <a:solidFill>
                    <a:schemeClr val="accent3">
                      <a:lumMod val="50000"/>
                    </a:schemeClr>
                  </a:solidFill>
                </a:rPr>
                <a:t>failures</a:t>
              </a:r>
              <a:endParaRPr lang="en-US" b="1" dirty="0">
                <a:solidFill>
                  <a:schemeClr val="accent3">
                    <a:lumMod val="50000"/>
                  </a:schemeClr>
                </a:solidFill>
              </a:endParaRPr>
            </a:p>
          </p:txBody>
        </p:sp>
      </p:grpSp>
    </p:spTree>
    <p:extLst>
      <p:ext uri="{BB962C8B-B14F-4D97-AF65-F5344CB8AC3E}">
        <p14:creationId xmlns:p14="http://schemas.microsoft.com/office/powerpoint/2010/main" val="3617163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60648"/>
            <a:ext cx="8229600" cy="1143000"/>
          </a:xfrm>
        </p:spPr>
        <p:txBody>
          <a:bodyPr>
            <a:normAutofit/>
          </a:bodyPr>
          <a:lstStyle/>
          <a:p>
            <a:pPr eaLnBrk="1" hangingPunct="1"/>
            <a:r>
              <a:rPr lang="en-US" sz="3200" dirty="0" smtClean="0">
                <a:solidFill>
                  <a:schemeClr val="accent3">
                    <a:lumMod val="50000"/>
                  </a:schemeClr>
                </a:solidFill>
              </a:rPr>
              <a:t>Point Probabilities are Zero</a:t>
            </a:r>
          </a:p>
        </p:txBody>
      </p:sp>
      <p:sp>
        <p:nvSpPr>
          <p:cNvPr id="5124" name="Rectangle 3"/>
          <p:cNvSpPr>
            <a:spLocks noGrp="1" noChangeArrowheads="1"/>
          </p:cNvSpPr>
          <p:nvPr>
            <p:ph type="body" idx="1"/>
          </p:nvPr>
        </p:nvSpPr>
        <p:spPr>
          <a:xfrm>
            <a:off x="467544" y="1628800"/>
            <a:ext cx="8229600" cy="4525963"/>
          </a:xfrm>
        </p:spPr>
        <p:txBody>
          <a:bodyPr>
            <a:normAutofit lnSpcReduction="10000"/>
          </a:bodyPr>
          <a:lstStyle/>
          <a:p>
            <a:pPr>
              <a:buClr>
                <a:srgbClr val="FF0000"/>
              </a:buClr>
              <a:buFont typeface="Wingdings" pitchFamily="2" charset="2"/>
              <a:buChar char="§"/>
            </a:pPr>
            <a:r>
              <a:rPr lang="cs-CZ" sz="2200" dirty="0" err="1" smtClean="0"/>
              <a:t>Be</a:t>
            </a:r>
            <a:r>
              <a:rPr lang="en-US" sz="2200" dirty="0"/>
              <a:t>cause there is an infinite number of values, the probability of each individual value is virtually 0.</a:t>
            </a:r>
          </a:p>
          <a:p>
            <a:pPr eaLnBrk="1" hangingPunct="1">
              <a:buClr>
                <a:srgbClr val="FF0000"/>
              </a:buClr>
              <a:buFont typeface="Wingdings" pitchFamily="2" charset="2"/>
              <a:buChar char="§"/>
            </a:pPr>
            <a:endParaRPr lang="en-US" sz="2200" dirty="0" smtClean="0"/>
          </a:p>
          <a:p>
            <a:pPr eaLnBrk="1" hangingPunct="1">
              <a:buClr>
                <a:srgbClr val="FF0000"/>
              </a:buClr>
              <a:buFont typeface="Wingdings" pitchFamily="2" charset="2"/>
              <a:buChar char="§"/>
            </a:pPr>
            <a:r>
              <a:rPr lang="en-US" sz="2200" dirty="0" smtClean="0"/>
              <a:t>Thus, we can determine the probability of a </a:t>
            </a:r>
            <a:r>
              <a:rPr lang="en-US" sz="2200" b="1" dirty="0" smtClean="0"/>
              <a:t>range of values</a:t>
            </a:r>
            <a:r>
              <a:rPr lang="en-US" sz="2200" dirty="0" smtClean="0"/>
              <a:t> only.</a:t>
            </a:r>
          </a:p>
          <a:p>
            <a:pPr eaLnBrk="1" hangingPunct="1">
              <a:buClr>
                <a:srgbClr val="FF0000"/>
              </a:buClr>
              <a:buFont typeface="Wingdings" pitchFamily="2" charset="2"/>
              <a:buChar char="§"/>
            </a:pPr>
            <a:endParaRPr lang="en-US" sz="2200" dirty="0" smtClean="0"/>
          </a:p>
          <a:p>
            <a:pPr eaLnBrk="1" hangingPunct="1">
              <a:buClr>
                <a:srgbClr val="FF0000"/>
              </a:buClr>
              <a:buFont typeface="Wingdings" pitchFamily="2" charset="2"/>
              <a:buChar char="§"/>
            </a:pPr>
            <a:r>
              <a:rPr lang="en-US" sz="2200" dirty="0" smtClean="0"/>
              <a:t>E.g. with a </a:t>
            </a:r>
            <a:r>
              <a:rPr lang="en-US" sz="2200" b="1" dirty="0" smtClean="0">
                <a:solidFill>
                  <a:srgbClr val="0000FF"/>
                </a:solidFill>
              </a:rPr>
              <a:t>discrete</a:t>
            </a:r>
            <a:r>
              <a:rPr lang="en-US" sz="2200" dirty="0" smtClean="0"/>
              <a:t> random variable like tossing a die, it is  meaningful to talk about P(</a:t>
            </a:r>
            <a:r>
              <a:rPr lang="en-US" sz="2200" i="1" dirty="0" smtClean="0"/>
              <a:t>X</a:t>
            </a:r>
            <a:r>
              <a:rPr lang="en-US" sz="2200" dirty="0" smtClean="0"/>
              <a:t>=5), say.</a:t>
            </a:r>
          </a:p>
          <a:p>
            <a:pPr eaLnBrk="1" hangingPunct="1">
              <a:buClr>
                <a:srgbClr val="FF0000"/>
              </a:buClr>
              <a:buFont typeface="Wingdings" pitchFamily="2" charset="2"/>
              <a:buChar char="§"/>
            </a:pPr>
            <a:r>
              <a:rPr lang="en-US" sz="2200" dirty="0" smtClean="0"/>
              <a:t>In a </a:t>
            </a:r>
            <a:r>
              <a:rPr lang="en-US" sz="2200" b="1" dirty="0" smtClean="0">
                <a:solidFill>
                  <a:srgbClr val="FF0000"/>
                </a:solidFill>
              </a:rPr>
              <a:t>continuous</a:t>
            </a:r>
            <a:r>
              <a:rPr lang="en-US" sz="2200" dirty="0" smtClean="0"/>
              <a:t> setting (e.g. with time as a random variable), the probability the random variable of interest, say task length, takes </a:t>
            </a:r>
            <a:r>
              <a:rPr lang="en-US" sz="2200" b="1" dirty="0" smtClean="0"/>
              <a:t>exactly</a:t>
            </a:r>
            <a:r>
              <a:rPr lang="en-US" sz="2200" dirty="0" smtClean="0"/>
              <a:t> 5 minutes is infinitesimally small, hence P(</a:t>
            </a:r>
            <a:r>
              <a:rPr lang="en-US" sz="2200" i="1" dirty="0" smtClean="0"/>
              <a:t>X</a:t>
            </a:r>
            <a:r>
              <a:rPr lang="en-US" sz="2200" dirty="0" smtClean="0"/>
              <a:t>=5) = 0.</a:t>
            </a:r>
          </a:p>
          <a:p>
            <a:pPr marL="0" indent="0" algn="r" eaLnBrk="1" hangingPunct="1">
              <a:buClr>
                <a:srgbClr val="FF0000"/>
              </a:buClr>
              <a:buNone/>
            </a:pPr>
            <a:endParaRPr lang="cs-CZ" sz="2200" b="1" i="1" dirty="0" smtClean="0"/>
          </a:p>
          <a:p>
            <a:pPr marL="0" indent="0" algn="r" eaLnBrk="1" hangingPunct="1">
              <a:buClr>
                <a:srgbClr val="FF0000"/>
              </a:buClr>
              <a:buNone/>
            </a:pPr>
            <a:r>
              <a:rPr lang="en-US" sz="2200" b="1" i="1" dirty="0" smtClean="0"/>
              <a:t>It is meaningful to talk about P(X ≤ 5).</a:t>
            </a:r>
          </a:p>
        </p:txBody>
      </p:sp>
      <p:sp>
        <p:nvSpPr>
          <p:cNvPr id="5125" name="Freeform 5"/>
          <p:cNvSpPr>
            <a:spLocks/>
          </p:cNvSpPr>
          <p:nvPr/>
        </p:nvSpPr>
        <p:spPr bwMode="auto">
          <a:xfrm>
            <a:off x="8013576" y="3140968"/>
            <a:ext cx="457200" cy="2232248"/>
          </a:xfrm>
          <a:custGeom>
            <a:avLst/>
            <a:gdLst>
              <a:gd name="T0" fmla="*/ 0 w 576"/>
              <a:gd name="T1" fmla="*/ 0 h 1824"/>
              <a:gd name="T2" fmla="*/ 838200 w 576"/>
              <a:gd name="T3" fmla="*/ 1143000 h 1824"/>
              <a:gd name="T4" fmla="*/ 457200 w 576"/>
              <a:gd name="T5" fmla="*/ 2895600 h 1824"/>
              <a:gd name="T6" fmla="*/ 0 60000 65536"/>
              <a:gd name="T7" fmla="*/ 0 60000 65536"/>
              <a:gd name="T8" fmla="*/ 0 60000 65536"/>
            </a:gdLst>
            <a:ahLst/>
            <a:cxnLst>
              <a:cxn ang="T6">
                <a:pos x="T0" y="T1"/>
              </a:cxn>
              <a:cxn ang="T7">
                <a:pos x="T2" y="T3"/>
              </a:cxn>
              <a:cxn ang="T8">
                <a:pos x="T4" y="T5"/>
              </a:cxn>
            </a:cxnLst>
            <a:rect l="0" t="0" r="r" b="b"/>
            <a:pathLst>
              <a:path w="576" h="1824">
                <a:moveTo>
                  <a:pt x="0" y="0"/>
                </a:moveTo>
                <a:cubicBezTo>
                  <a:pt x="240" y="208"/>
                  <a:pt x="480" y="416"/>
                  <a:pt x="528" y="720"/>
                </a:cubicBezTo>
                <a:cubicBezTo>
                  <a:pt x="576" y="1024"/>
                  <a:pt x="432" y="1424"/>
                  <a:pt x="288" y="1824"/>
                </a:cubicBezTo>
              </a:path>
            </a:pathLst>
          </a:custGeom>
          <a:noFill/>
          <a:ln w="9525" cap="flat" cmpd="sng">
            <a:solidFill>
              <a:srgbClr val="0000FF"/>
            </a:solidFill>
            <a:prstDash val="solid"/>
            <a:round/>
            <a:headEnd/>
            <a:tailEnd type="arrow" w="med" len="me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71860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solidFill>
                  <a:schemeClr val="accent3">
                    <a:lumMod val="50000"/>
                  </a:schemeClr>
                </a:solidFill>
              </a:rPr>
              <a:t>The</a:t>
            </a:r>
            <a:r>
              <a:rPr lang="cs-CZ" sz="3200" dirty="0" smtClean="0">
                <a:solidFill>
                  <a:schemeClr val="accent3">
                    <a:lumMod val="50000"/>
                  </a:schemeClr>
                </a:solidFill>
              </a:rPr>
              <a:t> </a:t>
            </a:r>
            <a:r>
              <a:rPr lang="cs-CZ" sz="3200" dirty="0" err="1" smtClean="0">
                <a:solidFill>
                  <a:schemeClr val="accent3">
                    <a:lumMod val="50000"/>
                  </a:schemeClr>
                </a:solidFill>
              </a:rPr>
              <a:t>Exponential</a:t>
            </a:r>
            <a:r>
              <a:rPr lang="cs-CZ" sz="3200" dirty="0" smtClean="0">
                <a:solidFill>
                  <a:schemeClr val="accent3">
                    <a:lumMod val="50000"/>
                  </a:schemeClr>
                </a:solidFill>
              </a:rPr>
              <a:t> </a:t>
            </a:r>
            <a:r>
              <a:rPr lang="cs-CZ" sz="3200" dirty="0" err="1" smtClean="0">
                <a:solidFill>
                  <a:schemeClr val="accent3">
                    <a:lumMod val="50000"/>
                  </a:schemeClr>
                </a:solidFill>
              </a:rPr>
              <a:t>Distribution</a:t>
            </a:r>
            <a:endParaRPr lang="en-US" sz="3200"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1600200"/>
                <a:ext cx="8229600" cy="4781128"/>
              </a:xfrm>
            </p:spPr>
            <p:txBody>
              <a:bodyPr>
                <a:normAutofit/>
              </a:bodyPr>
              <a:lstStyle/>
              <a:p>
                <a:endParaRPr lang="cs-CZ" sz="2400" i="1" dirty="0" smtClean="0">
                  <a:latin typeface="Cambria Math"/>
                  <a:ea typeface="Cambria Math"/>
                </a:endParaRPr>
              </a:p>
              <a:p>
                <a:pPr marL="0" indent="0" algn="ctr">
                  <a:buClr>
                    <a:srgbClr val="FF0000"/>
                  </a:buClr>
                  <a:buNone/>
                </a:pPr>
                <a14:m>
                  <m:oMathPara xmlns:m="http://schemas.openxmlformats.org/officeDocument/2006/math">
                    <m:oMathParaPr>
                      <m:jc m:val="centerGroup"/>
                    </m:oMathParaPr>
                    <m:oMath xmlns:m="http://schemas.openxmlformats.org/officeDocument/2006/math">
                      <m:r>
                        <a:rPr lang="cs-CZ" sz="2400" b="0" i="1" smtClean="0">
                          <a:latin typeface="Cambria Math"/>
                        </a:rPr>
                        <m:t>𝑋</m:t>
                      </m:r>
                      <m:r>
                        <a:rPr lang="cs-CZ" sz="2400" b="0" i="1" smtClean="0">
                          <a:latin typeface="Cambria Math"/>
                          <a:ea typeface="Cambria Math"/>
                        </a:rPr>
                        <m:t>→</m:t>
                      </m:r>
                      <m:r>
                        <a:rPr lang="cs-CZ" sz="2400" b="0" i="1" smtClean="0">
                          <a:latin typeface="Cambria Math"/>
                          <a:ea typeface="Cambria Math"/>
                        </a:rPr>
                        <m:t>𝐸𝑥𝑝</m:t>
                      </m:r>
                      <m:d>
                        <m:dPr>
                          <m:ctrlPr>
                            <a:rPr lang="cs-CZ" sz="2400" b="0" i="1" smtClean="0">
                              <a:latin typeface="Cambria Math" panose="02040503050406030204" pitchFamily="18" charset="0"/>
                              <a:ea typeface="Cambria Math"/>
                            </a:rPr>
                          </m:ctrlPr>
                        </m:dPr>
                        <m:e>
                          <m:r>
                            <a:rPr lang="cs-CZ" sz="2400" b="0" i="1" smtClean="0">
                              <a:latin typeface="Cambria Math"/>
                              <a:ea typeface="Cambria Math"/>
                            </a:rPr>
                            <m:t>𝜆</m:t>
                          </m:r>
                        </m:e>
                      </m:d>
                    </m:oMath>
                  </m:oMathPara>
                </a14:m>
                <a:endParaRPr lang="cs-CZ" sz="2400" dirty="0" smtClean="0"/>
              </a:p>
              <a:p>
                <a:pPr marL="0" indent="0" algn="ctr">
                  <a:buClr>
                    <a:srgbClr val="FF0000"/>
                  </a:buClr>
                  <a:buNone/>
                </a:pPr>
                <a:endParaRPr lang="cs-CZ" sz="2400" b="0" i="1" dirty="0" smtClean="0">
                  <a:latin typeface="Cambria Math"/>
                </a:endParaRPr>
              </a:p>
              <a:p>
                <a:pPr marL="0" indent="0">
                  <a:buClr>
                    <a:srgbClr val="FF0000"/>
                  </a:buClr>
                  <a:buNone/>
                </a:pPr>
                <a14:m>
                  <m:oMath xmlns:m="http://schemas.openxmlformats.org/officeDocument/2006/math">
                    <m:r>
                      <a:rPr lang="cs-CZ" sz="2400" b="0" i="1" smtClean="0">
                        <a:latin typeface="Cambria Math"/>
                      </a:rPr>
                      <m:t>𝐹</m:t>
                    </m:r>
                    <m:d>
                      <m:dPr>
                        <m:ctrlPr>
                          <a:rPr lang="cs-CZ" sz="2400" b="0" i="1" smtClean="0">
                            <a:latin typeface="Cambria Math" panose="02040503050406030204" pitchFamily="18" charset="0"/>
                          </a:rPr>
                        </m:ctrlPr>
                      </m:dPr>
                      <m:e>
                        <m:r>
                          <a:rPr lang="cs-CZ" sz="2400" b="0" i="1" smtClean="0">
                            <a:latin typeface="Cambria Math"/>
                          </a:rPr>
                          <m:t>𝑥</m:t>
                        </m:r>
                      </m:e>
                    </m:d>
                    <m:r>
                      <a:rPr lang="cs-CZ" sz="2400" b="0" i="1" smtClean="0">
                        <a:latin typeface="Cambria Math"/>
                      </a:rPr>
                      <m:t>=1−</m:t>
                    </m:r>
                    <m:sSup>
                      <m:sSupPr>
                        <m:ctrlPr>
                          <a:rPr lang="cs-CZ" sz="2400" b="0" i="1" smtClean="0">
                            <a:latin typeface="Cambria Math" panose="02040503050406030204" pitchFamily="18" charset="0"/>
                          </a:rPr>
                        </m:ctrlPr>
                      </m:sSupPr>
                      <m:e>
                        <m:r>
                          <a:rPr lang="cs-CZ" sz="2400" b="0" i="1" smtClean="0">
                            <a:latin typeface="Cambria Math"/>
                          </a:rPr>
                          <m:t>𝑒</m:t>
                        </m:r>
                      </m:e>
                      <m:sup>
                        <m:r>
                          <a:rPr lang="cs-CZ" sz="2400" b="0" i="1" smtClean="0">
                            <a:latin typeface="Cambria Math"/>
                          </a:rPr>
                          <m:t>−</m:t>
                        </m:r>
                        <m:r>
                          <a:rPr lang="cs-CZ" sz="2400" b="0" i="1" smtClean="0">
                            <a:latin typeface="Cambria Math"/>
                            <a:ea typeface="Cambria Math"/>
                          </a:rPr>
                          <m:t>𝜆</m:t>
                        </m:r>
                        <m:r>
                          <a:rPr lang="cs-CZ" sz="2400" b="0" i="1" smtClean="0">
                            <a:latin typeface="Cambria Math"/>
                            <a:ea typeface="Cambria Math"/>
                          </a:rPr>
                          <m:t>𝑥</m:t>
                        </m:r>
                      </m:sup>
                    </m:sSup>
                    <m:r>
                      <a:rPr lang="cs-CZ" sz="2400" b="0" i="1" smtClean="0">
                        <a:latin typeface="Cambria Math"/>
                      </a:rPr>
                      <m:t>,     </m:t>
                    </m:r>
                    <m:r>
                      <a:rPr lang="cs-CZ" sz="2400" b="0" i="1" smtClean="0">
                        <a:latin typeface="Cambria Math"/>
                      </a:rPr>
                      <m:t>𝑤h𝑒𝑟𝑒</m:t>
                    </m:r>
                    <m:r>
                      <a:rPr lang="cs-CZ" sz="2400" b="0" i="1" smtClean="0">
                        <a:latin typeface="Cambria Math"/>
                      </a:rPr>
                      <m:t> </m:t>
                    </m:r>
                    <m:r>
                      <a:rPr lang="cs-CZ" sz="2400" b="0" i="1" smtClean="0">
                        <a:latin typeface="Cambria Math"/>
                      </a:rPr>
                      <m:t>𝑥</m:t>
                    </m:r>
                    <m:r>
                      <a:rPr lang="cs-CZ" sz="2400" b="0" i="1" smtClean="0">
                        <a:latin typeface="Cambria Math"/>
                        <a:ea typeface="Cambria Math"/>
                      </a:rPr>
                      <m:t>≥0</m:t>
                    </m:r>
                    <m:r>
                      <a:rPr lang="en-US" sz="2400" b="0" i="1" smtClean="0">
                        <a:latin typeface="Cambria Math"/>
                        <a:ea typeface="Cambria Math"/>
                      </a:rPr>
                      <m:t>; </m:t>
                    </m:r>
                    <m:r>
                      <a:rPr lang="en-US" sz="2400" b="0" i="1" smtClean="0">
                        <a:latin typeface="Cambria Math"/>
                        <a:ea typeface="Cambria Math"/>
                      </a:rPr>
                      <m:t>𝜆</m:t>
                    </m:r>
                    <m:r>
                      <a:rPr lang="en-US" sz="2400" b="0" i="1" smtClean="0">
                        <a:latin typeface="Cambria Math"/>
                        <a:ea typeface="Cambria Math"/>
                      </a:rPr>
                      <m:t>&gt;0</m:t>
                    </m:r>
                  </m:oMath>
                </a14:m>
                <a:r>
                  <a:rPr lang="cs-CZ" sz="2400" dirty="0" smtClean="0"/>
                  <a:t> </a:t>
                </a:r>
              </a:p>
              <a:p>
                <a:pPr marL="0" indent="0">
                  <a:buClr>
                    <a:srgbClr val="FF0000"/>
                  </a:buClr>
                  <a:buNone/>
                </a:pPr>
                <a:endParaRPr lang="cs-CZ" sz="2400" b="0" i="1" dirty="0" smtClean="0">
                  <a:latin typeface="Cambria Math"/>
                </a:endParaRPr>
              </a:p>
              <a:p>
                <a:pPr marL="0" indent="0">
                  <a:buClr>
                    <a:srgbClr val="FF0000"/>
                  </a:buClr>
                  <a:buNone/>
                </a:pPr>
                <a14:m>
                  <m:oMathPara xmlns:m="http://schemas.openxmlformats.org/officeDocument/2006/math">
                    <m:oMathParaPr>
                      <m:jc m:val="left"/>
                    </m:oMathParaPr>
                    <m:oMath xmlns:m="http://schemas.openxmlformats.org/officeDocument/2006/math">
                      <m:r>
                        <a:rPr lang="cs-CZ" sz="2400" b="0" i="1" smtClean="0">
                          <a:latin typeface="Cambria Math"/>
                        </a:rPr>
                        <m:t>𝑓</m:t>
                      </m:r>
                      <m:d>
                        <m:dPr>
                          <m:ctrlPr>
                            <a:rPr lang="cs-CZ" sz="2400" b="0" i="1" smtClean="0">
                              <a:latin typeface="Cambria Math" panose="02040503050406030204" pitchFamily="18" charset="0"/>
                            </a:rPr>
                          </m:ctrlPr>
                        </m:dPr>
                        <m:e>
                          <m:r>
                            <a:rPr lang="cs-CZ" sz="2400" b="0" i="1" smtClean="0">
                              <a:latin typeface="Cambria Math"/>
                            </a:rPr>
                            <m:t>𝑥</m:t>
                          </m:r>
                        </m:e>
                      </m:d>
                      <m:r>
                        <a:rPr lang="cs-CZ" sz="2400" b="0" i="1" smtClean="0">
                          <a:latin typeface="Cambria Math"/>
                        </a:rPr>
                        <m:t>=</m:t>
                      </m:r>
                      <m:r>
                        <a:rPr lang="cs-CZ" sz="2400" b="0" i="1" smtClean="0">
                          <a:latin typeface="Cambria Math"/>
                          <a:ea typeface="Cambria Math"/>
                        </a:rPr>
                        <m:t>𝜆</m:t>
                      </m:r>
                      <m:sSup>
                        <m:sSupPr>
                          <m:ctrlPr>
                            <a:rPr lang="cs-CZ" sz="2400" b="0" i="1" smtClean="0">
                              <a:latin typeface="Cambria Math" panose="02040503050406030204" pitchFamily="18" charset="0"/>
                            </a:rPr>
                          </m:ctrlPr>
                        </m:sSupPr>
                        <m:e>
                          <m:r>
                            <a:rPr lang="cs-CZ" sz="2400" b="0" i="1" smtClean="0">
                              <a:latin typeface="Cambria Math"/>
                            </a:rPr>
                            <m:t>𝑒</m:t>
                          </m:r>
                        </m:e>
                        <m:sup>
                          <m:r>
                            <a:rPr lang="cs-CZ" sz="2400" b="0" i="1" smtClean="0">
                              <a:latin typeface="Cambria Math"/>
                            </a:rPr>
                            <m:t>−</m:t>
                          </m:r>
                          <m:r>
                            <a:rPr lang="cs-CZ" sz="2400" b="0" i="1" smtClean="0">
                              <a:latin typeface="Cambria Math"/>
                              <a:ea typeface="Cambria Math"/>
                            </a:rPr>
                            <m:t>𝜆</m:t>
                          </m:r>
                          <m:r>
                            <a:rPr lang="cs-CZ" sz="2400" b="0" i="1" smtClean="0">
                              <a:latin typeface="Cambria Math"/>
                              <a:ea typeface="Cambria Math"/>
                            </a:rPr>
                            <m:t>𝑥</m:t>
                          </m:r>
                        </m:sup>
                      </m:sSup>
                      <m:r>
                        <a:rPr lang="cs-CZ" sz="2400" b="0" i="1" smtClean="0">
                          <a:latin typeface="Cambria Math"/>
                        </a:rPr>
                        <m:t>,     </m:t>
                      </m:r>
                      <m:r>
                        <a:rPr lang="cs-CZ" sz="2400" b="0" i="1" smtClean="0">
                          <a:latin typeface="Cambria Math"/>
                        </a:rPr>
                        <m:t>𝑤h𝑒𝑟𝑒</m:t>
                      </m:r>
                      <m:r>
                        <a:rPr lang="cs-CZ" sz="2400" b="0" i="1" smtClean="0">
                          <a:latin typeface="Cambria Math"/>
                        </a:rPr>
                        <m:t> </m:t>
                      </m:r>
                      <m:r>
                        <a:rPr lang="cs-CZ" sz="2400" b="0" i="1" smtClean="0">
                          <a:latin typeface="Cambria Math"/>
                        </a:rPr>
                        <m:t>𝑥</m:t>
                      </m:r>
                      <m:r>
                        <a:rPr lang="cs-CZ" sz="2400" b="0" i="1" smtClean="0">
                          <a:latin typeface="Cambria Math"/>
                          <a:ea typeface="Cambria Math"/>
                        </a:rPr>
                        <m:t>≥0</m:t>
                      </m:r>
                      <m:r>
                        <a:rPr lang="en-US" sz="2400" b="0" i="1" smtClean="0">
                          <a:latin typeface="Cambria Math"/>
                          <a:ea typeface="Cambria Math"/>
                        </a:rPr>
                        <m:t>; </m:t>
                      </m:r>
                      <m:r>
                        <a:rPr lang="en-US" sz="2400" b="0" i="1" smtClean="0">
                          <a:latin typeface="Cambria Math"/>
                          <a:ea typeface="Cambria Math"/>
                        </a:rPr>
                        <m:t>𝜆</m:t>
                      </m:r>
                      <m:r>
                        <a:rPr lang="en-US" sz="2400" b="0" i="1" smtClean="0">
                          <a:latin typeface="Cambria Math"/>
                          <a:ea typeface="Cambria Math"/>
                        </a:rPr>
                        <m:t>&gt;0</m:t>
                      </m:r>
                    </m:oMath>
                  </m:oMathPara>
                </a14:m>
                <a:endParaRPr lang="cs-CZ" sz="2400" dirty="0"/>
              </a:p>
              <a:p>
                <a:pPr marL="0" indent="0">
                  <a:buClr>
                    <a:srgbClr val="FF0000"/>
                  </a:buClr>
                  <a:buNone/>
                </a:pPr>
                <a:endParaRPr lang="en-US" sz="2400" dirty="0" smtClean="0"/>
              </a:p>
              <a:p>
                <a:pPr marL="0" indent="0">
                  <a:buNone/>
                </a:pPr>
                <a14:m>
                  <m:oMathPara xmlns:m="http://schemas.openxmlformats.org/officeDocument/2006/math">
                    <m:oMathParaPr>
                      <m:jc m:val="centerGroup"/>
                    </m:oMathParaPr>
                    <m:oMath xmlns:m="http://schemas.openxmlformats.org/officeDocument/2006/math">
                      <m:r>
                        <a:rPr lang="cs-CZ" sz="2400" i="1" smtClean="0">
                          <a:latin typeface="Cambria Math"/>
                          <a:ea typeface="Cambria Math"/>
                        </a:rPr>
                        <m:t>𝜆</m:t>
                      </m:r>
                      <m:d>
                        <m:dPr>
                          <m:ctrlPr>
                            <a:rPr lang="cs-CZ" sz="2400" i="1">
                              <a:latin typeface="Cambria Math" panose="02040503050406030204" pitchFamily="18" charset="0"/>
                              <a:ea typeface="Cambria Math"/>
                            </a:rPr>
                          </m:ctrlPr>
                        </m:dPr>
                        <m:e>
                          <m:r>
                            <a:rPr lang="cs-CZ" sz="2400" b="0" i="1" smtClean="0">
                              <a:latin typeface="Cambria Math"/>
                              <a:ea typeface="Cambria Math"/>
                            </a:rPr>
                            <m:t>𝑥</m:t>
                          </m:r>
                        </m:e>
                      </m:d>
                      <m:r>
                        <a:rPr lang="cs-CZ" sz="2400" i="1">
                          <a:latin typeface="Cambria Math"/>
                          <a:ea typeface="Cambria Math"/>
                        </a:rPr>
                        <m:t>=</m:t>
                      </m:r>
                      <m:f>
                        <m:fPr>
                          <m:ctrlPr>
                            <a:rPr lang="cs-CZ" sz="2400" i="1">
                              <a:latin typeface="Cambria Math" panose="02040503050406030204" pitchFamily="18" charset="0"/>
                              <a:ea typeface="Cambria Math"/>
                            </a:rPr>
                          </m:ctrlPr>
                        </m:fPr>
                        <m:num>
                          <m:r>
                            <a:rPr lang="cs-CZ" sz="2400" i="1">
                              <a:latin typeface="Cambria Math"/>
                              <a:ea typeface="Cambria Math"/>
                            </a:rPr>
                            <m:t>𝑓</m:t>
                          </m:r>
                          <m:d>
                            <m:dPr>
                              <m:ctrlPr>
                                <a:rPr lang="cs-CZ" sz="2400" i="1">
                                  <a:latin typeface="Cambria Math" panose="02040503050406030204" pitchFamily="18" charset="0"/>
                                  <a:ea typeface="Cambria Math"/>
                                </a:rPr>
                              </m:ctrlPr>
                            </m:dPr>
                            <m:e>
                              <m:r>
                                <a:rPr lang="cs-CZ" sz="2400" b="0" i="1" smtClean="0">
                                  <a:latin typeface="Cambria Math"/>
                                  <a:ea typeface="Cambria Math"/>
                                </a:rPr>
                                <m:t>𝑥</m:t>
                              </m:r>
                            </m:e>
                          </m:d>
                        </m:num>
                        <m:den>
                          <m:r>
                            <a:rPr lang="cs-CZ" sz="2400" i="1">
                              <a:latin typeface="Cambria Math"/>
                              <a:ea typeface="Cambria Math"/>
                            </a:rPr>
                            <m:t>1−</m:t>
                          </m:r>
                          <m:r>
                            <a:rPr lang="cs-CZ" sz="2400" i="1">
                              <a:latin typeface="Cambria Math"/>
                              <a:ea typeface="Cambria Math"/>
                            </a:rPr>
                            <m:t>𝐹</m:t>
                          </m:r>
                          <m:d>
                            <m:dPr>
                              <m:ctrlPr>
                                <a:rPr lang="cs-CZ" sz="2400" i="1">
                                  <a:latin typeface="Cambria Math" panose="02040503050406030204" pitchFamily="18" charset="0"/>
                                  <a:ea typeface="Cambria Math"/>
                                </a:rPr>
                              </m:ctrlPr>
                            </m:dPr>
                            <m:e>
                              <m:r>
                                <a:rPr lang="cs-CZ" sz="2400" b="0" i="1" smtClean="0">
                                  <a:latin typeface="Cambria Math"/>
                                  <a:ea typeface="Cambria Math"/>
                                </a:rPr>
                                <m:t>𝑥</m:t>
                              </m:r>
                            </m:e>
                          </m:d>
                        </m:den>
                      </m:f>
                      <m:r>
                        <a:rPr lang="cs-CZ" sz="2400" b="0" i="0" smtClean="0">
                          <a:latin typeface="Cambria Math"/>
                          <a:ea typeface="Cambria Math"/>
                        </a:rPr>
                        <m:t>=</m:t>
                      </m:r>
                      <m:f>
                        <m:fPr>
                          <m:ctrlPr>
                            <a:rPr lang="cs-CZ" sz="2400" b="0" i="1" smtClean="0">
                              <a:latin typeface="Cambria Math" panose="02040503050406030204" pitchFamily="18" charset="0"/>
                              <a:ea typeface="Cambria Math"/>
                            </a:rPr>
                          </m:ctrlPr>
                        </m:fPr>
                        <m:num>
                          <m:r>
                            <a:rPr lang="cs-CZ" sz="2400" b="0" i="1" smtClean="0">
                              <a:latin typeface="Cambria Math"/>
                              <a:ea typeface="Cambria Math"/>
                            </a:rPr>
                            <m:t>𝜆</m:t>
                          </m:r>
                          <m:sSup>
                            <m:sSupPr>
                              <m:ctrlPr>
                                <a:rPr lang="cs-CZ" sz="2400" b="0" i="1" smtClean="0">
                                  <a:latin typeface="Cambria Math" panose="02040503050406030204" pitchFamily="18" charset="0"/>
                                  <a:ea typeface="Cambria Math"/>
                                </a:rPr>
                              </m:ctrlPr>
                            </m:sSupPr>
                            <m:e>
                              <m:r>
                                <a:rPr lang="cs-CZ" sz="2400" b="0" i="1" smtClean="0">
                                  <a:latin typeface="Cambria Math"/>
                                  <a:ea typeface="Cambria Math"/>
                                </a:rPr>
                                <m:t>𝑒</m:t>
                              </m:r>
                            </m:e>
                            <m:sup>
                              <m:r>
                                <a:rPr lang="cs-CZ" sz="2400" b="0" i="1" smtClean="0">
                                  <a:latin typeface="Cambria Math"/>
                                  <a:ea typeface="Cambria Math"/>
                                </a:rPr>
                                <m:t>−</m:t>
                              </m:r>
                              <m:r>
                                <a:rPr lang="cs-CZ" sz="2400" b="0" i="1" smtClean="0">
                                  <a:latin typeface="Cambria Math"/>
                                  <a:ea typeface="Cambria Math"/>
                                </a:rPr>
                                <m:t>𝜆</m:t>
                              </m:r>
                              <m:r>
                                <a:rPr lang="cs-CZ" sz="2400" b="0" i="1" smtClean="0">
                                  <a:latin typeface="Cambria Math"/>
                                  <a:ea typeface="Cambria Math"/>
                                </a:rPr>
                                <m:t>𝑥</m:t>
                              </m:r>
                            </m:sup>
                          </m:sSup>
                        </m:num>
                        <m:den>
                          <m:r>
                            <a:rPr lang="cs-CZ" sz="2400" b="0" i="1" smtClean="0">
                              <a:latin typeface="Cambria Math"/>
                              <a:ea typeface="Cambria Math"/>
                            </a:rPr>
                            <m:t>1−</m:t>
                          </m:r>
                          <m:d>
                            <m:dPr>
                              <m:ctrlPr>
                                <a:rPr lang="cs-CZ" sz="2400" b="0" i="1" smtClean="0">
                                  <a:latin typeface="Cambria Math" panose="02040503050406030204" pitchFamily="18" charset="0"/>
                                  <a:ea typeface="Cambria Math"/>
                                </a:rPr>
                              </m:ctrlPr>
                            </m:dPr>
                            <m:e>
                              <m:r>
                                <a:rPr lang="cs-CZ" sz="2400" b="0" i="1" smtClean="0">
                                  <a:latin typeface="Cambria Math"/>
                                  <a:ea typeface="Cambria Math"/>
                                </a:rPr>
                                <m:t>1−</m:t>
                              </m:r>
                              <m:sSup>
                                <m:sSupPr>
                                  <m:ctrlPr>
                                    <a:rPr lang="cs-CZ" sz="2400" i="1">
                                      <a:latin typeface="Cambria Math" panose="02040503050406030204" pitchFamily="18" charset="0"/>
                                      <a:ea typeface="Cambria Math"/>
                                    </a:rPr>
                                  </m:ctrlPr>
                                </m:sSupPr>
                                <m:e>
                                  <m:r>
                                    <a:rPr lang="cs-CZ" sz="2400" i="1">
                                      <a:latin typeface="Cambria Math"/>
                                      <a:ea typeface="Cambria Math"/>
                                    </a:rPr>
                                    <m:t>𝑒</m:t>
                                  </m:r>
                                </m:e>
                                <m:sup>
                                  <m:r>
                                    <a:rPr lang="cs-CZ" sz="2400" i="1">
                                      <a:latin typeface="Cambria Math"/>
                                      <a:ea typeface="Cambria Math"/>
                                    </a:rPr>
                                    <m:t>−</m:t>
                                  </m:r>
                                  <m:r>
                                    <a:rPr lang="cs-CZ" sz="2400" i="1">
                                      <a:latin typeface="Cambria Math"/>
                                      <a:ea typeface="Cambria Math"/>
                                    </a:rPr>
                                    <m:t>𝜆</m:t>
                                  </m:r>
                                  <m:r>
                                    <a:rPr lang="cs-CZ" sz="2400" b="0" i="1" smtClean="0">
                                      <a:latin typeface="Cambria Math"/>
                                      <a:ea typeface="Cambria Math"/>
                                    </a:rPr>
                                    <m:t>𝑥</m:t>
                                  </m:r>
                                </m:sup>
                              </m:sSup>
                            </m:e>
                          </m:d>
                        </m:den>
                      </m:f>
                      <m:r>
                        <a:rPr lang="cs-CZ" sz="2400" b="0" i="1" smtClean="0">
                          <a:latin typeface="Cambria Math"/>
                          <a:ea typeface="Cambria Math"/>
                        </a:rPr>
                        <m:t>=</m:t>
                      </m:r>
                      <m:r>
                        <a:rPr lang="cs-CZ" sz="2400" b="0" i="1" smtClean="0">
                          <a:latin typeface="Cambria Math"/>
                          <a:ea typeface="Cambria Math"/>
                        </a:rPr>
                        <m:t>𝜆</m:t>
                      </m:r>
                    </m:oMath>
                  </m:oMathPara>
                </a14:m>
                <a:endParaRPr lang="cs-CZ" sz="24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1600200"/>
                <a:ext cx="8229600" cy="4781128"/>
              </a:xfrm>
              <a:blipFill rotWithShape="1">
                <a:blip r:embed="rId2"/>
                <a:stretch>
                  <a:fillRect l="-593"/>
                </a:stretch>
              </a:blipFill>
            </p:spPr>
            <p:txBody>
              <a:bodyPr/>
              <a:lstStyle/>
              <a:p>
                <a:r>
                  <a:rPr lang="en-US">
                    <a:noFill/>
                  </a:rPr>
                  <a:t> </a:t>
                </a:r>
              </a:p>
            </p:txBody>
          </p:sp>
        </mc:Fallback>
      </mc:AlternateContent>
    </p:spTree>
    <p:extLst>
      <p:ext uri="{BB962C8B-B14F-4D97-AF65-F5344CB8AC3E}">
        <p14:creationId xmlns:p14="http://schemas.microsoft.com/office/powerpoint/2010/main" val="36302054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smtClean="0">
                <a:solidFill>
                  <a:schemeClr val="accent3">
                    <a:lumMod val="50000"/>
                  </a:schemeClr>
                </a:solidFill>
              </a:rPr>
              <a:t>Hazard </a:t>
            </a:r>
            <a:r>
              <a:rPr lang="cs-CZ" sz="3200" dirty="0" err="1" smtClean="0">
                <a:solidFill>
                  <a:schemeClr val="accent3">
                    <a:lumMod val="50000"/>
                  </a:schemeClr>
                </a:solidFill>
              </a:rPr>
              <a:t>function</a:t>
            </a:r>
            <a:endParaRPr lang="en-US" sz="3200" dirty="0"/>
          </a:p>
        </p:txBody>
      </p:sp>
      <p:grpSp>
        <p:nvGrpSpPr>
          <p:cNvPr id="8" name="Skupina 7"/>
          <p:cNvGrpSpPr/>
          <p:nvPr/>
        </p:nvGrpSpPr>
        <p:grpSpPr>
          <a:xfrm>
            <a:off x="899592" y="2060848"/>
            <a:ext cx="6768751" cy="3644201"/>
            <a:chOff x="1331640" y="2420888"/>
            <a:chExt cx="6768751" cy="3644201"/>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420888"/>
              <a:ext cx="6660091" cy="3644201"/>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2267744" y="2708920"/>
              <a:ext cx="1728192" cy="369332"/>
            </a:xfrm>
            <a:prstGeom prst="rect">
              <a:avLst/>
            </a:prstGeom>
            <a:noFill/>
          </p:spPr>
          <p:txBody>
            <a:bodyPr wrap="square" rtlCol="0">
              <a:spAutoFit/>
            </a:bodyPr>
            <a:lstStyle/>
            <a:p>
              <a:pPr algn="ctr"/>
              <a:r>
                <a:rPr lang="cs-CZ" b="1" dirty="0" smtClean="0">
                  <a:solidFill>
                    <a:schemeClr val="accent6"/>
                  </a:solidFill>
                </a:rPr>
                <a:t>Infant mortality</a:t>
              </a:r>
              <a:endParaRPr lang="en-US" b="1" dirty="0">
                <a:solidFill>
                  <a:schemeClr val="accent6"/>
                </a:solidFill>
              </a:endParaRPr>
            </a:p>
          </p:txBody>
        </p:sp>
        <p:sp>
          <p:nvSpPr>
            <p:cNvPr id="6" name="TextovéPole 5"/>
            <p:cNvSpPr txBox="1"/>
            <p:nvPr/>
          </p:nvSpPr>
          <p:spPr>
            <a:xfrm>
              <a:off x="4283968" y="2743913"/>
              <a:ext cx="1728192" cy="369332"/>
            </a:xfrm>
            <a:prstGeom prst="rect">
              <a:avLst/>
            </a:prstGeom>
            <a:noFill/>
          </p:spPr>
          <p:txBody>
            <a:bodyPr wrap="square" rtlCol="0">
              <a:spAutoFit/>
            </a:bodyPr>
            <a:lstStyle/>
            <a:p>
              <a:pPr algn="ctr"/>
              <a:r>
                <a:rPr lang="cs-CZ" b="1" dirty="0" err="1" smtClean="0">
                  <a:solidFill>
                    <a:schemeClr val="bg2">
                      <a:lumMod val="50000"/>
                    </a:schemeClr>
                  </a:solidFill>
                </a:rPr>
                <a:t>Random</a:t>
              </a:r>
              <a:r>
                <a:rPr lang="cs-CZ" b="1" dirty="0" smtClean="0">
                  <a:solidFill>
                    <a:schemeClr val="bg2">
                      <a:lumMod val="50000"/>
                    </a:schemeClr>
                  </a:solidFill>
                </a:rPr>
                <a:t> </a:t>
              </a:r>
              <a:r>
                <a:rPr lang="cs-CZ" b="1" dirty="0" err="1" smtClean="0">
                  <a:solidFill>
                    <a:schemeClr val="bg2">
                      <a:lumMod val="50000"/>
                    </a:schemeClr>
                  </a:solidFill>
                </a:rPr>
                <a:t>failures</a:t>
              </a:r>
              <a:endParaRPr lang="en-US" b="1" dirty="0">
                <a:solidFill>
                  <a:schemeClr val="bg2">
                    <a:lumMod val="50000"/>
                  </a:schemeClr>
                </a:solidFill>
              </a:endParaRPr>
            </a:p>
          </p:txBody>
        </p:sp>
        <p:sp>
          <p:nvSpPr>
            <p:cNvPr id="7" name="TextovéPole 6"/>
            <p:cNvSpPr txBox="1"/>
            <p:nvPr/>
          </p:nvSpPr>
          <p:spPr>
            <a:xfrm>
              <a:off x="6263538" y="2744626"/>
              <a:ext cx="1836853" cy="369332"/>
            </a:xfrm>
            <a:prstGeom prst="rect">
              <a:avLst/>
            </a:prstGeom>
            <a:noFill/>
          </p:spPr>
          <p:txBody>
            <a:bodyPr wrap="square" rtlCol="0">
              <a:spAutoFit/>
            </a:bodyPr>
            <a:lstStyle/>
            <a:p>
              <a:pPr algn="ctr"/>
              <a:r>
                <a:rPr lang="cs-CZ" b="1" dirty="0" err="1" smtClean="0">
                  <a:solidFill>
                    <a:schemeClr val="accent3">
                      <a:lumMod val="50000"/>
                    </a:schemeClr>
                  </a:solidFill>
                </a:rPr>
                <a:t>Wear-out</a:t>
              </a:r>
              <a:r>
                <a:rPr lang="cs-CZ" b="1" dirty="0" smtClean="0">
                  <a:solidFill>
                    <a:schemeClr val="accent3">
                      <a:lumMod val="50000"/>
                    </a:schemeClr>
                  </a:solidFill>
                </a:rPr>
                <a:t> </a:t>
              </a:r>
              <a:r>
                <a:rPr lang="cs-CZ" b="1" dirty="0" err="1" smtClean="0">
                  <a:solidFill>
                    <a:schemeClr val="accent3">
                      <a:lumMod val="50000"/>
                    </a:schemeClr>
                  </a:solidFill>
                </a:rPr>
                <a:t>failures</a:t>
              </a:r>
              <a:endParaRPr lang="en-US" b="1" dirty="0">
                <a:solidFill>
                  <a:schemeClr val="accent3">
                    <a:lumMod val="50000"/>
                  </a:schemeClr>
                </a:solidFill>
              </a:endParaRPr>
            </a:p>
          </p:txBody>
        </p:sp>
      </p:grpSp>
      <p:sp>
        <p:nvSpPr>
          <p:cNvPr id="3" name="TextovéPole 2"/>
          <p:cNvSpPr txBox="1"/>
          <p:nvPr/>
        </p:nvSpPr>
        <p:spPr>
          <a:xfrm>
            <a:off x="2699792" y="5949280"/>
            <a:ext cx="4248472" cy="461665"/>
          </a:xfrm>
          <a:prstGeom prst="rect">
            <a:avLst/>
          </a:prstGeom>
          <a:noFill/>
        </p:spPr>
        <p:txBody>
          <a:bodyPr wrap="square" rtlCol="0">
            <a:spAutoFit/>
          </a:bodyPr>
          <a:lstStyle/>
          <a:p>
            <a:pPr algn="ctr"/>
            <a:r>
              <a:rPr lang="cs-CZ" sz="2400" dirty="0" err="1" smtClean="0">
                <a:solidFill>
                  <a:schemeClr val="bg2">
                    <a:lumMod val="50000"/>
                  </a:schemeClr>
                </a:solidFill>
              </a:rPr>
              <a:t>Exponential</a:t>
            </a:r>
            <a:r>
              <a:rPr lang="cs-CZ" sz="2400" dirty="0" smtClean="0">
                <a:solidFill>
                  <a:schemeClr val="bg2">
                    <a:lumMod val="50000"/>
                  </a:schemeClr>
                </a:solidFill>
              </a:rPr>
              <a:t> </a:t>
            </a:r>
            <a:r>
              <a:rPr lang="cs-CZ" sz="2400" dirty="0" err="1" smtClean="0">
                <a:solidFill>
                  <a:schemeClr val="bg2">
                    <a:lumMod val="50000"/>
                  </a:schemeClr>
                </a:solidFill>
              </a:rPr>
              <a:t>distribution</a:t>
            </a:r>
            <a:endParaRPr lang="en-US" sz="2400" dirty="0">
              <a:solidFill>
                <a:schemeClr val="bg2">
                  <a:lumMod val="50000"/>
                </a:schemeClr>
              </a:solidFill>
            </a:endParaRPr>
          </a:p>
        </p:txBody>
      </p:sp>
      <p:cxnSp>
        <p:nvCxnSpPr>
          <p:cNvPr id="10" name="Přímá spojnice se šipkou 9"/>
          <p:cNvCxnSpPr/>
          <p:nvPr/>
        </p:nvCxnSpPr>
        <p:spPr>
          <a:xfrm flipV="1">
            <a:off x="4716016" y="5373216"/>
            <a:ext cx="0" cy="432048"/>
          </a:xfrm>
          <a:prstGeom prst="straightConnector1">
            <a:avLst/>
          </a:prstGeom>
          <a:ln w="317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914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solidFill>
                  <a:schemeClr val="accent3">
                    <a:lumMod val="50000"/>
                  </a:schemeClr>
                </a:solidFill>
              </a:rPr>
              <a:t>The</a:t>
            </a:r>
            <a:r>
              <a:rPr lang="cs-CZ" sz="3200" dirty="0" smtClean="0">
                <a:solidFill>
                  <a:schemeClr val="accent3">
                    <a:lumMod val="50000"/>
                  </a:schemeClr>
                </a:solidFill>
              </a:rPr>
              <a:t> </a:t>
            </a:r>
            <a:r>
              <a:rPr lang="cs-CZ" sz="3200" dirty="0" err="1" smtClean="0">
                <a:solidFill>
                  <a:schemeClr val="accent3">
                    <a:lumMod val="50000"/>
                  </a:schemeClr>
                </a:solidFill>
              </a:rPr>
              <a:t>Exponential</a:t>
            </a:r>
            <a:r>
              <a:rPr lang="cs-CZ" sz="3200" dirty="0" smtClean="0">
                <a:solidFill>
                  <a:schemeClr val="accent3">
                    <a:lumMod val="50000"/>
                  </a:schemeClr>
                </a:solidFill>
              </a:rPr>
              <a:t> </a:t>
            </a:r>
            <a:r>
              <a:rPr lang="cs-CZ" sz="3200" dirty="0" err="1" smtClean="0">
                <a:solidFill>
                  <a:schemeClr val="accent3">
                    <a:lumMod val="50000"/>
                  </a:schemeClr>
                </a:solidFill>
              </a:rPr>
              <a:t>Distribution</a:t>
            </a:r>
            <a:endParaRPr lang="en-US" sz="3200"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1600200"/>
                <a:ext cx="8229600" cy="4781128"/>
              </a:xfrm>
            </p:spPr>
            <p:txBody>
              <a:bodyPr>
                <a:normAutofit/>
              </a:bodyPr>
              <a:lstStyle/>
              <a:p>
                <a:pPr>
                  <a:buClr>
                    <a:srgbClr val="FF0000"/>
                  </a:buClr>
                  <a:buFont typeface="Wingdings" pitchFamily="2" charset="2"/>
                  <a:buChar char="§"/>
                </a:pPr>
                <a:r>
                  <a:rPr lang="en-US" sz="2400" dirty="0" smtClean="0"/>
                  <a:t>What gives value</a:t>
                </a:r>
                <a:r>
                  <a:rPr lang="cs-CZ" sz="2400" dirty="0" smtClean="0"/>
                  <a:t> </a:t>
                </a:r>
                <a14:m>
                  <m:oMath xmlns:m="http://schemas.openxmlformats.org/officeDocument/2006/math">
                    <m:r>
                      <a:rPr lang="cs-CZ" sz="2400" b="0" i="1" smtClean="0">
                        <a:latin typeface="Cambria Math"/>
                        <a:ea typeface="Cambria Math"/>
                      </a:rPr>
                      <m:t>𝜆</m:t>
                    </m:r>
                    <m:d>
                      <m:dPr>
                        <m:ctrlPr>
                          <a:rPr lang="cs-CZ" sz="2400" b="0" i="1" smtClean="0">
                            <a:latin typeface="Cambria Math" panose="02040503050406030204" pitchFamily="18" charset="0"/>
                            <a:ea typeface="Cambria Math"/>
                          </a:rPr>
                        </m:ctrlPr>
                      </m:dPr>
                      <m:e>
                        <m:r>
                          <a:rPr lang="cs-CZ" sz="2400" b="0" i="1" smtClean="0">
                            <a:latin typeface="Cambria Math"/>
                            <a:ea typeface="Cambria Math"/>
                          </a:rPr>
                          <m:t>𝑡</m:t>
                        </m:r>
                      </m:e>
                    </m:d>
                  </m:oMath>
                </a14:m>
                <a:r>
                  <a:rPr lang="en-US" sz="2400" dirty="0" smtClean="0"/>
                  <a:t>?</a:t>
                </a:r>
                <a:endParaRPr lang="cs-CZ" sz="2400" dirty="0"/>
              </a:p>
              <a:p>
                <a:pPr marL="0" indent="0">
                  <a:buClr>
                    <a:srgbClr val="FF0000"/>
                  </a:buClr>
                  <a:buNone/>
                </a:pPr>
                <a:endParaRPr lang="cs-CZ" sz="2400" dirty="0" smtClean="0"/>
              </a:p>
              <a:p>
                <a:pPr marL="0" indent="0">
                  <a:buClr>
                    <a:srgbClr val="FF0000"/>
                  </a:buClr>
                  <a:buNone/>
                </a:pPr>
                <a:r>
                  <a:rPr lang="cs-CZ" sz="2400" i="1" dirty="0" smtClean="0"/>
                  <a:t>X</a:t>
                </a:r>
                <a:r>
                  <a:rPr lang="en-US" sz="2400" dirty="0" smtClean="0"/>
                  <a:t> represents the random variable </a:t>
                </a:r>
                <a:r>
                  <a:rPr lang="cs-CZ" sz="2400" dirty="0" smtClean="0"/>
                  <a:t>-</a:t>
                </a:r>
                <a:r>
                  <a:rPr lang="en-US" sz="2400" dirty="0" smtClean="0"/>
                  <a:t> time to failure of a device</a:t>
                </a:r>
                <a:r>
                  <a:rPr lang="cs-CZ" sz="2400" dirty="0" smtClean="0"/>
                  <a:t>.</a:t>
                </a:r>
                <a:r>
                  <a:rPr lang="en-US" sz="2400" dirty="0" smtClean="0"/>
                  <a:t> </a:t>
                </a:r>
                <a:r>
                  <a:rPr lang="cs-CZ" sz="2400" dirty="0" smtClean="0"/>
                  <a:t>T</a:t>
                </a:r>
                <a:r>
                  <a:rPr lang="en-US" sz="2400" dirty="0" smtClean="0"/>
                  <a:t>he probability that if </a:t>
                </a:r>
                <a14:m>
                  <m:oMath xmlns:m="http://schemas.openxmlformats.org/officeDocument/2006/math">
                    <m:r>
                      <a:rPr lang="cs-CZ" sz="2400" b="0" i="1" smtClean="0">
                        <a:latin typeface="Cambria Math"/>
                        <a:ea typeface="Cambria Math"/>
                      </a:rPr>
                      <m:t>𝑋</m:t>
                    </m:r>
                    <m:r>
                      <a:rPr lang="en-US" sz="2400" b="0" i="1" smtClean="0">
                        <a:latin typeface="Cambria Math"/>
                        <a:ea typeface="Cambria Math"/>
                      </a:rPr>
                      <m:t>&gt;</m:t>
                    </m:r>
                    <m:r>
                      <a:rPr lang="en-US" sz="2400" b="0" i="1" smtClean="0">
                        <a:latin typeface="Cambria Math"/>
                        <a:ea typeface="Cambria Math"/>
                      </a:rPr>
                      <m:t>𝑡</m:t>
                    </m:r>
                  </m:oMath>
                </a14:m>
                <a:r>
                  <a:rPr lang="en-US" sz="2400" dirty="0" smtClean="0"/>
                  <a:t>, </a:t>
                </a:r>
                <a:r>
                  <a:rPr lang="cs-CZ" sz="2400" dirty="0" err="1" smtClean="0"/>
                  <a:t>then</a:t>
                </a:r>
                <a:r>
                  <a:rPr lang="cs-CZ" sz="2400" dirty="0" smtClean="0"/>
                  <a:t> </a:t>
                </a:r>
                <a:r>
                  <a:rPr lang="cs-CZ" sz="2400" dirty="0" err="1" smtClean="0"/>
                  <a:t>an</a:t>
                </a:r>
                <a:r>
                  <a:rPr lang="cs-CZ" sz="2400" dirty="0" smtClean="0"/>
                  <a:t> </a:t>
                </a:r>
                <a:r>
                  <a:rPr lang="cs-CZ" sz="2400" dirty="0" err="1" smtClean="0"/>
                  <a:t>event</a:t>
                </a:r>
                <a:r>
                  <a:rPr lang="cs-CZ" sz="2400" dirty="0" smtClean="0"/>
                  <a:t> </a:t>
                </a:r>
                <a:r>
                  <a:rPr lang="en-US" sz="2400" dirty="0" smtClean="0"/>
                  <a:t>occurs in the following short section </a:t>
                </a:r>
                <a14:m>
                  <m:oMath xmlns:m="http://schemas.openxmlformats.org/officeDocument/2006/math">
                    <m:r>
                      <a:rPr lang="cs-CZ" sz="2400" b="0" i="1" smtClean="0">
                        <a:latin typeface="Cambria Math"/>
                        <a:ea typeface="Cambria Math"/>
                      </a:rPr>
                      <m:t>∆</m:t>
                    </m:r>
                    <m:r>
                      <a:rPr lang="cs-CZ" sz="2400" b="0" i="1" smtClean="0">
                        <a:latin typeface="Cambria Math"/>
                        <a:ea typeface="Cambria Math"/>
                      </a:rPr>
                      <m:t>𝑡</m:t>
                    </m:r>
                  </m:oMath>
                </a14:m>
                <a:r>
                  <a:rPr lang="en-US" sz="2400" dirty="0" smtClean="0"/>
                  <a:t> is approximately</a:t>
                </a:r>
                <a:endParaRPr lang="cs-CZ" sz="2400" dirty="0"/>
              </a:p>
              <a:p>
                <a:pPr marL="0" indent="0" algn="ctr">
                  <a:buClr>
                    <a:srgbClr val="FF0000"/>
                  </a:buClr>
                  <a:buNone/>
                </a:pPr>
                <a14:m>
                  <m:oMath xmlns:m="http://schemas.openxmlformats.org/officeDocument/2006/math">
                    <m:r>
                      <a:rPr lang="cs-CZ" sz="2400" b="0" i="1" smtClean="0">
                        <a:latin typeface="Cambria Math"/>
                      </a:rPr>
                      <m:t>𝑃</m:t>
                    </m:r>
                    <m:d>
                      <m:dPr>
                        <m:ctrlPr>
                          <a:rPr lang="cs-CZ" sz="2400" b="0" i="1" smtClean="0">
                            <a:latin typeface="Cambria Math" panose="02040503050406030204" pitchFamily="18" charset="0"/>
                          </a:rPr>
                        </m:ctrlPr>
                      </m:dPr>
                      <m:e>
                        <m:r>
                          <a:rPr lang="cs-CZ" sz="2400" b="0" i="1" smtClean="0">
                            <a:latin typeface="Cambria Math"/>
                          </a:rPr>
                          <m:t>𝑡</m:t>
                        </m:r>
                        <m:r>
                          <a:rPr lang="en-US" sz="2400" b="0" i="1" smtClean="0">
                            <a:latin typeface="Cambria Math"/>
                            <a:ea typeface="Cambria Math"/>
                          </a:rPr>
                          <m:t>≤</m:t>
                        </m:r>
                        <m:r>
                          <a:rPr lang="cs-CZ" sz="2400" b="0" i="1" smtClean="0">
                            <a:latin typeface="Cambria Math"/>
                            <a:ea typeface="Cambria Math"/>
                          </a:rPr>
                          <m:t>𝑋</m:t>
                        </m:r>
                        <m:r>
                          <a:rPr lang="en-US" sz="2400" b="0" i="1" smtClean="0">
                            <a:latin typeface="Cambria Math"/>
                            <a:ea typeface="Cambria Math"/>
                          </a:rPr>
                          <m:t>&lt;</m:t>
                        </m:r>
                        <m:r>
                          <a:rPr lang="en-US" sz="2400" b="0" i="1" smtClean="0">
                            <a:latin typeface="Cambria Math"/>
                            <a:ea typeface="Cambria Math"/>
                          </a:rPr>
                          <m:t>𝑡</m:t>
                        </m:r>
                        <m:r>
                          <a:rPr lang="cs-CZ" sz="2400" b="0" i="1" smtClean="0">
                            <a:latin typeface="Cambria Math"/>
                            <a:ea typeface="Cambria Math"/>
                          </a:rPr>
                          <m:t>+∆</m:t>
                        </m:r>
                        <m:r>
                          <a:rPr lang="cs-CZ" sz="2400" b="0" i="1" smtClean="0">
                            <a:latin typeface="Cambria Math"/>
                            <a:ea typeface="Cambria Math"/>
                          </a:rPr>
                          <m:t>𝑡</m:t>
                        </m:r>
                        <m:r>
                          <a:rPr lang="cs-CZ" sz="2400" b="0" i="1" smtClean="0">
                            <a:latin typeface="Cambria Math"/>
                            <a:ea typeface="Cambria Math"/>
                          </a:rPr>
                          <m:t>|</m:t>
                        </m:r>
                        <m:r>
                          <a:rPr lang="cs-CZ" sz="2400" b="0" i="1" smtClean="0">
                            <a:latin typeface="Cambria Math"/>
                            <a:ea typeface="Cambria Math"/>
                          </a:rPr>
                          <m:t>𝑋</m:t>
                        </m:r>
                        <m:r>
                          <a:rPr lang="en-US" sz="2400" b="0" i="1" smtClean="0">
                            <a:latin typeface="Cambria Math"/>
                            <a:ea typeface="Cambria Math"/>
                          </a:rPr>
                          <m:t>&gt;</m:t>
                        </m:r>
                        <m:r>
                          <a:rPr lang="en-US" sz="2400" b="0" i="1" smtClean="0">
                            <a:latin typeface="Cambria Math"/>
                            <a:ea typeface="Cambria Math"/>
                          </a:rPr>
                          <m:t>𝑡</m:t>
                        </m:r>
                      </m:e>
                    </m:d>
                    <m:r>
                      <a:rPr lang="cs-CZ" sz="2400" b="0" i="1" smtClean="0">
                        <a:latin typeface="Cambria Math"/>
                        <a:ea typeface="Cambria Math"/>
                      </a:rPr>
                      <m:t>≅</m:t>
                    </m:r>
                    <m:f>
                      <m:fPr>
                        <m:ctrlPr>
                          <a:rPr lang="cs-CZ" sz="2400" b="0" i="1" smtClean="0">
                            <a:latin typeface="Cambria Math" panose="02040503050406030204" pitchFamily="18" charset="0"/>
                            <a:ea typeface="Cambria Math"/>
                          </a:rPr>
                        </m:ctrlPr>
                      </m:fPr>
                      <m:num>
                        <m:r>
                          <a:rPr lang="cs-CZ" sz="2400" i="1">
                            <a:latin typeface="Cambria Math"/>
                          </a:rPr>
                          <m:t>𝑃</m:t>
                        </m:r>
                        <m:d>
                          <m:dPr>
                            <m:ctrlPr>
                              <a:rPr lang="cs-CZ" sz="2400" i="1">
                                <a:latin typeface="Cambria Math" panose="02040503050406030204" pitchFamily="18" charset="0"/>
                              </a:rPr>
                            </m:ctrlPr>
                          </m:dPr>
                          <m:e>
                            <m:r>
                              <a:rPr lang="cs-CZ" sz="2400" i="1">
                                <a:latin typeface="Cambria Math"/>
                              </a:rPr>
                              <m:t>𝑡</m:t>
                            </m:r>
                            <m:r>
                              <a:rPr lang="en-US" sz="2400" b="0" i="1" smtClean="0">
                                <a:latin typeface="Cambria Math"/>
                              </a:rPr>
                              <m:t>&lt;</m:t>
                            </m:r>
                            <m:r>
                              <a:rPr lang="cs-CZ" sz="2400" i="1">
                                <a:latin typeface="Cambria Math"/>
                                <a:ea typeface="Cambria Math"/>
                              </a:rPr>
                              <m:t>𝑋</m:t>
                            </m:r>
                            <m:r>
                              <a:rPr lang="en-US" sz="2400" i="1">
                                <a:latin typeface="Cambria Math"/>
                                <a:ea typeface="Cambria Math"/>
                              </a:rPr>
                              <m:t>&lt;</m:t>
                            </m:r>
                            <m:r>
                              <a:rPr lang="en-US" sz="2400" i="1">
                                <a:latin typeface="Cambria Math"/>
                                <a:ea typeface="Cambria Math"/>
                              </a:rPr>
                              <m:t>𝑡</m:t>
                            </m:r>
                            <m:r>
                              <a:rPr lang="cs-CZ" sz="2400" i="1">
                                <a:latin typeface="Cambria Math"/>
                                <a:ea typeface="Cambria Math"/>
                              </a:rPr>
                              <m:t>+∆</m:t>
                            </m:r>
                            <m:r>
                              <a:rPr lang="cs-CZ" sz="2400" i="1">
                                <a:latin typeface="Cambria Math"/>
                                <a:ea typeface="Cambria Math"/>
                              </a:rPr>
                              <m:t>𝑡</m:t>
                            </m:r>
                          </m:e>
                        </m:d>
                      </m:num>
                      <m:den>
                        <m:r>
                          <a:rPr lang="cs-CZ" sz="2400" i="1">
                            <a:latin typeface="Cambria Math"/>
                          </a:rPr>
                          <m:t>𝑃</m:t>
                        </m:r>
                        <m:d>
                          <m:dPr>
                            <m:ctrlPr>
                              <a:rPr lang="cs-CZ" sz="2400" i="1">
                                <a:latin typeface="Cambria Math" panose="02040503050406030204" pitchFamily="18" charset="0"/>
                              </a:rPr>
                            </m:ctrlPr>
                          </m:dPr>
                          <m:e>
                            <m:r>
                              <a:rPr lang="cs-CZ" sz="2400" i="1">
                                <a:latin typeface="Cambria Math"/>
                                <a:ea typeface="Cambria Math"/>
                              </a:rPr>
                              <m:t>𝑋</m:t>
                            </m:r>
                            <m:r>
                              <a:rPr lang="en-US" sz="2400" i="1">
                                <a:latin typeface="Cambria Math"/>
                                <a:ea typeface="Cambria Math"/>
                              </a:rPr>
                              <m:t>&gt;</m:t>
                            </m:r>
                            <m:r>
                              <a:rPr lang="en-US" sz="2400" i="1">
                                <a:latin typeface="Cambria Math"/>
                                <a:ea typeface="Cambria Math"/>
                              </a:rPr>
                              <m:t>𝑡</m:t>
                            </m:r>
                          </m:e>
                        </m:d>
                      </m:den>
                    </m:f>
                    <m:r>
                      <a:rPr lang="cs-CZ" sz="2400" b="0" i="0" smtClean="0">
                        <a:latin typeface="Cambria Math"/>
                        <a:ea typeface="Cambria Math"/>
                      </a:rPr>
                      <m:t>=</m:t>
                    </m:r>
                    <m:f>
                      <m:fPr>
                        <m:ctrlPr>
                          <a:rPr lang="cs-CZ" sz="2400" i="1">
                            <a:latin typeface="Cambria Math" panose="02040503050406030204" pitchFamily="18" charset="0"/>
                            <a:ea typeface="Cambria Math"/>
                          </a:rPr>
                        </m:ctrlPr>
                      </m:fPr>
                      <m:num>
                        <m:r>
                          <a:rPr lang="cs-CZ" sz="2400" b="0" i="1" smtClean="0">
                            <a:latin typeface="Cambria Math"/>
                            <a:ea typeface="Cambria Math"/>
                          </a:rPr>
                          <m:t>𝑓</m:t>
                        </m:r>
                        <m:d>
                          <m:dPr>
                            <m:ctrlPr>
                              <a:rPr lang="cs-CZ" sz="2400" b="0" i="1" smtClean="0">
                                <a:latin typeface="Cambria Math" panose="02040503050406030204" pitchFamily="18" charset="0"/>
                                <a:ea typeface="Cambria Math"/>
                              </a:rPr>
                            </m:ctrlPr>
                          </m:dPr>
                          <m:e>
                            <m:r>
                              <a:rPr lang="cs-CZ" sz="2400" b="0" i="1" smtClean="0">
                                <a:latin typeface="Cambria Math"/>
                                <a:ea typeface="Cambria Math"/>
                              </a:rPr>
                              <m:t>𝑡</m:t>
                            </m:r>
                          </m:e>
                        </m:d>
                        <m:r>
                          <a:rPr lang="cs-CZ" sz="2400" b="0" i="1" smtClean="0">
                            <a:latin typeface="Cambria Math"/>
                            <a:ea typeface="Cambria Math"/>
                          </a:rPr>
                          <m:t>∙∆</m:t>
                        </m:r>
                        <m:r>
                          <a:rPr lang="cs-CZ" sz="2400" b="0" i="1" smtClean="0">
                            <a:latin typeface="Cambria Math"/>
                            <a:ea typeface="Cambria Math"/>
                          </a:rPr>
                          <m:t>𝑡</m:t>
                        </m:r>
                      </m:num>
                      <m:den>
                        <m:r>
                          <a:rPr lang="cs-CZ" sz="2400" b="0" i="1" smtClean="0">
                            <a:latin typeface="Cambria Math"/>
                          </a:rPr>
                          <m:t>1−</m:t>
                        </m:r>
                        <m:r>
                          <a:rPr lang="cs-CZ" sz="2400" b="0" i="1" smtClean="0">
                            <a:latin typeface="Cambria Math"/>
                          </a:rPr>
                          <m:t>𝐹</m:t>
                        </m:r>
                        <m:d>
                          <m:dPr>
                            <m:ctrlPr>
                              <a:rPr lang="cs-CZ" sz="2400" b="0" i="1" smtClean="0">
                                <a:latin typeface="Cambria Math" panose="02040503050406030204" pitchFamily="18" charset="0"/>
                              </a:rPr>
                            </m:ctrlPr>
                          </m:dPr>
                          <m:e>
                            <m:r>
                              <a:rPr lang="cs-CZ" sz="2400" b="0" i="1" smtClean="0">
                                <a:latin typeface="Cambria Math"/>
                              </a:rPr>
                              <m:t>𝑡</m:t>
                            </m:r>
                          </m:e>
                        </m:d>
                      </m:den>
                    </m:f>
                    <m:r>
                      <a:rPr lang="cs-CZ" sz="2400" b="0" i="1" smtClean="0">
                        <a:latin typeface="Cambria Math"/>
                        <a:ea typeface="Cambria Math"/>
                      </a:rPr>
                      <m:t>=</m:t>
                    </m:r>
                    <m:r>
                      <a:rPr lang="cs-CZ" sz="2400" b="0" i="1" smtClean="0">
                        <a:latin typeface="Cambria Math"/>
                        <a:ea typeface="Cambria Math"/>
                      </a:rPr>
                      <m:t>𝜆</m:t>
                    </m:r>
                    <m:d>
                      <m:dPr>
                        <m:ctrlPr>
                          <a:rPr lang="cs-CZ" sz="2400" b="0" i="1" smtClean="0">
                            <a:latin typeface="Cambria Math" panose="02040503050406030204" pitchFamily="18" charset="0"/>
                            <a:ea typeface="Cambria Math"/>
                          </a:rPr>
                        </m:ctrlPr>
                      </m:dPr>
                      <m:e>
                        <m:r>
                          <a:rPr lang="cs-CZ" sz="2400" b="0" i="1" smtClean="0">
                            <a:latin typeface="Cambria Math"/>
                            <a:ea typeface="Cambria Math"/>
                          </a:rPr>
                          <m:t>𝑡</m:t>
                        </m:r>
                      </m:e>
                    </m:d>
                    <m:r>
                      <a:rPr lang="cs-CZ" sz="2400" b="0" i="1" smtClean="0">
                        <a:latin typeface="Cambria Math"/>
                        <a:ea typeface="Cambria Math"/>
                      </a:rPr>
                      <m:t>∙∆</m:t>
                    </m:r>
                    <m:r>
                      <a:rPr lang="cs-CZ" sz="2400" b="0" i="1" smtClean="0">
                        <a:latin typeface="Cambria Math"/>
                        <a:ea typeface="Cambria Math"/>
                      </a:rPr>
                      <m:t>𝑡</m:t>
                    </m:r>
                  </m:oMath>
                </a14:m>
                <a:r>
                  <a:rPr lang="en-US" sz="2400" dirty="0" smtClean="0"/>
                  <a:t>.</a:t>
                </a:r>
                <a:endParaRPr lang="cs-CZ" sz="24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1600200"/>
                <a:ext cx="8229600" cy="4781128"/>
              </a:xfrm>
              <a:blipFill rotWithShape="1">
                <a:blip r:embed="rId2"/>
                <a:stretch>
                  <a:fillRect l="-1111" t="-1020"/>
                </a:stretch>
              </a:blipFill>
            </p:spPr>
            <p:txBody>
              <a:bodyPr/>
              <a:lstStyle/>
              <a:p>
                <a:r>
                  <a:rPr lang="en-US">
                    <a:noFill/>
                  </a:rPr>
                  <a:t> </a:t>
                </a:r>
              </a:p>
            </p:txBody>
          </p:sp>
        </mc:Fallback>
      </mc:AlternateContent>
      <p:grpSp>
        <p:nvGrpSpPr>
          <p:cNvPr id="4" name="Skupina 3"/>
          <p:cNvGrpSpPr/>
          <p:nvPr/>
        </p:nvGrpSpPr>
        <p:grpSpPr>
          <a:xfrm>
            <a:off x="1162116" y="5062813"/>
            <a:ext cx="6866268" cy="844414"/>
            <a:chOff x="1162116" y="5437228"/>
            <a:chExt cx="6866268" cy="844414"/>
          </a:xfrm>
        </p:grpSpPr>
        <p:cxnSp>
          <p:nvCxnSpPr>
            <p:cNvPr id="5" name="Přímá spojnice 4"/>
            <p:cNvCxnSpPr/>
            <p:nvPr/>
          </p:nvCxnSpPr>
          <p:spPr>
            <a:xfrm>
              <a:off x="1187624" y="5589240"/>
              <a:ext cx="68407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Přímá spojnice 5"/>
            <p:cNvCxnSpPr/>
            <p:nvPr/>
          </p:nvCxnSpPr>
          <p:spPr>
            <a:xfrm>
              <a:off x="3059832" y="5445224"/>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Přímá spojnice 6"/>
            <p:cNvCxnSpPr/>
            <p:nvPr/>
          </p:nvCxnSpPr>
          <p:spPr>
            <a:xfrm>
              <a:off x="5724128" y="5437228"/>
              <a:ext cx="0"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Přímá spojnice 7"/>
            <p:cNvCxnSpPr/>
            <p:nvPr/>
          </p:nvCxnSpPr>
          <p:spPr>
            <a:xfrm>
              <a:off x="1162116" y="5437228"/>
              <a:ext cx="0" cy="3600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ovéPole 8"/>
                <p:cNvSpPr txBox="1"/>
                <p:nvPr/>
              </p:nvSpPr>
              <p:spPr>
                <a:xfrm>
                  <a:off x="2411760" y="5912310"/>
                  <a:ext cx="12961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ea typeface="Cambria Math"/>
                          </a:rPr>
                          <m:t>𝑡</m:t>
                        </m:r>
                      </m:oMath>
                    </m:oMathPara>
                  </a14:m>
                  <a:endParaRPr lang="en-US"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2411760" y="5912310"/>
                  <a:ext cx="1296144" cy="369332"/>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ovéPole 9"/>
                <p:cNvSpPr txBox="1"/>
                <p:nvPr/>
              </p:nvSpPr>
              <p:spPr>
                <a:xfrm>
                  <a:off x="5076056" y="5880678"/>
                  <a:ext cx="12961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ea typeface="Cambria Math"/>
                          </a:rPr>
                          <m:t>𝑡</m:t>
                        </m:r>
                        <m:r>
                          <a:rPr lang="cs-CZ" b="0" i="0" smtClean="0">
                            <a:latin typeface="Cambria Math"/>
                            <a:ea typeface="Cambria Math"/>
                          </a:rPr>
                          <m:t>+</m:t>
                        </m:r>
                        <m:r>
                          <a:rPr lang="cs-CZ" b="0" i="1" smtClean="0">
                            <a:latin typeface="Cambria Math"/>
                            <a:ea typeface="Cambria Math"/>
                          </a:rPr>
                          <m:t>∆</m:t>
                        </m:r>
                        <m:r>
                          <a:rPr lang="cs-CZ" b="0" i="1" smtClean="0">
                            <a:latin typeface="Cambria Math"/>
                            <a:ea typeface="Cambria Math"/>
                          </a:rPr>
                          <m:t>𝑡</m:t>
                        </m:r>
                      </m:oMath>
                    </m:oMathPara>
                  </a14:m>
                  <a:endParaRPr lang="en-US"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5076056" y="5880678"/>
                  <a:ext cx="1296144" cy="369332"/>
                </a:xfrm>
                <a:prstGeom prst="rect">
                  <a:avLst/>
                </a:prstGeom>
                <a:blipFill rotWithShape="1">
                  <a:blip r:embed="rId4"/>
                  <a:stretch>
                    <a:fillRect/>
                  </a:stretch>
                </a:blipFill>
              </p:spPr>
              <p:txBody>
                <a:bodyPr/>
                <a:lstStyle/>
                <a:p>
                  <a:r>
                    <a:rPr lang="en-US">
                      <a:noFill/>
                    </a:rPr>
                    <a:t> </a:t>
                  </a:r>
                </a:p>
              </p:txBody>
            </p:sp>
          </mc:Fallback>
        </mc:AlternateContent>
      </p:grpSp>
      <p:sp>
        <p:nvSpPr>
          <p:cNvPr id="11" name="Pravá složená závorka 10"/>
          <p:cNvSpPr/>
          <p:nvPr/>
        </p:nvSpPr>
        <p:spPr>
          <a:xfrm rot="5400000">
            <a:off x="4266449" y="4823963"/>
            <a:ext cx="251062" cy="26642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ovéPole 11"/>
              <p:cNvSpPr txBox="1"/>
              <p:nvPr/>
            </p:nvSpPr>
            <p:spPr>
              <a:xfrm>
                <a:off x="3707904" y="6344458"/>
                <a:ext cx="129614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ea typeface="Cambria Math"/>
                        </a:rPr>
                        <m:t>∆</m:t>
                      </m:r>
                      <m:r>
                        <a:rPr lang="cs-CZ" b="0" i="1" smtClean="0">
                          <a:latin typeface="Cambria Math"/>
                          <a:ea typeface="Cambria Math"/>
                        </a:rPr>
                        <m:t>𝑡</m:t>
                      </m:r>
                    </m:oMath>
                  </m:oMathPara>
                </a14:m>
                <a:endParaRPr lang="en-US"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3707904" y="6344458"/>
                <a:ext cx="1296144" cy="369332"/>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462588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Nadpis 1"/>
              <p:cNvSpPr>
                <a:spLocks noGrp="1"/>
              </p:cNvSpPr>
              <p:nvPr>
                <p:ph type="title"/>
              </p:nvPr>
            </p:nvSpPr>
            <p:spPr>
              <a:xfrm>
                <a:off x="457200" y="274638"/>
                <a:ext cx="8229600" cy="5746650"/>
              </a:xfrm>
            </p:spPr>
            <p:txBody>
              <a:bodyPr>
                <a:noAutofit/>
              </a:bodyPr>
              <a:lstStyle/>
              <a:p>
                <a:pPr marL="457200" indent="-457200" algn="l">
                  <a:buFont typeface="+mj-lt"/>
                  <a:buAutoNum type="arabicPeriod" startAt="9"/>
                </a:pPr>
                <a:r>
                  <a:rPr lang="en-US" sz="2400" dirty="0" smtClean="0">
                    <a:latin typeface="Arial" charset="0"/>
                    <a:sym typeface="Symbol" pitchFamily="18" charset="2"/>
                  </a:rPr>
                  <a:t>Suppose the response time </a:t>
                </a:r>
                <a14:m>
                  <m:oMath xmlns:m="http://schemas.openxmlformats.org/officeDocument/2006/math">
                    <m:r>
                      <a:rPr lang="en-US" sz="2400" i="1" dirty="0" smtClean="0">
                        <a:latin typeface="Cambria Math" panose="02040503050406030204" pitchFamily="18" charset="0"/>
                        <a:sym typeface="Symbol" pitchFamily="18" charset="2"/>
                      </a:rPr>
                      <m:t>𝑋</m:t>
                    </m:r>
                  </m:oMath>
                </a14:m>
                <a:r>
                  <a:rPr lang="en-US" sz="2400" dirty="0" smtClean="0">
                    <a:latin typeface="Arial" charset="0"/>
                    <a:sym typeface="Symbol" pitchFamily="18" charset="2"/>
                  </a:rPr>
                  <a:t> at a certain on-line computer terminal (the elapsed time between the end of a user’s inquiry and the beginning of the system’s response to that inquiry) has an exponential distribution with expected response time equal to 5 sec.  </a:t>
                </a:r>
                <a:br>
                  <a:rPr lang="en-US" sz="2400" dirty="0" smtClean="0">
                    <a:latin typeface="Arial" charset="0"/>
                    <a:sym typeface="Symbol" pitchFamily="18" charset="2"/>
                  </a:rPr>
                </a:br>
                <a:r>
                  <a:rPr lang="en-US" sz="2400" dirty="0" smtClean="0">
                    <a:latin typeface="Arial" charset="0"/>
                    <a:sym typeface="Symbol" pitchFamily="18" charset="2"/>
                  </a:rPr>
                  <a:t/>
                </a:r>
                <a:br>
                  <a:rPr lang="en-US" sz="2400" dirty="0" smtClean="0">
                    <a:latin typeface="Arial" charset="0"/>
                    <a:sym typeface="Symbol" pitchFamily="18" charset="2"/>
                  </a:rPr>
                </a:br>
                <a:r>
                  <a:rPr lang="cs-CZ" sz="2400" dirty="0" smtClean="0">
                    <a:latin typeface="Arial" charset="0"/>
                    <a:sym typeface="Symbol" pitchFamily="18" charset="2"/>
                  </a:rPr>
                  <a:t>a)  </a:t>
                </a:r>
                <a:r>
                  <a:rPr lang="en-US" sz="2400" dirty="0" smtClean="0">
                    <a:latin typeface="Arial" charset="0"/>
                    <a:sym typeface="Symbol" pitchFamily="18" charset="2"/>
                  </a:rPr>
                  <a:t>What is the probability that the response time is at most 10 seconds?</a:t>
                </a:r>
                <a:br>
                  <a:rPr lang="en-US" sz="2400" dirty="0" smtClean="0">
                    <a:latin typeface="Arial" charset="0"/>
                    <a:sym typeface="Symbol" pitchFamily="18" charset="2"/>
                  </a:rPr>
                </a:br>
                <a:r>
                  <a:rPr lang="en-US" sz="2400" dirty="0" smtClean="0">
                    <a:latin typeface="Arial" charset="0"/>
                    <a:sym typeface="Symbol" pitchFamily="18" charset="2"/>
                  </a:rPr>
                  <a:t/>
                </a:r>
                <a:br>
                  <a:rPr lang="en-US" sz="2400" dirty="0" smtClean="0">
                    <a:latin typeface="Arial" charset="0"/>
                    <a:sym typeface="Symbol" pitchFamily="18" charset="2"/>
                  </a:rPr>
                </a:br>
                <a:r>
                  <a:rPr lang="cs-CZ" sz="2400" dirty="0">
                    <a:latin typeface="Arial" charset="0"/>
                    <a:sym typeface="Symbol" pitchFamily="18" charset="2"/>
                  </a:rPr>
                  <a:t>b</a:t>
                </a:r>
                <a:r>
                  <a:rPr lang="cs-CZ" sz="2400" dirty="0" smtClean="0">
                    <a:latin typeface="Arial" charset="0"/>
                    <a:sym typeface="Symbol" pitchFamily="18" charset="2"/>
                  </a:rPr>
                  <a:t>)  </a:t>
                </a:r>
                <a:r>
                  <a:rPr lang="en-US" sz="2400" dirty="0" smtClean="0">
                    <a:latin typeface="Arial" charset="0"/>
                    <a:sym typeface="Symbol" pitchFamily="18" charset="2"/>
                  </a:rPr>
                  <a:t>What is the probability that the response time is between 5 and 10 seconds?</a:t>
                </a:r>
                <a:br>
                  <a:rPr lang="en-US" sz="2400" dirty="0" smtClean="0">
                    <a:latin typeface="Arial" charset="0"/>
                    <a:sym typeface="Symbol" pitchFamily="18" charset="2"/>
                  </a:rPr>
                </a:br>
                <a:r>
                  <a:rPr lang="en-US" sz="2400" dirty="0" smtClean="0">
                    <a:latin typeface="Arial" charset="0"/>
                    <a:sym typeface="Symbol" pitchFamily="18" charset="2"/>
                  </a:rPr>
                  <a:t/>
                </a:r>
                <a:br>
                  <a:rPr lang="en-US" sz="2400" dirty="0" smtClean="0">
                    <a:latin typeface="Arial" charset="0"/>
                    <a:sym typeface="Symbol" pitchFamily="18" charset="2"/>
                  </a:rPr>
                </a:br>
                <a:r>
                  <a:rPr lang="cs-CZ" sz="2400" dirty="0">
                    <a:latin typeface="Arial" charset="0"/>
                    <a:sym typeface="Symbol" pitchFamily="18" charset="2"/>
                  </a:rPr>
                  <a:t>c</a:t>
                </a:r>
                <a:r>
                  <a:rPr lang="cs-CZ" sz="2400" dirty="0" smtClean="0">
                    <a:latin typeface="Arial" charset="0"/>
                    <a:sym typeface="Symbol" pitchFamily="18" charset="2"/>
                  </a:rPr>
                  <a:t>)   </a:t>
                </a:r>
                <a:r>
                  <a:rPr lang="en-US" sz="2400" dirty="0" smtClean="0">
                    <a:latin typeface="Arial" charset="0"/>
                    <a:sym typeface="Symbol" pitchFamily="18" charset="2"/>
                  </a:rPr>
                  <a:t>What is the value of x for which the probability of exceeding that value is 1%?</a:t>
                </a:r>
                <a:br>
                  <a:rPr lang="en-US" sz="2400" dirty="0" smtClean="0">
                    <a:latin typeface="Arial" charset="0"/>
                    <a:sym typeface="Symbol" pitchFamily="18" charset="2"/>
                  </a:rPr>
                </a:br>
                <a:endParaRPr lang="en-US" sz="2400" dirty="0"/>
              </a:p>
            </p:txBody>
          </p:sp>
        </mc:Choice>
        <mc:Fallback>
          <p:sp>
            <p:nvSpPr>
              <p:cNvPr id="2" name="Nadpis 1"/>
              <p:cNvSpPr>
                <a:spLocks noGrp="1" noRot="1" noChangeAspect="1" noMove="1" noResize="1" noEditPoints="1" noAdjustHandles="1" noChangeArrowheads="1" noChangeShapeType="1" noTextEdit="1"/>
              </p:cNvSpPr>
              <p:nvPr>
                <p:ph type="title"/>
              </p:nvPr>
            </p:nvSpPr>
            <p:spPr>
              <a:xfrm>
                <a:off x="457200" y="274638"/>
                <a:ext cx="8229600" cy="5746650"/>
              </a:xfrm>
              <a:blipFill>
                <a:blip r:embed="rId2"/>
                <a:stretch>
                  <a:fillRect l="-963" r="-1556"/>
                </a:stretch>
              </a:blipFill>
            </p:spPr>
            <p:txBody>
              <a:bodyPr/>
              <a:lstStyle/>
              <a:p>
                <a:r>
                  <a:rPr lang="cs-CZ">
                    <a:noFill/>
                  </a:rPr>
                  <a:t> </a:t>
                </a:r>
              </a:p>
            </p:txBody>
          </p:sp>
        </mc:Fallback>
      </mc:AlternateContent>
    </p:spTree>
    <p:extLst>
      <p:ext uri="{BB962C8B-B14F-4D97-AF65-F5344CB8AC3E}">
        <p14:creationId xmlns:p14="http://schemas.microsoft.com/office/powerpoint/2010/main" val="1534998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solidFill>
                  <a:schemeClr val="accent3">
                    <a:lumMod val="50000"/>
                  </a:schemeClr>
                </a:solidFill>
              </a:rPr>
              <a:t>The</a:t>
            </a:r>
            <a:r>
              <a:rPr lang="cs-CZ" sz="3200" dirty="0" smtClean="0">
                <a:solidFill>
                  <a:schemeClr val="accent3">
                    <a:lumMod val="50000"/>
                  </a:schemeClr>
                </a:solidFill>
              </a:rPr>
              <a:t> </a:t>
            </a:r>
            <a:r>
              <a:rPr lang="cs-CZ" sz="3200" dirty="0" err="1" smtClean="0">
                <a:solidFill>
                  <a:schemeClr val="accent3">
                    <a:lumMod val="50000"/>
                  </a:schemeClr>
                </a:solidFill>
              </a:rPr>
              <a:t>Weibull</a:t>
            </a:r>
            <a:r>
              <a:rPr lang="cs-CZ" sz="3200" dirty="0" smtClean="0">
                <a:solidFill>
                  <a:schemeClr val="accent3">
                    <a:lumMod val="50000"/>
                  </a:schemeClr>
                </a:solidFill>
              </a:rPr>
              <a:t> </a:t>
            </a:r>
            <a:r>
              <a:rPr lang="cs-CZ" sz="3200" dirty="0" err="1" smtClean="0">
                <a:solidFill>
                  <a:schemeClr val="accent3">
                    <a:lumMod val="50000"/>
                  </a:schemeClr>
                </a:solidFill>
              </a:rPr>
              <a:t>Distribution</a:t>
            </a:r>
            <a:endParaRPr lang="en-US" sz="3200"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1600200"/>
                <a:ext cx="8229600" cy="4997152"/>
              </a:xfrm>
            </p:spPr>
            <p:txBody>
              <a:bodyPr>
                <a:noAutofit/>
              </a:bodyPr>
              <a:lstStyle/>
              <a:p>
                <a:pPr>
                  <a:buClr>
                    <a:srgbClr val="FF0000"/>
                  </a:buClr>
                  <a:buFont typeface="Wingdings" pitchFamily="2" charset="2"/>
                  <a:buChar char="§"/>
                </a:pPr>
                <a:r>
                  <a:rPr lang="en-US" sz="2000" dirty="0" smtClean="0">
                    <a:latin typeface="Arial" charset="0"/>
                  </a:rPr>
                  <a:t>A random variable </a:t>
                </a:r>
                <a:r>
                  <a:rPr lang="en-US" sz="2000" i="1" dirty="0" smtClean="0">
                    <a:latin typeface="Arial" charset="0"/>
                  </a:rPr>
                  <a:t>X</a:t>
                </a:r>
                <a:r>
                  <a:rPr lang="en-US" sz="2000" dirty="0" smtClean="0">
                    <a:latin typeface="Arial" charset="0"/>
                  </a:rPr>
                  <a:t> is said to have the </a:t>
                </a:r>
                <a:r>
                  <a:rPr lang="en-US" sz="2000" dirty="0" err="1" smtClean="0">
                    <a:latin typeface="Arial" charset="0"/>
                  </a:rPr>
                  <a:t>Weibull</a:t>
                </a:r>
                <a:r>
                  <a:rPr lang="en-US" sz="2000" dirty="0" smtClean="0">
                    <a:latin typeface="Arial" charset="0"/>
                  </a:rPr>
                  <a:t> Probability Distribution with parameters </a:t>
                </a:r>
                <a:r>
                  <a:rPr lang="en-US" sz="2000" dirty="0" smtClean="0">
                    <a:latin typeface="Arial" charset="0"/>
                    <a:sym typeface="Symbol" pitchFamily="18" charset="2"/>
                  </a:rPr>
                  <a:t> and , where  &gt; 0 and  &gt; 0, if the probability </a:t>
                </a:r>
                <a:r>
                  <a:rPr lang="cs-CZ" sz="2000" dirty="0" err="1" smtClean="0">
                    <a:latin typeface="Arial" charset="0"/>
                    <a:sym typeface="Symbol" pitchFamily="18" charset="2"/>
                  </a:rPr>
                  <a:t>distribution</a:t>
                </a:r>
                <a:r>
                  <a:rPr lang="en-US" sz="2000" dirty="0" smtClean="0">
                    <a:latin typeface="Arial" charset="0"/>
                    <a:sym typeface="Symbol" pitchFamily="18" charset="2"/>
                  </a:rPr>
                  <a:t> function of   </a:t>
                </a:r>
                <a:r>
                  <a:rPr lang="cs-CZ" sz="2000" i="1" dirty="0" smtClean="0">
                    <a:latin typeface="Arial" charset="0"/>
                    <a:sym typeface="Symbol" pitchFamily="18" charset="2"/>
                  </a:rPr>
                  <a:t>X</a:t>
                </a:r>
                <a:r>
                  <a:rPr lang="en-US" sz="2000" dirty="0" smtClean="0">
                    <a:latin typeface="Arial" charset="0"/>
                    <a:sym typeface="Symbol" pitchFamily="18" charset="2"/>
                  </a:rPr>
                  <a:t>      is:</a:t>
                </a:r>
              </a:p>
              <a:p>
                <a:pPr marL="914400" lvl="2" indent="0">
                  <a:buClr>
                    <a:srgbClr val="FF0000"/>
                  </a:buClr>
                  <a:buNone/>
                </a:pPr>
                <a:endParaRPr lang="en-US" sz="2000" dirty="0" smtClean="0">
                  <a:latin typeface="Arial" charset="0"/>
                </a:endParaRPr>
              </a:p>
              <a:p>
                <a:pPr marL="0" indent="0">
                  <a:buClr>
                    <a:srgbClr val="FF0000"/>
                  </a:buClr>
                  <a:buNone/>
                </a:pPr>
                <a14:m>
                  <m:oMathPara xmlns:m="http://schemas.openxmlformats.org/officeDocument/2006/math">
                    <m:oMathParaPr>
                      <m:jc m:val="center"/>
                    </m:oMathParaPr>
                    <m:oMath xmlns:m="http://schemas.openxmlformats.org/officeDocument/2006/math">
                      <m:r>
                        <a:rPr lang="cs-CZ" sz="2000" b="0" i="1" smtClean="0">
                          <a:latin typeface="Cambria Math"/>
                        </a:rPr>
                        <m:t>𝐹</m:t>
                      </m:r>
                      <m:d>
                        <m:dPr>
                          <m:ctrlPr>
                            <a:rPr lang="cs-CZ" sz="2000" b="0" i="1" smtClean="0">
                              <a:latin typeface="Cambria Math" panose="02040503050406030204" pitchFamily="18" charset="0"/>
                            </a:rPr>
                          </m:ctrlPr>
                        </m:dPr>
                        <m:e>
                          <m:r>
                            <a:rPr lang="cs-CZ" sz="2000" b="0" i="1" smtClean="0">
                              <a:latin typeface="Cambria Math"/>
                            </a:rPr>
                            <m:t>𝑥</m:t>
                          </m:r>
                        </m:e>
                      </m:d>
                      <m:r>
                        <a:rPr lang="cs-CZ" sz="2000" b="0" i="1" smtClean="0">
                          <a:latin typeface="Cambria Math"/>
                        </a:rPr>
                        <m:t>=1−</m:t>
                      </m:r>
                      <m:sSup>
                        <m:sSupPr>
                          <m:ctrlPr>
                            <a:rPr lang="cs-CZ" sz="2000" b="0" i="1" smtClean="0">
                              <a:latin typeface="Cambria Math" panose="02040503050406030204" pitchFamily="18" charset="0"/>
                            </a:rPr>
                          </m:ctrlPr>
                        </m:sSupPr>
                        <m:e>
                          <m:r>
                            <a:rPr lang="cs-CZ" sz="2000" b="0" i="1" smtClean="0">
                              <a:latin typeface="Cambria Math"/>
                            </a:rPr>
                            <m:t>𝑒</m:t>
                          </m:r>
                        </m:e>
                        <m:sup>
                          <m:r>
                            <a:rPr lang="cs-CZ" sz="2000" b="0" i="1" smtClean="0">
                              <a:latin typeface="Cambria Math"/>
                            </a:rPr>
                            <m:t>−</m:t>
                          </m:r>
                          <m:sSup>
                            <m:sSupPr>
                              <m:ctrlPr>
                                <a:rPr lang="cs-CZ" sz="2000" b="0" i="1" smtClean="0">
                                  <a:latin typeface="Cambria Math" panose="02040503050406030204" pitchFamily="18" charset="0"/>
                                </a:rPr>
                              </m:ctrlPr>
                            </m:sSupPr>
                            <m:e>
                              <m:d>
                                <m:dPr>
                                  <m:ctrlPr>
                                    <a:rPr lang="cs-CZ" sz="2000" b="0" i="1" smtClean="0">
                                      <a:latin typeface="Cambria Math" panose="02040503050406030204" pitchFamily="18" charset="0"/>
                                    </a:rPr>
                                  </m:ctrlPr>
                                </m:dPr>
                                <m:e>
                                  <m:r>
                                    <a:rPr lang="cs-CZ" sz="2000" b="0" i="1" smtClean="0">
                                      <a:latin typeface="Cambria Math"/>
                                      <a:ea typeface="Cambria Math"/>
                                    </a:rPr>
                                    <m:t>𝜆</m:t>
                                  </m:r>
                                  <m:r>
                                    <a:rPr lang="cs-CZ" sz="2000" b="0" i="1" smtClean="0">
                                      <a:latin typeface="Cambria Math"/>
                                      <a:ea typeface="Cambria Math"/>
                                    </a:rPr>
                                    <m:t>𝑥</m:t>
                                  </m:r>
                                </m:e>
                              </m:d>
                            </m:e>
                            <m:sup>
                              <m:r>
                                <a:rPr lang="cs-CZ" sz="2000" b="0" i="1" smtClean="0">
                                  <a:latin typeface="Cambria Math"/>
                                  <a:ea typeface="Cambria Math"/>
                                </a:rPr>
                                <m:t>𝛽</m:t>
                              </m:r>
                            </m:sup>
                          </m:sSup>
                        </m:sup>
                      </m:sSup>
                      <m:r>
                        <a:rPr lang="cs-CZ" sz="2000" b="0" i="1" smtClean="0">
                          <a:latin typeface="Cambria Math"/>
                        </a:rPr>
                        <m:t>,</m:t>
                      </m:r>
                      <m:r>
                        <a:rPr lang="en-US" sz="2000" b="0" i="1" smtClean="0">
                          <a:latin typeface="Cambria Math"/>
                        </a:rPr>
                        <m:t>  </m:t>
                      </m:r>
                      <m:r>
                        <a:rPr lang="cs-CZ" sz="2000" b="0" i="1" smtClean="0">
                          <a:latin typeface="Cambria Math"/>
                        </a:rPr>
                        <m:t>𝑤h𝑒𝑟𝑒</m:t>
                      </m:r>
                      <m:r>
                        <a:rPr lang="cs-CZ" sz="2000" b="0" i="1" smtClean="0">
                          <a:latin typeface="Cambria Math"/>
                        </a:rPr>
                        <m:t> </m:t>
                      </m:r>
                      <m:r>
                        <a:rPr lang="cs-CZ" sz="2000" b="0" i="1" smtClean="0">
                          <a:latin typeface="Cambria Math"/>
                        </a:rPr>
                        <m:t>𝑥</m:t>
                      </m:r>
                      <m:r>
                        <a:rPr lang="cs-CZ" sz="2000" b="0" i="1" smtClean="0">
                          <a:latin typeface="Cambria Math"/>
                          <a:ea typeface="Cambria Math"/>
                        </a:rPr>
                        <m:t>≥0</m:t>
                      </m:r>
                      <m:r>
                        <a:rPr lang="en-US" sz="2000" b="0" i="1" smtClean="0">
                          <a:latin typeface="Cambria Math"/>
                          <a:ea typeface="Cambria Math"/>
                        </a:rPr>
                        <m:t>; </m:t>
                      </m:r>
                      <m:r>
                        <m:rPr>
                          <m:sty m:val="p"/>
                        </m:rPr>
                        <a:rPr lang="el-GR" sz="2000" b="0" i="1" smtClean="0">
                          <a:latin typeface="Cambria Math"/>
                          <a:ea typeface="Cambria Math"/>
                        </a:rPr>
                        <m:t>Θ</m:t>
                      </m:r>
                      <m:r>
                        <a:rPr lang="cs-CZ" sz="2000" b="0" i="1" smtClean="0">
                          <a:latin typeface="Cambria Math"/>
                          <a:ea typeface="Cambria Math"/>
                        </a:rPr>
                        <m:t>=</m:t>
                      </m:r>
                      <m:f>
                        <m:fPr>
                          <m:ctrlPr>
                            <a:rPr lang="cs-CZ" sz="2000" b="0" i="1" smtClean="0">
                              <a:latin typeface="Cambria Math" panose="02040503050406030204" pitchFamily="18" charset="0"/>
                              <a:ea typeface="Cambria Math"/>
                            </a:rPr>
                          </m:ctrlPr>
                        </m:fPr>
                        <m:num>
                          <m:r>
                            <a:rPr lang="cs-CZ" sz="2000" b="0" i="1" smtClean="0">
                              <a:latin typeface="Cambria Math"/>
                              <a:ea typeface="Cambria Math"/>
                            </a:rPr>
                            <m:t>1</m:t>
                          </m:r>
                        </m:num>
                        <m:den>
                          <m:r>
                            <a:rPr lang="en-US" sz="2000" b="0" i="1" smtClean="0">
                              <a:latin typeface="Cambria Math"/>
                              <a:ea typeface="Cambria Math"/>
                            </a:rPr>
                            <m:t>𝜆</m:t>
                          </m:r>
                        </m:den>
                      </m:f>
                      <m:r>
                        <a:rPr lang="en-US" sz="2000" b="0" i="1" smtClean="0">
                          <a:latin typeface="Cambria Math"/>
                          <a:ea typeface="Cambria Math"/>
                        </a:rPr>
                        <m:t>&gt;0</m:t>
                      </m:r>
                      <m:r>
                        <a:rPr lang="cs-CZ" sz="2000" b="0" i="1" smtClean="0">
                          <a:latin typeface="Cambria Math"/>
                          <a:ea typeface="Cambria Math"/>
                        </a:rPr>
                        <m:t>, </m:t>
                      </m:r>
                      <m:r>
                        <a:rPr lang="cs-CZ" sz="2000" b="0" i="1" smtClean="0">
                          <a:latin typeface="Cambria Math"/>
                          <a:ea typeface="Cambria Math"/>
                        </a:rPr>
                        <m:t>𝛽</m:t>
                      </m:r>
                      <m:r>
                        <a:rPr lang="en-US" sz="2000" b="0" i="1" smtClean="0">
                          <a:latin typeface="Cambria Math"/>
                          <a:ea typeface="Cambria Math"/>
                        </a:rPr>
                        <m:t>&gt;0</m:t>
                      </m:r>
                    </m:oMath>
                  </m:oMathPara>
                </a14:m>
                <a:endParaRPr lang="cs-CZ" sz="2000" dirty="0" smtClean="0"/>
              </a:p>
              <a:p>
                <a:pPr marL="0" indent="0">
                  <a:buClr>
                    <a:srgbClr val="FF0000"/>
                  </a:buClr>
                  <a:buNone/>
                </a:pPr>
                <a:endParaRPr lang="en-US" sz="2000" b="0" i="1" dirty="0" smtClean="0">
                  <a:latin typeface="Cambria Math"/>
                </a:endParaRPr>
              </a:p>
              <a:p>
                <a:pPr marL="0" indent="0">
                  <a:buClr>
                    <a:srgbClr val="FF0000"/>
                  </a:buClr>
                  <a:buNone/>
                </a:pPr>
                <a14:m>
                  <m:oMathPara xmlns:m="http://schemas.openxmlformats.org/officeDocument/2006/math">
                    <m:oMathParaPr>
                      <m:jc m:val="centerGroup"/>
                    </m:oMathParaPr>
                    <m:oMath xmlns:m="http://schemas.openxmlformats.org/officeDocument/2006/math">
                      <m:r>
                        <a:rPr lang="cs-CZ" sz="2000" b="0" i="1" smtClean="0">
                          <a:latin typeface="Cambria Math"/>
                        </a:rPr>
                        <m:t>𝑋</m:t>
                      </m:r>
                      <m:r>
                        <a:rPr lang="cs-CZ" sz="2000" b="0" i="1" smtClean="0">
                          <a:latin typeface="Cambria Math"/>
                          <a:ea typeface="Cambria Math"/>
                        </a:rPr>
                        <m:t>→</m:t>
                      </m:r>
                      <m:r>
                        <a:rPr lang="cs-CZ" sz="2000" b="0" i="1" smtClean="0">
                          <a:latin typeface="Cambria Math"/>
                          <a:ea typeface="Cambria Math"/>
                        </a:rPr>
                        <m:t>𝑊</m:t>
                      </m:r>
                      <m:d>
                        <m:dPr>
                          <m:ctrlPr>
                            <a:rPr lang="cs-CZ" sz="2000" b="0" i="1" smtClean="0">
                              <a:latin typeface="Cambria Math" panose="02040503050406030204" pitchFamily="18" charset="0"/>
                              <a:ea typeface="Cambria Math"/>
                            </a:rPr>
                          </m:ctrlPr>
                        </m:dPr>
                        <m:e>
                          <m:r>
                            <a:rPr lang="cs-CZ" sz="2000" b="0" i="1" smtClean="0">
                              <a:latin typeface="Cambria Math"/>
                              <a:ea typeface="Cambria Math"/>
                            </a:rPr>
                            <m:t>𝜃</m:t>
                          </m:r>
                          <m:r>
                            <a:rPr lang="en-US" sz="2000" b="0" i="1" smtClean="0">
                              <a:latin typeface="Cambria Math"/>
                              <a:ea typeface="Cambria Math"/>
                            </a:rPr>
                            <m:t>;</m:t>
                          </m:r>
                          <m:r>
                            <a:rPr lang="en-US" sz="2000" b="0" i="1" smtClean="0">
                              <a:latin typeface="Cambria Math"/>
                              <a:ea typeface="Cambria Math"/>
                            </a:rPr>
                            <m:t>𝛽</m:t>
                          </m:r>
                        </m:e>
                      </m:d>
                    </m:oMath>
                  </m:oMathPara>
                </a14:m>
                <a:endParaRPr lang="en-US" sz="2000" dirty="0" smtClean="0">
                  <a:latin typeface="Arial" charset="0"/>
                  <a:sym typeface="Symbol" pitchFamily="18" charset="2"/>
                </a:endParaRPr>
              </a:p>
              <a:p>
                <a:pPr marL="0" indent="0">
                  <a:buClr>
                    <a:srgbClr val="FF0000"/>
                  </a:buClr>
                  <a:buNone/>
                </a:pPr>
                <a:endParaRPr lang="en-US" sz="2000" dirty="0" smtClean="0">
                  <a:latin typeface="Arial" charset="0"/>
                  <a:sym typeface="Symbol" pitchFamily="18" charset="2"/>
                </a:endParaRPr>
              </a:p>
              <a:p>
                <a:pPr marL="0" indent="0">
                  <a:buClr>
                    <a:srgbClr val="FF0000"/>
                  </a:buClr>
                  <a:buNone/>
                </a:pPr>
                <a:endParaRPr lang="en-US" sz="2000" dirty="0" smtClean="0">
                  <a:latin typeface="Arial" charset="0"/>
                  <a:sym typeface="Symbol" pitchFamily="18" charset="2"/>
                </a:endParaRPr>
              </a:p>
              <a:p>
                <a:pPr>
                  <a:buClr>
                    <a:srgbClr val="FF0000"/>
                  </a:buClr>
                  <a:buFont typeface="Wingdings" pitchFamily="2" charset="2"/>
                  <a:buChar char="§"/>
                </a:pPr>
                <a:r>
                  <a:rPr lang="en-US" sz="2000" dirty="0" smtClean="0">
                    <a:latin typeface="Arial" charset="0"/>
                    <a:sym typeface="Symbol" pitchFamily="18" charset="2"/>
                  </a:rPr>
                  <a:t>Where,  is the Shape Parameter,  is the Scale Parameter. </a:t>
                </a:r>
              </a:p>
              <a:p>
                <a:pPr>
                  <a:buClr>
                    <a:srgbClr val="FF0000"/>
                  </a:buClr>
                  <a:buFont typeface="Wingdings" pitchFamily="2" charset="2"/>
                  <a:buChar char="§"/>
                </a:pPr>
                <a:r>
                  <a:rPr lang="en-US" sz="2000" dirty="0" smtClean="0">
                    <a:latin typeface="Arial" charset="0"/>
                  </a:rPr>
                  <a:t>Note: If </a:t>
                </a:r>
                <a:r>
                  <a:rPr lang="en-US" sz="2000" dirty="0" smtClean="0">
                    <a:latin typeface="Arial" charset="0"/>
                    <a:sym typeface="Symbol" pitchFamily="18" charset="2"/>
                  </a:rPr>
                  <a:t> = 1, the Weibull reduces to the Exponential Distribution.</a:t>
                </a:r>
                <a:endParaRPr lang="cs-CZ" sz="2000" dirty="0" smtClean="0">
                  <a:latin typeface="Arial" charset="0"/>
                  <a:sym typeface="Symbol" pitchFamily="18" charset="2"/>
                </a:endParaRPr>
              </a:p>
              <a:p>
                <a:pPr marL="0" indent="0" algn="ctr">
                  <a:buClr>
                    <a:srgbClr val="FF0000"/>
                  </a:buClr>
                  <a:buNone/>
                </a:pPr>
                <a:r>
                  <a:rPr lang="en-US" sz="2000" dirty="0">
                    <a:latin typeface="Arial" charset="0"/>
                    <a:sym typeface="Symbol" pitchFamily="18" charset="2"/>
                    <a:hlinkClick r:id="rId2"/>
                  </a:rPr>
                  <a:t>http://</a:t>
                </a:r>
                <a:r>
                  <a:rPr lang="en-US" sz="2000" dirty="0" smtClean="0">
                    <a:latin typeface="Arial" charset="0"/>
                    <a:sym typeface="Symbol" pitchFamily="18" charset="2"/>
                    <a:hlinkClick r:id="rId2"/>
                  </a:rPr>
                  <a:t>keisan.casio.com/exec/system/1180573175</a:t>
                </a:r>
                <a:r>
                  <a:rPr lang="cs-CZ" sz="2000" smtClean="0">
                    <a:latin typeface="Arial" charset="0"/>
                    <a:sym typeface="Symbol" pitchFamily="18" charset="2"/>
                  </a:rPr>
                  <a:t> </a:t>
                </a:r>
                <a:endParaRPr lang="en-US" sz="2000" dirty="0" smtClean="0">
                  <a:latin typeface="Arial" charset="0"/>
                  <a:sym typeface="Symbol" pitchFamily="18" charset="2"/>
                </a:endParaRPr>
              </a:p>
              <a:p>
                <a:pPr>
                  <a:buClr>
                    <a:srgbClr val="FF0000"/>
                  </a:buClr>
                  <a:buFont typeface="Wingdings" pitchFamily="2" charset="2"/>
                  <a:buChar char="§"/>
                </a:pPr>
                <a:endParaRPr lang="en-US" sz="20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1600200"/>
                <a:ext cx="8229600" cy="4997152"/>
              </a:xfrm>
              <a:blipFill rotWithShape="0">
                <a:blip r:embed="rId3"/>
                <a:stretch>
                  <a:fillRect l="-667" t="-611"/>
                </a:stretch>
              </a:blipFill>
            </p:spPr>
            <p:txBody>
              <a:bodyPr/>
              <a:lstStyle/>
              <a:p>
                <a:r>
                  <a:rPr lang="en-US">
                    <a:noFill/>
                  </a:rPr>
                  <a:t> </a:t>
                </a:r>
              </a:p>
            </p:txBody>
          </p:sp>
        </mc:Fallback>
      </mc:AlternateContent>
    </p:spTree>
    <p:extLst>
      <p:ext uri="{BB962C8B-B14F-4D97-AF65-F5344CB8AC3E}">
        <p14:creationId xmlns:p14="http://schemas.microsoft.com/office/powerpoint/2010/main" val="5573366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solidFill>
                  <a:schemeClr val="accent3">
                    <a:lumMod val="50000"/>
                  </a:schemeClr>
                </a:solidFill>
              </a:rPr>
              <a:t>The</a:t>
            </a:r>
            <a:r>
              <a:rPr lang="cs-CZ" sz="3200" dirty="0" smtClean="0">
                <a:solidFill>
                  <a:schemeClr val="accent3">
                    <a:lumMod val="50000"/>
                  </a:schemeClr>
                </a:solidFill>
              </a:rPr>
              <a:t> </a:t>
            </a:r>
            <a:r>
              <a:rPr lang="cs-CZ" sz="3200" dirty="0" err="1" smtClean="0">
                <a:solidFill>
                  <a:schemeClr val="accent3">
                    <a:lumMod val="50000"/>
                  </a:schemeClr>
                </a:solidFill>
              </a:rPr>
              <a:t>Weibull</a:t>
            </a:r>
            <a:r>
              <a:rPr lang="cs-CZ" sz="3200" dirty="0" smtClean="0">
                <a:solidFill>
                  <a:schemeClr val="accent3">
                    <a:lumMod val="50000"/>
                  </a:schemeClr>
                </a:solidFill>
              </a:rPr>
              <a:t> </a:t>
            </a:r>
            <a:r>
              <a:rPr lang="cs-CZ" sz="3200" dirty="0" err="1" smtClean="0">
                <a:solidFill>
                  <a:schemeClr val="accent3">
                    <a:lumMod val="50000"/>
                  </a:schemeClr>
                </a:solidFill>
              </a:rPr>
              <a:t>Distribution</a:t>
            </a:r>
            <a:endParaRPr lang="en-US" sz="3200"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1600200"/>
                <a:ext cx="8229600" cy="4997152"/>
              </a:xfrm>
            </p:spPr>
            <p:txBody>
              <a:bodyPr>
                <a:noAutofit/>
              </a:bodyPr>
              <a:lstStyle/>
              <a:p>
                <a:pPr>
                  <a:buClr>
                    <a:srgbClr val="FF0000"/>
                  </a:buClr>
                  <a:buFont typeface="Wingdings" pitchFamily="2" charset="2"/>
                  <a:buChar char="§"/>
                </a:pPr>
                <a:r>
                  <a:rPr lang="en-US" sz="2000" dirty="0" smtClean="0">
                    <a:latin typeface="Arial" charset="0"/>
                  </a:rPr>
                  <a:t>A random variable </a:t>
                </a:r>
                <a:r>
                  <a:rPr lang="en-US" sz="2000" i="1" dirty="0" smtClean="0">
                    <a:latin typeface="Arial" charset="0"/>
                  </a:rPr>
                  <a:t>X</a:t>
                </a:r>
                <a:r>
                  <a:rPr lang="en-US" sz="2000" dirty="0" smtClean="0">
                    <a:latin typeface="Arial" charset="0"/>
                  </a:rPr>
                  <a:t> is said to have the </a:t>
                </a:r>
                <a:r>
                  <a:rPr lang="en-US" sz="2000" dirty="0" err="1" smtClean="0">
                    <a:latin typeface="Arial" charset="0"/>
                  </a:rPr>
                  <a:t>Weibull</a:t>
                </a:r>
                <a:r>
                  <a:rPr lang="en-US" sz="2000" dirty="0" smtClean="0">
                    <a:latin typeface="Arial" charset="0"/>
                  </a:rPr>
                  <a:t> Probability Distribution with parameters </a:t>
                </a:r>
                <a:r>
                  <a:rPr lang="en-US" sz="2000" dirty="0" smtClean="0">
                    <a:latin typeface="Arial" charset="0"/>
                    <a:sym typeface="Symbol" pitchFamily="18" charset="2"/>
                  </a:rPr>
                  <a:t> and , where  &gt; 0 and  &gt; 0, if the probability </a:t>
                </a:r>
                <a:r>
                  <a:rPr lang="cs-CZ" sz="2000" dirty="0" err="1" smtClean="0">
                    <a:latin typeface="Arial" charset="0"/>
                    <a:sym typeface="Symbol" pitchFamily="18" charset="2"/>
                  </a:rPr>
                  <a:t>distribution</a:t>
                </a:r>
                <a:r>
                  <a:rPr lang="en-US" sz="2000" dirty="0" smtClean="0">
                    <a:latin typeface="Arial" charset="0"/>
                    <a:sym typeface="Symbol" pitchFamily="18" charset="2"/>
                  </a:rPr>
                  <a:t> function of   </a:t>
                </a:r>
                <a:r>
                  <a:rPr lang="cs-CZ" sz="2000" i="1" dirty="0" smtClean="0">
                    <a:latin typeface="Arial" charset="0"/>
                    <a:sym typeface="Symbol" pitchFamily="18" charset="2"/>
                  </a:rPr>
                  <a:t>X</a:t>
                </a:r>
                <a:r>
                  <a:rPr lang="en-US" sz="2000" dirty="0" smtClean="0">
                    <a:latin typeface="Arial" charset="0"/>
                    <a:sym typeface="Symbol" pitchFamily="18" charset="2"/>
                  </a:rPr>
                  <a:t>      is:</a:t>
                </a:r>
              </a:p>
              <a:p>
                <a:pPr marL="914400" lvl="2" indent="0">
                  <a:buClr>
                    <a:srgbClr val="FF0000"/>
                  </a:buClr>
                  <a:buNone/>
                </a:pPr>
                <a:endParaRPr lang="en-US" sz="2000" dirty="0" smtClean="0">
                  <a:latin typeface="Arial" charset="0"/>
                </a:endParaRPr>
              </a:p>
              <a:p>
                <a:pPr marL="0" indent="0">
                  <a:buClr>
                    <a:srgbClr val="FF0000"/>
                  </a:buClr>
                  <a:buNone/>
                </a:pPr>
                <a14:m>
                  <m:oMathPara xmlns:m="http://schemas.openxmlformats.org/officeDocument/2006/math">
                    <m:oMathParaPr>
                      <m:jc m:val="center"/>
                    </m:oMathParaPr>
                    <m:oMath xmlns:m="http://schemas.openxmlformats.org/officeDocument/2006/math">
                      <m:r>
                        <a:rPr lang="cs-CZ" sz="2000" b="0" i="1" smtClean="0">
                          <a:latin typeface="Cambria Math"/>
                        </a:rPr>
                        <m:t>𝐹</m:t>
                      </m:r>
                      <m:d>
                        <m:dPr>
                          <m:ctrlPr>
                            <a:rPr lang="cs-CZ" sz="2000" b="0" i="1" smtClean="0">
                              <a:latin typeface="Cambria Math" panose="02040503050406030204" pitchFamily="18" charset="0"/>
                            </a:rPr>
                          </m:ctrlPr>
                        </m:dPr>
                        <m:e>
                          <m:r>
                            <a:rPr lang="cs-CZ" sz="2000" b="0" i="1" smtClean="0">
                              <a:latin typeface="Cambria Math"/>
                            </a:rPr>
                            <m:t>𝑥</m:t>
                          </m:r>
                        </m:e>
                      </m:d>
                      <m:r>
                        <a:rPr lang="cs-CZ" sz="2000" b="0" i="1" smtClean="0">
                          <a:latin typeface="Cambria Math"/>
                        </a:rPr>
                        <m:t>=1−</m:t>
                      </m:r>
                      <m:sSup>
                        <m:sSupPr>
                          <m:ctrlPr>
                            <a:rPr lang="cs-CZ" sz="2000" b="0" i="1" smtClean="0">
                              <a:latin typeface="Cambria Math" panose="02040503050406030204" pitchFamily="18" charset="0"/>
                            </a:rPr>
                          </m:ctrlPr>
                        </m:sSupPr>
                        <m:e>
                          <m:r>
                            <a:rPr lang="cs-CZ" sz="2000" b="0" i="1" smtClean="0">
                              <a:latin typeface="Cambria Math"/>
                            </a:rPr>
                            <m:t>𝑒</m:t>
                          </m:r>
                        </m:e>
                        <m:sup>
                          <m:r>
                            <a:rPr lang="cs-CZ" sz="2000" b="0" i="1" smtClean="0">
                              <a:latin typeface="Cambria Math"/>
                            </a:rPr>
                            <m:t>−</m:t>
                          </m:r>
                          <m:sSup>
                            <m:sSupPr>
                              <m:ctrlPr>
                                <a:rPr lang="cs-CZ" sz="2000" b="0" i="1" smtClean="0">
                                  <a:latin typeface="Cambria Math" panose="02040503050406030204" pitchFamily="18" charset="0"/>
                                </a:rPr>
                              </m:ctrlPr>
                            </m:sSupPr>
                            <m:e>
                              <m:d>
                                <m:dPr>
                                  <m:ctrlPr>
                                    <a:rPr lang="cs-CZ" sz="2000" b="0" i="1" smtClean="0">
                                      <a:latin typeface="Cambria Math" panose="02040503050406030204" pitchFamily="18" charset="0"/>
                                    </a:rPr>
                                  </m:ctrlPr>
                                </m:dPr>
                                <m:e>
                                  <m:r>
                                    <a:rPr lang="cs-CZ" sz="2000" b="0" i="1" smtClean="0">
                                      <a:latin typeface="Cambria Math"/>
                                      <a:ea typeface="Cambria Math"/>
                                    </a:rPr>
                                    <m:t>𝜆</m:t>
                                  </m:r>
                                  <m:r>
                                    <a:rPr lang="cs-CZ" sz="2000" b="0" i="1" smtClean="0">
                                      <a:latin typeface="Cambria Math"/>
                                      <a:ea typeface="Cambria Math"/>
                                    </a:rPr>
                                    <m:t>𝑥</m:t>
                                  </m:r>
                                </m:e>
                              </m:d>
                            </m:e>
                            <m:sup>
                              <m:r>
                                <a:rPr lang="cs-CZ" sz="2000" b="0" i="1" smtClean="0">
                                  <a:latin typeface="Cambria Math"/>
                                  <a:ea typeface="Cambria Math"/>
                                </a:rPr>
                                <m:t>𝛽</m:t>
                              </m:r>
                            </m:sup>
                          </m:sSup>
                        </m:sup>
                      </m:sSup>
                      <m:r>
                        <a:rPr lang="cs-CZ" sz="2000" b="0" i="1" smtClean="0">
                          <a:latin typeface="Cambria Math"/>
                        </a:rPr>
                        <m:t>,</m:t>
                      </m:r>
                      <m:r>
                        <a:rPr lang="en-US" sz="2000" b="0" i="1" smtClean="0">
                          <a:latin typeface="Cambria Math"/>
                        </a:rPr>
                        <m:t>  </m:t>
                      </m:r>
                      <m:r>
                        <a:rPr lang="cs-CZ" sz="2000" b="0" i="1" smtClean="0">
                          <a:latin typeface="Cambria Math"/>
                        </a:rPr>
                        <m:t>𝑤h𝑒𝑟𝑒</m:t>
                      </m:r>
                      <m:r>
                        <a:rPr lang="cs-CZ" sz="2000" b="0" i="1" smtClean="0">
                          <a:latin typeface="Cambria Math"/>
                        </a:rPr>
                        <m:t> </m:t>
                      </m:r>
                      <m:r>
                        <a:rPr lang="cs-CZ" sz="2000" b="0" i="1" smtClean="0">
                          <a:latin typeface="Cambria Math"/>
                        </a:rPr>
                        <m:t>𝑥</m:t>
                      </m:r>
                      <m:r>
                        <a:rPr lang="cs-CZ" sz="2000" b="0" i="1" smtClean="0">
                          <a:latin typeface="Cambria Math"/>
                          <a:ea typeface="Cambria Math"/>
                        </a:rPr>
                        <m:t>≥0</m:t>
                      </m:r>
                      <m:r>
                        <a:rPr lang="en-US" sz="2000" b="0" i="1" smtClean="0">
                          <a:latin typeface="Cambria Math"/>
                          <a:ea typeface="Cambria Math"/>
                        </a:rPr>
                        <m:t>; </m:t>
                      </m:r>
                      <m:r>
                        <m:rPr>
                          <m:sty m:val="p"/>
                        </m:rPr>
                        <a:rPr lang="el-GR" sz="2000" b="0" i="1" smtClean="0">
                          <a:latin typeface="Cambria Math"/>
                          <a:ea typeface="Cambria Math"/>
                        </a:rPr>
                        <m:t>Θ</m:t>
                      </m:r>
                      <m:r>
                        <a:rPr lang="cs-CZ" sz="2000" b="0" i="1" smtClean="0">
                          <a:latin typeface="Cambria Math"/>
                          <a:ea typeface="Cambria Math"/>
                        </a:rPr>
                        <m:t>=</m:t>
                      </m:r>
                      <m:f>
                        <m:fPr>
                          <m:ctrlPr>
                            <a:rPr lang="cs-CZ" sz="2000" b="0" i="1" smtClean="0">
                              <a:latin typeface="Cambria Math" panose="02040503050406030204" pitchFamily="18" charset="0"/>
                              <a:ea typeface="Cambria Math"/>
                            </a:rPr>
                          </m:ctrlPr>
                        </m:fPr>
                        <m:num>
                          <m:r>
                            <a:rPr lang="cs-CZ" sz="2000" b="0" i="1" smtClean="0">
                              <a:latin typeface="Cambria Math"/>
                              <a:ea typeface="Cambria Math"/>
                            </a:rPr>
                            <m:t>1</m:t>
                          </m:r>
                        </m:num>
                        <m:den>
                          <m:r>
                            <a:rPr lang="en-US" sz="2000" b="0" i="1" smtClean="0">
                              <a:latin typeface="Cambria Math"/>
                              <a:ea typeface="Cambria Math"/>
                            </a:rPr>
                            <m:t>𝜆</m:t>
                          </m:r>
                        </m:den>
                      </m:f>
                      <m:r>
                        <a:rPr lang="en-US" sz="2000" b="0" i="1" smtClean="0">
                          <a:latin typeface="Cambria Math"/>
                          <a:ea typeface="Cambria Math"/>
                        </a:rPr>
                        <m:t>&gt;0</m:t>
                      </m:r>
                      <m:r>
                        <a:rPr lang="cs-CZ" sz="2000" b="0" i="1" smtClean="0">
                          <a:latin typeface="Cambria Math"/>
                          <a:ea typeface="Cambria Math"/>
                        </a:rPr>
                        <m:t>, </m:t>
                      </m:r>
                      <m:r>
                        <a:rPr lang="cs-CZ" sz="2000" b="0" i="1" smtClean="0">
                          <a:latin typeface="Cambria Math"/>
                          <a:ea typeface="Cambria Math"/>
                        </a:rPr>
                        <m:t>𝛽</m:t>
                      </m:r>
                      <m:r>
                        <a:rPr lang="en-US" sz="2000" b="0" i="1" smtClean="0">
                          <a:latin typeface="Cambria Math"/>
                          <a:ea typeface="Cambria Math"/>
                        </a:rPr>
                        <m:t>&gt;0</m:t>
                      </m:r>
                    </m:oMath>
                  </m:oMathPara>
                </a14:m>
                <a:endParaRPr lang="cs-CZ" sz="2000" dirty="0" smtClean="0"/>
              </a:p>
              <a:p>
                <a:pPr marL="0" indent="0">
                  <a:buClr>
                    <a:srgbClr val="FF0000"/>
                  </a:buClr>
                  <a:buNone/>
                </a:pPr>
                <a:endParaRPr lang="en-US" sz="2000" b="0" i="1" dirty="0" smtClean="0">
                  <a:latin typeface="Cambria Math"/>
                </a:endParaRPr>
              </a:p>
              <a:p>
                <a:pPr marL="0" indent="0">
                  <a:buClr>
                    <a:srgbClr val="FF0000"/>
                  </a:buClr>
                  <a:buNone/>
                </a:pPr>
                <a14:m>
                  <m:oMathPara xmlns:m="http://schemas.openxmlformats.org/officeDocument/2006/math">
                    <m:oMathParaPr>
                      <m:jc m:val="centerGroup"/>
                    </m:oMathParaPr>
                    <m:oMath xmlns:m="http://schemas.openxmlformats.org/officeDocument/2006/math">
                      <m:r>
                        <a:rPr lang="cs-CZ" sz="2000" b="0" i="1" smtClean="0">
                          <a:latin typeface="Cambria Math"/>
                        </a:rPr>
                        <m:t>𝑋</m:t>
                      </m:r>
                      <m:r>
                        <a:rPr lang="cs-CZ" sz="2000" b="0" i="1" smtClean="0">
                          <a:latin typeface="Cambria Math"/>
                          <a:ea typeface="Cambria Math"/>
                        </a:rPr>
                        <m:t>→</m:t>
                      </m:r>
                      <m:r>
                        <a:rPr lang="cs-CZ" sz="2000" b="0" i="1" smtClean="0">
                          <a:latin typeface="Cambria Math"/>
                          <a:ea typeface="Cambria Math"/>
                        </a:rPr>
                        <m:t>𝑊</m:t>
                      </m:r>
                      <m:d>
                        <m:dPr>
                          <m:ctrlPr>
                            <a:rPr lang="cs-CZ" sz="2000" b="0" i="1" smtClean="0">
                              <a:latin typeface="Cambria Math" panose="02040503050406030204" pitchFamily="18" charset="0"/>
                              <a:ea typeface="Cambria Math"/>
                            </a:rPr>
                          </m:ctrlPr>
                        </m:dPr>
                        <m:e>
                          <m:r>
                            <a:rPr lang="cs-CZ" sz="2000" b="0" i="1" smtClean="0">
                              <a:latin typeface="Cambria Math"/>
                              <a:ea typeface="Cambria Math"/>
                            </a:rPr>
                            <m:t>𝜃</m:t>
                          </m:r>
                          <m:r>
                            <a:rPr lang="en-US" sz="2000" b="0" i="1" smtClean="0">
                              <a:latin typeface="Cambria Math"/>
                              <a:ea typeface="Cambria Math"/>
                            </a:rPr>
                            <m:t>;</m:t>
                          </m:r>
                          <m:r>
                            <a:rPr lang="en-US" sz="2000" b="0" i="1" smtClean="0">
                              <a:latin typeface="Cambria Math"/>
                              <a:ea typeface="Cambria Math"/>
                            </a:rPr>
                            <m:t>𝛽</m:t>
                          </m:r>
                        </m:e>
                      </m:d>
                    </m:oMath>
                  </m:oMathPara>
                </a14:m>
                <a:endParaRPr lang="en-US" sz="2000" dirty="0" smtClean="0">
                  <a:latin typeface="Arial" charset="0"/>
                  <a:sym typeface="Symbol" pitchFamily="18" charset="2"/>
                </a:endParaRPr>
              </a:p>
              <a:p>
                <a:pPr marL="0" indent="0">
                  <a:buClr>
                    <a:srgbClr val="FF0000"/>
                  </a:buClr>
                  <a:buNone/>
                </a:pPr>
                <a:endParaRPr lang="en-US" sz="2000" dirty="0" smtClean="0">
                  <a:latin typeface="Arial" charset="0"/>
                  <a:sym typeface="Symbol" pitchFamily="18" charset="2"/>
                </a:endParaRPr>
              </a:p>
              <a:p>
                <a:pPr marL="0" indent="0">
                  <a:buNone/>
                </a:pPr>
                <a14:m>
                  <m:oMathPara xmlns:m="http://schemas.openxmlformats.org/officeDocument/2006/math">
                    <m:oMathParaPr>
                      <m:jc m:val="centerGroup"/>
                    </m:oMathParaPr>
                    <m:oMath xmlns:m="http://schemas.openxmlformats.org/officeDocument/2006/math">
                      <m:r>
                        <a:rPr lang="cs-CZ" sz="2000" i="1">
                          <a:latin typeface="Cambria Math"/>
                        </a:rPr>
                        <m:t>𝑓</m:t>
                      </m:r>
                      <m:d>
                        <m:dPr>
                          <m:ctrlPr>
                            <a:rPr lang="cs-CZ" sz="2000" b="0" i="1" smtClean="0">
                              <a:latin typeface="Cambria Math" panose="02040503050406030204" pitchFamily="18" charset="0"/>
                            </a:rPr>
                          </m:ctrlPr>
                        </m:dPr>
                        <m:e>
                          <m:r>
                            <a:rPr lang="cs-CZ" sz="2000" b="0" i="1" smtClean="0">
                              <a:latin typeface="Cambria Math"/>
                            </a:rPr>
                            <m:t>𝑥</m:t>
                          </m:r>
                        </m:e>
                      </m:d>
                      <m:r>
                        <a:rPr lang="cs-CZ" sz="2000" b="0" i="1" smtClean="0">
                          <a:latin typeface="Cambria Math"/>
                        </a:rPr>
                        <m:t>=</m:t>
                      </m:r>
                      <m:r>
                        <a:rPr lang="cs-CZ" sz="2000" i="1" smtClean="0">
                          <a:latin typeface="Cambria Math"/>
                          <a:ea typeface="Cambria Math"/>
                        </a:rPr>
                        <m:t>𝛽</m:t>
                      </m:r>
                      <m:sSup>
                        <m:sSupPr>
                          <m:ctrlPr>
                            <a:rPr lang="cs-CZ" sz="2000" i="1" smtClean="0">
                              <a:latin typeface="Cambria Math" panose="02040503050406030204" pitchFamily="18" charset="0"/>
                              <a:ea typeface="Cambria Math"/>
                            </a:rPr>
                          </m:ctrlPr>
                        </m:sSupPr>
                        <m:e>
                          <m:r>
                            <a:rPr lang="cs-CZ" sz="2000" i="1" smtClean="0">
                              <a:latin typeface="Cambria Math"/>
                              <a:ea typeface="Cambria Math"/>
                            </a:rPr>
                            <m:t>𝜆</m:t>
                          </m:r>
                        </m:e>
                        <m:sup>
                          <m:r>
                            <a:rPr lang="cs-CZ" sz="2000" i="1" smtClean="0">
                              <a:latin typeface="Cambria Math"/>
                              <a:ea typeface="Cambria Math"/>
                            </a:rPr>
                            <m:t>𝛽</m:t>
                          </m:r>
                        </m:sup>
                      </m:sSup>
                      <m:sSup>
                        <m:sSupPr>
                          <m:ctrlPr>
                            <a:rPr lang="cs-CZ" sz="2000" i="1">
                              <a:latin typeface="Cambria Math" panose="02040503050406030204" pitchFamily="18" charset="0"/>
                            </a:rPr>
                          </m:ctrlPr>
                        </m:sSupPr>
                        <m:e>
                          <m:r>
                            <a:rPr lang="cs-CZ" sz="2000" i="1">
                              <a:latin typeface="Cambria Math"/>
                            </a:rPr>
                            <m:t>𝑡</m:t>
                          </m:r>
                        </m:e>
                        <m:sup>
                          <m:r>
                            <a:rPr lang="cs-CZ" sz="2000" i="1">
                              <a:latin typeface="Cambria Math"/>
                            </a:rPr>
                            <m:t>𝛽</m:t>
                          </m:r>
                          <m:r>
                            <a:rPr lang="cs-CZ" sz="2000" i="1">
                              <a:latin typeface="Cambria Math"/>
                            </a:rPr>
                            <m:t>−1</m:t>
                          </m:r>
                        </m:sup>
                      </m:sSup>
                      <m:sSup>
                        <m:sSupPr>
                          <m:ctrlPr>
                            <a:rPr lang="cs-CZ" sz="2000" i="1">
                              <a:latin typeface="Cambria Math" panose="02040503050406030204" pitchFamily="18" charset="0"/>
                            </a:rPr>
                          </m:ctrlPr>
                        </m:sSupPr>
                        <m:e>
                          <m:r>
                            <a:rPr lang="cs-CZ" sz="2000" i="1">
                              <a:latin typeface="Cambria Math"/>
                            </a:rPr>
                            <m:t>𝑒</m:t>
                          </m:r>
                        </m:e>
                        <m:sup>
                          <m:r>
                            <a:rPr lang="cs-CZ" sz="2000" i="1">
                              <a:latin typeface="Cambria Math"/>
                            </a:rPr>
                            <m:t>−</m:t>
                          </m:r>
                          <m:sSup>
                            <m:sSupPr>
                              <m:ctrlPr>
                                <a:rPr lang="cs-CZ" sz="2000" i="1">
                                  <a:latin typeface="Cambria Math" panose="02040503050406030204" pitchFamily="18" charset="0"/>
                                </a:rPr>
                              </m:ctrlPr>
                            </m:sSupPr>
                            <m:e>
                              <m:d>
                                <m:dPr>
                                  <m:ctrlPr>
                                    <a:rPr lang="cs-CZ" sz="2000" i="1">
                                      <a:latin typeface="Cambria Math" panose="02040503050406030204" pitchFamily="18" charset="0"/>
                                    </a:rPr>
                                  </m:ctrlPr>
                                </m:dPr>
                                <m:e>
                                  <m:r>
                                    <a:rPr lang="cs-CZ" sz="2000" i="1" smtClean="0">
                                      <a:latin typeface="Cambria Math"/>
                                      <a:ea typeface="Cambria Math"/>
                                    </a:rPr>
                                    <m:t>𝜆</m:t>
                                  </m:r>
                                  <m:r>
                                    <a:rPr lang="cs-CZ" sz="2000" b="0" i="1" smtClean="0">
                                      <a:latin typeface="Cambria Math"/>
                                      <a:ea typeface="Cambria Math"/>
                                    </a:rPr>
                                    <m:t>𝑥</m:t>
                                  </m:r>
                                </m:e>
                              </m:d>
                            </m:e>
                            <m:sup>
                              <m:r>
                                <a:rPr lang="cs-CZ" sz="2000" i="1">
                                  <a:latin typeface="Cambria Math"/>
                                </a:rPr>
                                <m:t>𝛽</m:t>
                              </m:r>
                            </m:sup>
                          </m:sSup>
                        </m:sup>
                      </m:sSup>
                      <m:r>
                        <a:rPr lang="cs-CZ" sz="2000" i="1">
                          <a:latin typeface="Cambria Math"/>
                        </a:rPr>
                        <m:t>,</m:t>
                      </m:r>
                      <m:r>
                        <a:rPr lang="cs-CZ" sz="2000" b="0" i="1" smtClean="0">
                          <a:latin typeface="Cambria Math"/>
                        </a:rPr>
                        <m:t>    </m:t>
                      </m:r>
                      <m:r>
                        <a:rPr lang="cs-CZ" sz="2000" b="0" i="1" smtClean="0">
                          <a:latin typeface="Cambria Math"/>
                        </a:rPr>
                        <m:t>𝑤h𝑒𝑟𝑒</m:t>
                      </m:r>
                      <m:r>
                        <a:rPr lang="cs-CZ" sz="2000" b="0" i="1" smtClean="0">
                          <a:latin typeface="Cambria Math"/>
                        </a:rPr>
                        <m:t> </m:t>
                      </m:r>
                      <m:r>
                        <a:rPr lang="cs-CZ" sz="2000" b="0" i="1" smtClean="0">
                          <a:latin typeface="Cambria Math"/>
                        </a:rPr>
                        <m:t>𝑥</m:t>
                      </m:r>
                      <m:r>
                        <a:rPr lang="cs-CZ" sz="2000" b="0" i="1" smtClean="0">
                          <a:latin typeface="Cambria Math"/>
                          <a:ea typeface="Cambria Math"/>
                        </a:rPr>
                        <m:t>≥0</m:t>
                      </m:r>
                      <m:r>
                        <a:rPr lang="en-US" sz="2000" b="0" i="1" smtClean="0">
                          <a:latin typeface="Cambria Math"/>
                          <a:ea typeface="Cambria Math"/>
                        </a:rPr>
                        <m:t>; </m:t>
                      </m:r>
                      <m:r>
                        <m:rPr>
                          <m:sty m:val="p"/>
                        </m:rPr>
                        <a:rPr lang="el-GR" sz="2000" b="0" i="1" smtClean="0">
                          <a:latin typeface="Cambria Math"/>
                          <a:ea typeface="Cambria Math"/>
                        </a:rPr>
                        <m:t>Θ</m:t>
                      </m:r>
                      <m:r>
                        <a:rPr lang="cs-CZ" sz="2000" b="0" i="1" smtClean="0">
                          <a:latin typeface="Cambria Math"/>
                          <a:ea typeface="Cambria Math"/>
                        </a:rPr>
                        <m:t>=</m:t>
                      </m:r>
                      <m:f>
                        <m:fPr>
                          <m:ctrlPr>
                            <a:rPr lang="cs-CZ" sz="2000" b="0" i="1" smtClean="0">
                              <a:latin typeface="Cambria Math" panose="02040503050406030204" pitchFamily="18" charset="0"/>
                              <a:ea typeface="Cambria Math"/>
                            </a:rPr>
                          </m:ctrlPr>
                        </m:fPr>
                        <m:num>
                          <m:r>
                            <a:rPr lang="cs-CZ" sz="2000" b="0" i="1" smtClean="0">
                              <a:latin typeface="Cambria Math"/>
                              <a:ea typeface="Cambria Math"/>
                            </a:rPr>
                            <m:t>1</m:t>
                          </m:r>
                        </m:num>
                        <m:den>
                          <m:r>
                            <a:rPr lang="en-US" sz="2000" b="0" i="1" smtClean="0">
                              <a:latin typeface="Cambria Math"/>
                              <a:ea typeface="Cambria Math"/>
                            </a:rPr>
                            <m:t>𝜆</m:t>
                          </m:r>
                        </m:den>
                      </m:f>
                      <m:r>
                        <a:rPr lang="en-US" sz="2000" b="0" i="1" smtClean="0">
                          <a:latin typeface="Cambria Math"/>
                          <a:ea typeface="Cambria Math"/>
                        </a:rPr>
                        <m:t>&gt;0</m:t>
                      </m:r>
                      <m:r>
                        <a:rPr lang="cs-CZ" sz="2000" b="0" i="1" smtClean="0">
                          <a:latin typeface="Cambria Math"/>
                          <a:ea typeface="Cambria Math"/>
                        </a:rPr>
                        <m:t>, </m:t>
                      </m:r>
                      <m:r>
                        <a:rPr lang="cs-CZ" sz="2000" b="0" i="1" smtClean="0">
                          <a:latin typeface="Cambria Math"/>
                          <a:ea typeface="Cambria Math"/>
                        </a:rPr>
                        <m:t>𝛽</m:t>
                      </m:r>
                      <m:r>
                        <a:rPr lang="en-US" sz="2000" b="0" i="1" smtClean="0">
                          <a:latin typeface="Cambria Math"/>
                          <a:ea typeface="Cambria Math"/>
                        </a:rPr>
                        <m:t>&gt;0</m:t>
                      </m:r>
                    </m:oMath>
                  </m:oMathPara>
                </a14:m>
                <a:endParaRPr lang="cs-CZ" sz="2000" dirty="0"/>
              </a:p>
              <a:p>
                <a:endParaRPr lang="cs-CZ" sz="2000" dirty="0"/>
              </a:p>
              <a:p>
                <a:pPr marL="0" indent="0" algn="ctr">
                  <a:buNone/>
                </a:pPr>
                <a:r>
                  <a:rPr lang="cs-CZ" sz="2000" dirty="0" smtClean="0"/>
                  <a:t>    </a:t>
                </a:r>
                <a14:m>
                  <m:oMath xmlns:m="http://schemas.openxmlformats.org/officeDocument/2006/math">
                    <m:r>
                      <a:rPr lang="cs-CZ" sz="2000" i="1" smtClean="0">
                        <a:latin typeface="Cambria Math"/>
                        <a:ea typeface="Cambria Math"/>
                      </a:rPr>
                      <m:t>𝜆</m:t>
                    </m:r>
                    <m:d>
                      <m:dPr>
                        <m:ctrlPr>
                          <a:rPr lang="cs-CZ" sz="2000" b="0" i="1" smtClean="0">
                            <a:latin typeface="Cambria Math" panose="02040503050406030204" pitchFamily="18" charset="0"/>
                            <a:ea typeface="Cambria Math"/>
                          </a:rPr>
                        </m:ctrlPr>
                      </m:dPr>
                      <m:e>
                        <m:r>
                          <a:rPr lang="cs-CZ" sz="2000" b="0" i="1" smtClean="0">
                            <a:latin typeface="Cambria Math"/>
                            <a:ea typeface="Cambria Math"/>
                          </a:rPr>
                          <m:t>𝑥</m:t>
                        </m:r>
                      </m:e>
                    </m:d>
                    <m:r>
                      <a:rPr lang="cs-CZ" sz="2000" b="0" i="1" smtClean="0">
                        <a:latin typeface="Cambria Math"/>
                        <a:ea typeface="Cambria Math"/>
                      </a:rPr>
                      <m:t>=</m:t>
                    </m:r>
                    <m:r>
                      <a:rPr lang="cs-CZ" sz="2000" i="1" smtClean="0">
                        <a:latin typeface="Cambria Math"/>
                        <a:ea typeface="Cambria Math"/>
                      </a:rPr>
                      <m:t>𝛽</m:t>
                    </m:r>
                    <m:sSup>
                      <m:sSupPr>
                        <m:ctrlPr>
                          <a:rPr lang="cs-CZ" sz="2000" i="1">
                            <a:latin typeface="Cambria Math" panose="02040503050406030204" pitchFamily="18" charset="0"/>
                            <a:ea typeface="Cambria Math"/>
                          </a:rPr>
                        </m:ctrlPr>
                      </m:sSupPr>
                      <m:e>
                        <m:r>
                          <a:rPr lang="cs-CZ" sz="2000" i="1">
                            <a:latin typeface="Cambria Math"/>
                            <a:ea typeface="Cambria Math"/>
                          </a:rPr>
                          <m:t>𝜆</m:t>
                        </m:r>
                      </m:e>
                      <m:sup>
                        <m:r>
                          <a:rPr lang="cs-CZ" sz="2000" i="1">
                            <a:latin typeface="Cambria Math"/>
                            <a:ea typeface="Cambria Math"/>
                          </a:rPr>
                          <m:t>𝛽</m:t>
                        </m:r>
                      </m:sup>
                    </m:sSup>
                    <m:sSup>
                      <m:sSupPr>
                        <m:ctrlPr>
                          <a:rPr lang="cs-CZ" sz="2000" i="1">
                            <a:latin typeface="Cambria Math" panose="02040503050406030204" pitchFamily="18" charset="0"/>
                          </a:rPr>
                        </m:ctrlPr>
                      </m:sSupPr>
                      <m:e>
                        <m:r>
                          <a:rPr lang="cs-CZ" sz="2000" b="0" i="1" smtClean="0">
                            <a:latin typeface="Cambria Math"/>
                          </a:rPr>
                          <m:t>𝑥</m:t>
                        </m:r>
                      </m:e>
                      <m:sup>
                        <m:r>
                          <a:rPr lang="cs-CZ" sz="2000" i="1">
                            <a:latin typeface="Cambria Math"/>
                          </a:rPr>
                          <m:t>𝛽</m:t>
                        </m:r>
                        <m:r>
                          <a:rPr lang="cs-CZ" sz="2000" i="1">
                            <a:latin typeface="Cambria Math"/>
                          </a:rPr>
                          <m:t>−1</m:t>
                        </m:r>
                      </m:sup>
                    </m:sSup>
                    <m:r>
                      <a:rPr lang="cs-CZ" sz="2000" i="1">
                        <a:latin typeface="Cambria Math"/>
                      </a:rPr>
                      <m:t>,</m:t>
                    </m:r>
                    <m:r>
                      <a:rPr lang="cs-CZ" sz="2000" b="0" i="1" smtClean="0">
                        <a:latin typeface="Cambria Math"/>
                      </a:rPr>
                      <m:t>    </m:t>
                    </m:r>
                    <m:r>
                      <a:rPr lang="cs-CZ" sz="2000" b="0" i="1" smtClean="0">
                        <a:latin typeface="Cambria Math"/>
                      </a:rPr>
                      <m:t>𝑤h𝑒𝑟𝑒</m:t>
                    </m:r>
                    <m:r>
                      <a:rPr lang="cs-CZ" sz="2000" b="0" i="1" smtClean="0">
                        <a:latin typeface="Cambria Math"/>
                      </a:rPr>
                      <m:t> </m:t>
                    </m:r>
                    <m:r>
                      <a:rPr lang="cs-CZ" sz="2000" b="0" i="1" smtClean="0">
                        <a:latin typeface="Cambria Math"/>
                      </a:rPr>
                      <m:t>𝑥</m:t>
                    </m:r>
                    <m:r>
                      <a:rPr lang="cs-CZ" sz="2000" b="0" i="1" smtClean="0">
                        <a:latin typeface="Cambria Math"/>
                        <a:ea typeface="Cambria Math"/>
                      </a:rPr>
                      <m:t>≥0</m:t>
                    </m:r>
                    <m:r>
                      <a:rPr lang="en-US" sz="2000" b="0" i="1" smtClean="0">
                        <a:latin typeface="Cambria Math"/>
                        <a:ea typeface="Cambria Math"/>
                      </a:rPr>
                      <m:t>; </m:t>
                    </m:r>
                    <m:r>
                      <m:rPr>
                        <m:sty m:val="p"/>
                      </m:rPr>
                      <a:rPr lang="el-GR" sz="2000" b="0" i="1" smtClean="0">
                        <a:latin typeface="Cambria Math"/>
                        <a:ea typeface="Cambria Math"/>
                      </a:rPr>
                      <m:t>Θ</m:t>
                    </m:r>
                    <m:r>
                      <a:rPr lang="cs-CZ" sz="2000" b="0" i="1" smtClean="0">
                        <a:latin typeface="Cambria Math"/>
                        <a:ea typeface="Cambria Math"/>
                      </a:rPr>
                      <m:t>=</m:t>
                    </m:r>
                    <m:f>
                      <m:fPr>
                        <m:ctrlPr>
                          <a:rPr lang="cs-CZ" sz="2000" b="0" i="1" smtClean="0">
                            <a:latin typeface="Cambria Math" panose="02040503050406030204" pitchFamily="18" charset="0"/>
                            <a:ea typeface="Cambria Math"/>
                          </a:rPr>
                        </m:ctrlPr>
                      </m:fPr>
                      <m:num>
                        <m:r>
                          <a:rPr lang="cs-CZ" sz="2000" b="0" i="1" smtClean="0">
                            <a:latin typeface="Cambria Math"/>
                            <a:ea typeface="Cambria Math"/>
                          </a:rPr>
                          <m:t>1</m:t>
                        </m:r>
                      </m:num>
                      <m:den>
                        <m:r>
                          <a:rPr lang="en-US" sz="2000" b="0" i="1" smtClean="0">
                            <a:latin typeface="Cambria Math"/>
                            <a:ea typeface="Cambria Math"/>
                          </a:rPr>
                          <m:t>𝜆</m:t>
                        </m:r>
                      </m:den>
                    </m:f>
                    <m:r>
                      <a:rPr lang="en-US" sz="2000" b="0" i="1" smtClean="0">
                        <a:latin typeface="Cambria Math"/>
                        <a:ea typeface="Cambria Math"/>
                      </a:rPr>
                      <m:t>&gt;0</m:t>
                    </m:r>
                    <m:r>
                      <a:rPr lang="cs-CZ" sz="2000" b="0" i="1" smtClean="0">
                        <a:latin typeface="Cambria Math"/>
                        <a:ea typeface="Cambria Math"/>
                      </a:rPr>
                      <m:t>, </m:t>
                    </m:r>
                    <m:r>
                      <a:rPr lang="cs-CZ" sz="2000" b="0" i="1" smtClean="0">
                        <a:latin typeface="Cambria Math"/>
                        <a:ea typeface="Cambria Math"/>
                      </a:rPr>
                      <m:t>𝛽</m:t>
                    </m:r>
                    <m:r>
                      <a:rPr lang="en-US" sz="2000" b="0" i="1" smtClean="0">
                        <a:latin typeface="Cambria Math"/>
                        <a:ea typeface="Cambria Math"/>
                      </a:rPr>
                      <m:t>&gt;0</m:t>
                    </m:r>
                  </m:oMath>
                </a14:m>
                <a:endParaRPr lang="cs-CZ" sz="2000" dirty="0"/>
              </a:p>
              <a:p>
                <a:pPr marL="0" indent="0">
                  <a:buNone/>
                </a:pPr>
                <a:endParaRPr lang="cs-CZ" sz="20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1600200"/>
                <a:ext cx="8229600" cy="4997152"/>
              </a:xfrm>
              <a:blipFill rotWithShape="1">
                <a:blip r:embed="rId2"/>
                <a:stretch>
                  <a:fillRect l="-593" t="-488"/>
                </a:stretch>
              </a:blipFill>
            </p:spPr>
            <p:txBody>
              <a:bodyPr/>
              <a:lstStyle/>
              <a:p>
                <a:r>
                  <a:rPr lang="en-US">
                    <a:noFill/>
                  </a:rPr>
                  <a:t> </a:t>
                </a:r>
              </a:p>
            </p:txBody>
          </p:sp>
        </mc:Fallback>
      </mc:AlternateContent>
    </p:spTree>
    <p:extLst>
      <p:ext uri="{BB962C8B-B14F-4D97-AF65-F5344CB8AC3E}">
        <p14:creationId xmlns:p14="http://schemas.microsoft.com/office/powerpoint/2010/main" val="28063543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err="1" smtClean="0">
                <a:solidFill>
                  <a:schemeClr val="accent3">
                    <a:lumMod val="50000"/>
                  </a:schemeClr>
                </a:solidFill>
              </a:rPr>
              <a:t>The</a:t>
            </a:r>
            <a:r>
              <a:rPr lang="cs-CZ" sz="3200" dirty="0" smtClean="0">
                <a:solidFill>
                  <a:schemeClr val="accent3">
                    <a:lumMod val="50000"/>
                  </a:schemeClr>
                </a:solidFill>
              </a:rPr>
              <a:t> </a:t>
            </a:r>
            <a:r>
              <a:rPr lang="cs-CZ" sz="3200" dirty="0" err="1" smtClean="0">
                <a:solidFill>
                  <a:schemeClr val="accent3">
                    <a:lumMod val="50000"/>
                  </a:schemeClr>
                </a:solidFill>
              </a:rPr>
              <a:t>Weibull</a:t>
            </a:r>
            <a:r>
              <a:rPr lang="cs-CZ" sz="3200" dirty="0" smtClean="0">
                <a:solidFill>
                  <a:schemeClr val="accent3">
                    <a:lumMod val="50000"/>
                  </a:schemeClr>
                </a:solidFill>
              </a:rPr>
              <a:t> </a:t>
            </a:r>
            <a:r>
              <a:rPr lang="cs-CZ" sz="3200" dirty="0" err="1" smtClean="0">
                <a:solidFill>
                  <a:schemeClr val="accent3">
                    <a:lumMod val="50000"/>
                  </a:schemeClr>
                </a:solidFill>
              </a:rPr>
              <a:t>Distribution</a:t>
            </a:r>
            <a:endParaRPr lang="en-US" sz="3200"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457200" y="1600200"/>
                <a:ext cx="8229600" cy="4997152"/>
              </a:xfrm>
            </p:spPr>
            <p:txBody>
              <a:bodyPr>
                <a:noAutofit/>
              </a:bodyPr>
              <a:lstStyle/>
              <a:p>
                <a:pPr marL="0" indent="0">
                  <a:buClr>
                    <a:srgbClr val="FF0000"/>
                  </a:buClr>
                  <a:buNone/>
                </a:pPr>
                <a14:m>
                  <m:oMathPara xmlns:m="http://schemas.openxmlformats.org/officeDocument/2006/math">
                    <m:oMathParaPr>
                      <m:jc m:val="centerGroup"/>
                    </m:oMathParaPr>
                    <m:oMath xmlns:m="http://schemas.openxmlformats.org/officeDocument/2006/math">
                      <m:r>
                        <a:rPr lang="cs-CZ" sz="2000" i="1" smtClean="0">
                          <a:latin typeface="Cambria Math"/>
                          <a:ea typeface="Cambria Math"/>
                        </a:rPr>
                        <m:t>𝜆</m:t>
                      </m:r>
                      <m:d>
                        <m:dPr>
                          <m:ctrlPr>
                            <a:rPr lang="cs-CZ" sz="2000" b="0" i="1" smtClean="0">
                              <a:latin typeface="Cambria Math" panose="02040503050406030204" pitchFamily="18" charset="0"/>
                              <a:ea typeface="Cambria Math"/>
                            </a:rPr>
                          </m:ctrlPr>
                        </m:dPr>
                        <m:e>
                          <m:r>
                            <a:rPr lang="cs-CZ" sz="2000" b="0" i="1" smtClean="0">
                              <a:latin typeface="Cambria Math"/>
                              <a:ea typeface="Cambria Math"/>
                            </a:rPr>
                            <m:t>𝑥</m:t>
                          </m:r>
                        </m:e>
                      </m:d>
                      <m:r>
                        <a:rPr lang="cs-CZ" sz="2000" b="0" i="1" smtClean="0">
                          <a:latin typeface="Cambria Math"/>
                          <a:ea typeface="Cambria Math"/>
                        </a:rPr>
                        <m:t>=</m:t>
                      </m:r>
                      <m:r>
                        <a:rPr lang="cs-CZ" sz="2000" i="1" smtClean="0">
                          <a:latin typeface="Cambria Math"/>
                          <a:ea typeface="Cambria Math"/>
                        </a:rPr>
                        <m:t>𝛽</m:t>
                      </m:r>
                      <m:sSup>
                        <m:sSupPr>
                          <m:ctrlPr>
                            <a:rPr lang="cs-CZ" sz="2000" i="1">
                              <a:latin typeface="Cambria Math" panose="02040503050406030204" pitchFamily="18" charset="0"/>
                              <a:ea typeface="Cambria Math"/>
                            </a:rPr>
                          </m:ctrlPr>
                        </m:sSupPr>
                        <m:e>
                          <m:r>
                            <a:rPr lang="cs-CZ" sz="2000" i="1">
                              <a:latin typeface="Cambria Math"/>
                              <a:ea typeface="Cambria Math"/>
                            </a:rPr>
                            <m:t>𝜆</m:t>
                          </m:r>
                        </m:e>
                        <m:sup>
                          <m:r>
                            <a:rPr lang="cs-CZ" sz="2000" i="1">
                              <a:latin typeface="Cambria Math"/>
                              <a:ea typeface="Cambria Math"/>
                            </a:rPr>
                            <m:t>𝛽</m:t>
                          </m:r>
                        </m:sup>
                      </m:sSup>
                      <m:sSup>
                        <m:sSupPr>
                          <m:ctrlPr>
                            <a:rPr lang="cs-CZ" sz="2000" i="1">
                              <a:latin typeface="Cambria Math" panose="02040503050406030204" pitchFamily="18" charset="0"/>
                            </a:rPr>
                          </m:ctrlPr>
                        </m:sSupPr>
                        <m:e>
                          <m:r>
                            <a:rPr lang="cs-CZ" sz="2000" b="0" i="1" smtClean="0">
                              <a:latin typeface="Cambria Math"/>
                            </a:rPr>
                            <m:t>𝑥</m:t>
                          </m:r>
                        </m:e>
                        <m:sup>
                          <m:r>
                            <a:rPr lang="cs-CZ" sz="2000" i="1">
                              <a:latin typeface="Cambria Math"/>
                            </a:rPr>
                            <m:t>𝛽</m:t>
                          </m:r>
                          <m:r>
                            <a:rPr lang="cs-CZ" sz="2000" i="1">
                              <a:latin typeface="Cambria Math"/>
                            </a:rPr>
                            <m:t>−1</m:t>
                          </m:r>
                        </m:sup>
                      </m:sSup>
                      <m:r>
                        <a:rPr lang="cs-CZ" sz="2000" i="1">
                          <a:latin typeface="Cambria Math"/>
                        </a:rPr>
                        <m:t>,</m:t>
                      </m:r>
                      <m:r>
                        <a:rPr lang="cs-CZ" sz="2000" b="0" i="1" smtClean="0">
                          <a:latin typeface="Cambria Math"/>
                        </a:rPr>
                        <m:t>    </m:t>
                      </m:r>
                      <m:r>
                        <a:rPr lang="cs-CZ" sz="2000" b="0" i="1" smtClean="0">
                          <a:latin typeface="Cambria Math"/>
                        </a:rPr>
                        <m:t>𝑤h𝑒𝑟𝑒</m:t>
                      </m:r>
                      <m:r>
                        <a:rPr lang="cs-CZ" sz="2000" b="0" i="1" smtClean="0">
                          <a:latin typeface="Cambria Math"/>
                        </a:rPr>
                        <m:t> </m:t>
                      </m:r>
                      <m:r>
                        <a:rPr lang="cs-CZ" sz="2000" b="0" i="1" smtClean="0">
                          <a:latin typeface="Cambria Math"/>
                        </a:rPr>
                        <m:t>𝑥</m:t>
                      </m:r>
                      <m:r>
                        <a:rPr lang="cs-CZ" sz="2000" b="0" i="1" smtClean="0">
                          <a:latin typeface="Cambria Math"/>
                          <a:ea typeface="Cambria Math"/>
                        </a:rPr>
                        <m:t>≥0</m:t>
                      </m:r>
                      <m:r>
                        <a:rPr lang="en-US" sz="2000" b="0" i="1" smtClean="0">
                          <a:latin typeface="Cambria Math"/>
                          <a:ea typeface="Cambria Math"/>
                        </a:rPr>
                        <m:t>; </m:t>
                      </m:r>
                      <m:r>
                        <m:rPr>
                          <m:sty m:val="p"/>
                        </m:rPr>
                        <a:rPr lang="el-GR" sz="2000" b="0" i="1" smtClean="0">
                          <a:latin typeface="Cambria Math"/>
                          <a:ea typeface="Cambria Math"/>
                        </a:rPr>
                        <m:t>Θ</m:t>
                      </m:r>
                      <m:r>
                        <a:rPr lang="cs-CZ" sz="2000" b="0" i="1" smtClean="0">
                          <a:latin typeface="Cambria Math"/>
                          <a:ea typeface="Cambria Math"/>
                        </a:rPr>
                        <m:t>=</m:t>
                      </m:r>
                      <m:f>
                        <m:fPr>
                          <m:ctrlPr>
                            <a:rPr lang="cs-CZ" sz="2000" b="0" i="1" smtClean="0">
                              <a:latin typeface="Cambria Math" panose="02040503050406030204" pitchFamily="18" charset="0"/>
                              <a:ea typeface="Cambria Math"/>
                            </a:rPr>
                          </m:ctrlPr>
                        </m:fPr>
                        <m:num>
                          <m:r>
                            <a:rPr lang="cs-CZ" sz="2000" b="0" i="1" smtClean="0">
                              <a:latin typeface="Cambria Math"/>
                              <a:ea typeface="Cambria Math"/>
                            </a:rPr>
                            <m:t>1</m:t>
                          </m:r>
                        </m:num>
                        <m:den>
                          <m:r>
                            <a:rPr lang="en-US" sz="2000" b="0" i="1" smtClean="0">
                              <a:latin typeface="Cambria Math"/>
                              <a:ea typeface="Cambria Math"/>
                            </a:rPr>
                            <m:t>𝜆</m:t>
                          </m:r>
                        </m:den>
                      </m:f>
                      <m:r>
                        <a:rPr lang="en-US" sz="2000" b="0" i="1" smtClean="0">
                          <a:latin typeface="Cambria Math"/>
                          <a:ea typeface="Cambria Math"/>
                        </a:rPr>
                        <m:t>&gt;0</m:t>
                      </m:r>
                      <m:r>
                        <a:rPr lang="cs-CZ" sz="2000" b="0" i="1" smtClean="0">
                          <a:latin typeface="Cambria Math"/>
                          <a:ea typeface="Cambria Math"/>
                        </a:rPr>
                        <m:t>, </m:t>
                      </m:r>
                      <m:r>
                        <a:rPr lang="cs-CZ" sz="2000" b="0" i="1" smtClean="0">
                          <a:latin typeface="Cambria Math"/>
                          <a:ea typeface="Cambria Math"/>
                        </a:rPr>
                        <m:t>𝛽</m:t>
                      </m:r>
                      <m:r>
                        <a:rPr lang="en-US" sz="2000" b="0" i="1" smtClean="0">
                          <a:latin typeface="Cambria Math"/>
                          <a:ea typeface="Cambria Math"/>
                        </a:rPr>
                        <m:t>&gt;0</m:t>
                      </m:r>
                    </m:oMath>
                  </m:oMathPara>
                </a14:m>
                <a:endParaRPr lang="cs-CZ" sz="2000" dirty="0"/>
              </a:p>
              <a:p>
                <a:pPr marL="0" indent="0">
                  <a:buNone/>
                </a:pPr>
                <a:endParaRPr lang="cs-CZ" sz="20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457200" y="1600200"/>
                <a:ext cx="8229600" cy="4997152"/>
              </a:xfrm>
              <a:blipFill rotWithShape="1">
                <a:blip r:embed="rId2"/>
                <a:stretch>
                  <a:fillRect/>
                </a:stretch>
              </a:blipFill>
            </p:spPr>
            <p:txBody>
              <a:bodyPr/>
              <a:lstStyle/>
              <a:p>
                <a:r>
                  <a:rPr lang="en-US">
                    <a:noFill/>
                  </a:rPr>
                  <a:t> </a:t>
                </a:r>
              </a:p>
            </p:txBody>
          </p:sp>
        </mc:Fallback>
      </mc:AlternateContent>
      <p:pic>
        <p:nvPicPr>
          <p:cNvPr id="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803732"/>
            <a:ext cx="7240635"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3278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Nadpis 1"/>
              <p:cNvSpPr>
                <a:spLocks noGrp="1"/>
              </p:cNvSpPr>
              <p:nvPr>
                <p:ph type="title"/>
              </p:nvPr>
            </p:nvSpPr>
            <p:spPr>
              <a:xfrm>
                <a:off x="457200" y="274638"/>
                <a:ext cx="8229600" cy="4090466"/>
              </a:xfrm>
            </p:spPr>
            <p:txBody>
              <a:bodyPr>
                <a:noAutofit/>
              </a:bodyPr>
              <a:lstStyle/>
              <a:p>
                <a:pPr marL="457200" indent="-457200" algn="l">
                  <a:buFont typeface="+mj-lt"/>
                  <a:buAutoNum type="arabicPeriod" startAt="10"/>
                </a:pPr>
                <a:r>
                  <a:rPr lang="en-US" sz="2400" dirty="0" smtClean="0">
                    <a:latin typeface="Arial" charset="0"/>
                  </a:rPr>
                  <a:t>Let </a:t>
                </a:r>
                <a14:m>
                  <m:oMath xmlns:m="http://schemas.openxmlformats.org/officeDocument/2006/math">
                    <m:r>
                      <a:rPr lang="en-US" sz="2400" i="1" dirty="0" smtClean="0">
                        <a:latin typeface="Cambria Math" panose="02040503050406030204" pitchFamily="18" charset="0"/>
                      </a:rPr>
                      <m:t>𝑋</m:t>
                    </m:r>
                  </m:oMath>
                </a14:m>
                <a:r>
                  <a:rPr lang="en-US" sz="2400" dirty="0" smtClean="0">
                    <a:latin typeface="Arial" charset="0"/>
                  </a:rPr>
                  <a:t> = the ultimate tensile strength (</a:t>
                </a:r>
                <a:r>
                  <a:rPr lang="en-US" sz="2400" dirty="0" err="1" smtClean="0">
                    <a:latin typeface="Arial" charset="0"/>
                  </a:rPr>
                  <a:t>ksi</a:t>
                </a:r>
                <a:r>
                  <a:rPr lang="en-US" sz="2400" dirty="0" smtClean="0">
                    <a:latin typeface="Arial" charset="0"/>
                  </a:rPr>
                  <a:t>) at -200 degrees </a:t>
                </a:r>
                <a14:m>
                  <m:oMath xmlns:m="http://schemas.openxmlformats.org/officeDocument/2006/math">
                    <m:r>
                      <a:rPr lang="en-US" sz="2400" i="1" dirty="0" smtClean="0">
                        <a:latin typeface="Cambria Math" panose="02040503050406030204" pitchFamily="18" charset="0"/>
                      </a:rPr>
                      <m:t>𝐹</m:t>
                    </m:r>
                  </m:oMath>
                </a14:m>
                <a:r>
                  <a:rPr lang="en-US" sz="2400" dirty="0" smtClean="0">
                    <a:latin typeface="Arial" charset="0"/>
                  </a:rPr>
                  <a:t> of a type of steel that exhibits ‘cold brittleness’ at low temperatures. Suppose </a:t>
                </a:r>
                <a14:m>
                  <m:oMath xmlns:m="http://schemas.openxmlformats.org/officeDocument/2006/math">
                    <m:r>
                      <a:rPr lang="en-US" sz="2400" i="1" dirty="0" smtClean="0">
                        <a:latin typeface="Cambria Math" panose="02040503050406030204" pitchFamily="18" charset="0"/>
                      </a:rPr>
                      <m:t>𝑋</m:t>
                    </m:r>
                  </m:oMath>
                </a14:m>
                <a:r>
                  <a:rPr lang="en-US" sz="2400" dirty="0" smtClean="0">
                    <a:latin typeface="Arial" charset="0"/>
                  </a:rPr>
                  <a:t> has a </a:t>
                </a:r>
                <a:r>
                  <a:rPr lang="en-US" sz="2400" dirty="0" err="1" smtClean="0">
                    <a:latin typeface="Arial" charset="0"/>
                  </a:rPr>
                  <a:t>Weibull</a:t>
                </a:r>
                <a:r>
                  <a:rPr lang="en-US" sz="2400" dirty="0" smtClean="0">
                    <a:latin typeface="Arial" charset="0"/>
                  </a:rPr>
                  <a:t> distribution with parameters </a:t>
                </a:r>
                <a:r>
                  <a:rPr lang="en-US" sz="2400" dirty="0" smtClean="0">
                    <a:latin typeface="Arial" charset="0"/>
                    <a:sym typeface="Symbol" pitchFamily="18" charset="2"/>
                  </a:rPr>
                  <a:t> = 20, and  = 100. Find:</a:t>
                </a:r>
                <a:br>
                  <a:rPr lang="en-US" sz="2400" dirty="0" smtClean="0">
                    <a:latin typeface="Arial" charset="0"/>
                    <a:sym typeface="Symbol" pitchFamily="18" charset="2"/>
                  </a:rPr>
                </a:br>
                <a:r>
                  <a:rPr lang="en-US" sz="2400" dirty="0" smtClean="0">
                    <a:latin typeface="Arial" charset="0"/>
                    <a:sym typeface="Symbol" pitchFamily="18" charset="2"/>
                  </a:rPr>
                  <a:t/>
                </a:r>
                <a:br>
                  <a:rPr lang="en-US" sz="2400" dirty="0" smtClean="0">
                    <a:latin typeface="Arial" charset="0"/>
                    <a:sym typeface="Symbol" pitchFamily="18" charset="2"/>
                  </a:rPr>
                </a:br>
                <a:r>
                  <a:rPr lang="cs-CZ" sz="2400" dirty="0" smtClean="0">
                    <a:latin typeface="Arial" charset="0"/>
                    <a:sym typeface="Symbol" pitchFamily="18" charset="2"/>
                  </a:rPr>
                  <a:t>a)</a:t>
                </a:r>
                <a:r>
                  <a:rPr lang="en-US" sz="2400" dirty="0" smtClean="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𝑃</m:t>
                    </m:r>
                    <m:r>
                      <a:rPr lang="en-US" sz="2400" i="1" dirty="0" smtClean="0">
                        <a:latin typeface="Cambria Math" panose="02040503050406030204" pitchFamily="18" charset="0"/>
                        <a:sym typeface="Symbol" pitchFamily="18" charset="2"/>
                      </a:rPr>
                      <m:t>( </m:t>
                    </m:r>
                    <m:r>
                      <a:rPr lang="en-US" sz="2400" i="1" dirty="0" smtClean="0">
                        <a:latin typeface="Cambria Math" panose="02040503050406030204" pitchFamily="18" charset="0"/>
                        <a:sym typeface="Symbol" pitchFamily="18" charset="2"/>
                      </a:rPr>
                      <m:t>𝑋</m:t>
                    </m:r>
                    <m:r>
                      <a:rPr lang="en-US" sz="2400" i="1" dirty="0" smtClean="0">
                        <a:latin typeface="Cambria Math" panose="02040503050406030204" pitchFamily="18" charset="0"/>
                        <a:sym typeface="Symbol" pitchFamily="18" charset="2"/>
                      </a:rPr>
                      <m:t>  105)</m:t>
                    </m:r>
                  </m:oMath>
                </a14:m>
                <a:r>
                  <a:rPr lang="en-US" sz="2400" dirty="0" smtClean="0">
                    <a:latin typeface="Arial" charset="0"/>
                    <a:sym typeface="Symbol" pitchFamily="18" charset="2"/>
                  </a:rPr>
                  <a:t/>
                </a:r>
                <a:br>
                  <a:rPr lang="en-US" sz="2400" dirty="0" smtClean="0">
                    <a:latin typeface="Arial" charset="0"/>
                    <a:sym typeface="Symbol" pitchFamily="18" charset="2"/>
                  </a:rPr>
                </a:br>
                <a:r>
                  <a:rPr lang="en-US" sz="2400" dirty="0" smtClean="0">
                    <a:latin typeface="Arial" charset="0"/>
                    <a:sym typeface="Symbol" pitchFamily="18" charset="2"/>
                  </a:rPr>
                  <a:t/>
                </a:r>
                <a:br>
                  <a:rPr lang="en-US" sz="2400" dirty="0" smtClean="0">
                    <a:latin typeface="Arial" charset="0"/>
                    <a:sym typeface="Symbol" pitchFamily="18" charset="2"/>
                  </a:rPr>
                </a:br>
                <a:r>
                  <a:rPr lang="cs-CZ" sz="2400" dirty="0" smtClean="0">
                    <a:latin typeface="Arial" charset="0"/>
                    <a:sym typeface="Symbol" pitchFamily="18" charset="2"/>
                  </a:rPr>
                  <a:t>b)  </a:t>
                </a:r>
                <a14:m>
                  <m:oMath xmlns:m="http://schemas.openxmlformats.org/officeDocument/2006/math">
                    <m:r>
                      <a:rPr lang="en-US" sz="2400" i="1" dirty="0" smtClean="0">
                        <a:latin typeface="Cambria Math" panose="02040503050406030204" pitchFamily="18" charset="0"/>
                        <a:sym typeface="Symbol" pitchFamily="18" charset="2"/>
                      </a:rPr>
                      <m:t>𝑃</m:t>
                    </m:r>
                    <m:r>
                      <a:rPr lang="en-US" sz="2400" i="1" dirty="0" smtClean="0">
                        <a:latin typeface="Cambria Math" panose="02040503050406030204" pitchFamily="18" charset="0"/>
                        <a:sym typeface="Symbol" pitchFamily="18" charset="2"/>
                      </a:rPr>
                      <m:t>(98  </m:t>
                    </m:r>
                    <m:r>
                      <a:rPr lang="en-US" sz="2400" i="1" dirty="0" smtClean="0">
                        <a:latin typeface="Cambria Math" panose="02040503050406030204" pitchFamily="18" charset="0"/>
                        <a:sym typeface="Symbol" pitchFamily="18" charset="2"/>
                      </a:rPr>
                      <m:t>𝑋</m:t>
                    </m:r>
                    <m:r>
                      <a:rPr lang="en-US" sz="2400" i="1" dirty="0" smtClean="0">
                        <a:latin typeface="Cambria Math" panose="02040503050406030204" pitchFamily="18" charset="0"/>
                        <a:sym typeface="Symbol" pitchFamily="18" charset="2"/>
                      </a:rPr>
                      <m:t>  102)</m:t>
                    </m:r>
                  </m:oMath>
                </a14:m>
                <a:r>
                  <a:rPr lang="en-US" sz="2400" dirty="0" smtClean="0">
                    <a:latin typeface="Arial" charset="0"/>
                    <a:sym typeface="Symbol" pitchFamily="18" charset="2"/>
                  </a:rPr>
                  <a:t/>
                </a:r>
                <a:br>
                  <a:rPr lang="en-US" sz="2400" dirty="0" smtClean="0">
                    <a:latin typeface="Arial" charset="0"/>
                    <a:sym typeface="Symbol" pitchFamily="18" charset="2"/>
                  </a:rPr>
                </a:br>
                <a:r>
                  <a:rPr lang="en-US" sz="2400" dirty="0" smtClean="0">
                    <a:latin typeface="Arial" charset="0"/>
                    <a:sym typeface="Symbol" pitchFamily="18" charset="2"/>
                  </a:rPr>
                  <a:t/>
                </a:r>
                <a:br>
                  <a:rPr lang="en-US" sz="2400" dirty="0" smtClean="0">
                    <a:latin typeface="Arial" charset="0"/>
                    <a:sym typeface="Symbol" pitchFamily="18" charset="2"/>
                  </a:rPr>
                </a:br>
                <a:r>
                  <a:rPr lang="cs-CZ" sz="2400" dirty="0" smtClean="0">
                    <a:latin typeface="Arial" charset="0"/>
                    <a:sym typeface="Symbol" pitchFamily="18" charset="2"/>
                  </a:rPr>
                  <a:t>c)  </a:t>
                </a:r>
                <a:r>
                  <a:rPr lang="en-US" sz="2400" dirty="0" smtClean="0">
                    <a:latin typeface="Arial" charset="0"/>
                    <a:sym typeface="Symbol" pitchFamily="18" charset="2"/>
                  </a:rPr>
                  <a:t>the value of x such that </a:t>
                </a:r>
                <a14:m>
                  <m:oMath xmlns:m="http://schemas.openxmlformats.org/officeDocument/2006/math">
                    <m:r>
                      <a:rPr lang="en-US" sz="2400" i="1" dirty="0" smtClean="0">
                        <a:latin typeface="Cambria Math" panose="02040503050406030204" pitchFamily="18" charset="0"/>
                        <a:sym typeface="Symbol" pitchFamily="18" charset="2"/>
                      </a:rPr>
                      <m:t>𝑃</m:t>
                    </m:r>
                    <m:r>
                      <a:rPr lang="en-US" sz="2400" i="1" dirty="0" smtClean="0">
                        <a:latin typeface="Cambria Math" panose="02040503050406030204" pitchFamily="18" charset="0"/>
                        <a:sym typeface="Symbol" pitchFamily="18" charset="2"/>
                      </a:rPr>
                      <m:t>( </m:t>
                    </m:r>
                    <m:r>
                      <a:rPr lang="en-US" sz="2400" i="1" dirty="0" smtClean="0">
                        <a:latin typeface="Cambria Math" panose="02040503050406030204" pitchFamily="18" charset="0"/>
                        <a:sym typeface="Symbol" pitchFamily="18" charset="2"/>
                      </a:rPr>
                      <m:t>𝑋</m:t>
                    </m:r>
                    <m:r>
                      <a:rPr lang="en-US" sz="2400" i="1" dirty="0" smtClean="0">
                        <a:latin typeface="Cambria Math" panose="02040503050406030204" pitchFamily="18" charset="0"/>
                        <a:sym typeface="Symbol" pitchFamily="18" charset="2"/>
                      </a:rPr>
                      <m:t>  </m:t>
                    </m:r>
                    <m:r>
                      <a:rPr lang="en-US" sz="2400" i="1" dirty="0" smtClean="0">
                        <a:latin typeface="Cambria Math" panose="02040503050406030204" pitchFamily="18" charset="0"/>
                        <a:sym typeface="Symbol" pitchFamily="18" charset="2"/>
                      </a:rPr>
                      <m:t>𝑥</m:t>
                    </m:r>
                    <m:r>
                      <a:rPr lang="en-US" sz="2400" i="1" dirty="0" smtClean="0">
                        <a:latin typeface="Cambria Math" panose="02040503050406030204" pitchFamily="18" charset="0"/>
                        <a:sym typeface="Symbol" pitchFamily="18" charset="2"/>
                      </a:rPr>
                      <m:t>) = 0,10</m:t>
                    </m:r>
                  </m:oMath>
                </a14:m>
                <a:r>
                  <a:rPr lang="en-US" sz="2400" dirty="0" smtClean="0">
                    <a:latin typeface="Arial" charset="0"/>
                    <a:sym typeface="Symbol" pitchFamily="18" charset="2"/>
                  </a:rPr>
                  <a:t/>
                </a:r>
                <a:br>
                  <a:rPr lang="en-US" sz="2400" dirty="0" smtClean="0">
                    <a:latin typeface="Arial" charset="0"/>
                    <a:sym typeface="Symbol" pitchFamily="18" charset="2"/>
                  </a:rPr>
                </a:br>
                <a:endParaRPr lang="en-US" sz="2400" dirty="0"/>
              </a:p>
            </p:txBody>
          </p:sp>
        </mc:Choice>
        <mc:Fallback>
          <p:sp>
            <p:nvSpPr>
              <p:cNvPr id="2" name="Nadpis 1"/>
              <p:cNvSpPr>
                <a:spLocks noGrp="1" noRot="1" noChangeAspect="1" noMove="1" noResize="1" noEditPoints="1" noAdjustHandles="1" noChangeArrowheads="1" noChangeShapeType="1" noTextEdit="1"/>
              </p:cNvSpPr>
              <p:nvPr>
                <p:ph type="title"/>
              </p:nvPr>
            </p:nvSpPr>
            <p:spPr>
              <a:xfrm>
                <a:off x="457200" y="274638"/>
                <a:ext cx="8229600" cy="4090466"/>
              </a:xfrm>
              <a:blipFill>
                <a:blip r:embed="rId2"/>
                <a:stretch>
                  <a:fillRect l="-963" t="-5812"/>
                </a:stretch>
              </a:blipFill>
            </p:spPr>
            <p:txBody>
              <a:bodyPr/>
              <a:lstStyle/>
              <a:p>
                <a:r>
                  <a:rPr lang="cs-CZ">
                    <a:noFill/>
                  </a:rPr>
                  <a:t> </a:t>
                </a:r>
              </a:p>
            </p:txBody>
          </p:sp>
        </mc:Fallback>
      </mc:AlternateContent>
      <p:pic>
        <p:nvPicPr>
          <p:cNvPr id="53252" name="Picture 4" descr="http://www.lezec.cz/fotos/fil_27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387284"/>
            <a:ext cx="2631741" cy="2009896"/>
          </a:xfrm>
          <a:prstGeom prst="rect">
            <a:avLst/>
          </a:prstGeom>
          <a:noFill/>
          <a:extLst>
            <a:ext uri="{909E8E84-426E-40DD-AFC4-6F175D3DCCD1}">
              <a14:hiddenFill xmlns:a14="http://schemas.microsoft.com/office/drawing/2010/main">
                <a:solidFill>
                  <a:srgbClr val="FFFFFF"/>
                </a:solidFill>
              </a14:hiddenFill>
            </a:ext>
          </a:extLst>
        </p:spPr>
      </p:pic>
      <p:pic>
        <p:nvPicPr>
          <p:cNvPr id="53250" name="Picture 2" descr="http://mek.kosmo.cz/zaklady/technika/lko2.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5024"/>
          <a:stretch/>
        </p:blipFill>
        <p:spPr bwMode="auto">
          <a:xfrm>
            <a:off x="1475656" y="4293116"/>
            <a:ext cx="2799407" cy="2148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80059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Nadpis 1"/>
              <p:cNvSpPr>
                <a:spLocks noGrp="1"/>
              </p:cNvSpPr>
              <p:nvPr>
                <p:ph type="title"/>
              </p:nvPr>
            </p:nvSpPr>
            <p:spPr>
              <a:xfrm>
                <a:off x="457200" y="274638"/>
                <a:ext cx="8229600" cy="1786210"/>
              </a:xfrm>
            </p:spPr>
            <p:txBody>
              <a:bodyPr>
                <a:noAutofit/>
              </a:bodyPr>
              <a:lstStyle/>
              <a:p>
                <a:pPr marL="457200" indent="-457200" algn="l">
                  <a:buFont typeface="+mj-lt"/>
                  <a:buAutoNum type="arabicPeriod" startAt="11"/>
                </a:pPr>
                <a:r>
                  <a:rPr lang="en-US" sz="2400" dirty="0" smtClean="0">
                    <a:latin typeface="Arial" charset="0"/>
                  </a:rPr>
                  <a:t>The random variable </a:t>
                </a:r>
                <a14:m>
                  <m:oMath xmlns:m="http://schemas.openxmlformats.org/officeDocument/2006/math">
                    <m:r>
                      <a:rPr lang="en-US" sz="2400" i="1" dirty="0" smtClean="0">
                        <a:latin typeface="Cambria Math" panose="02040503050406030204" pitchFamily="18" charset="0"/>
                      </a:rPr>
                      <m:t>𝑋</m:t>
                    </m:r>
                  </m:oMath>
                </a14:m>
                <a:r>
                  <a:rPr lang="en-US" sz="2400" dirty="0" smtClean="0">
                    <a:latin typeface="Arial" charset="0"/>
                  </a:rPr>
                  <a:t> can modeled by a Weibull</a:t>
                </a:r>
                <a:r>
                  <a:rPr lang="cs-CZ" sz="2400" dirty="0">
                    <a:latin typeface="Arial" charset="0"/>
                  </a:rPr>
                  <a:t> </a:t>
                </a:r>
                <a:r>
                  <a:rPr lang="en-US" sz="2400" dirty="0" smtClean="0">
                    <a:latin typeface="Arial" charset="0"/>
                  </a:rPr>
                  <a:t>distribution with </a:t>
                </a:r>
                <a:r>
                  <a:rPr lang="en-US" sz="2400" dirty="0" smtClean="0">
                    <a:latin typeface="Arial" charset="0"/>
                    <a:sym typeface="Symbol" pitchFamily="18" charset="2"/>
                  </a:rPr>
                  <a:t> = ½ and  = 1000. The spec time limit is set at </a:t>
                </a:r>
                <a14:m>
                  <m:oMath xmlns:m="http://schemas.openxmlformats.org/officeDocument/2006/math">
                    <m:r>
                      <a:rPr lang="en-US" sz="2400" i="1" dirty="0" smtClean="0">
                        <a:latin typeface="Cambria Math" panose="02040503050406030204" pitchFamily="18" charset="0"/>
                        <a:sym typeface="Symbol" pitchFamily="18" charset="2"/>
                      </a:rPr>
                      <m:t>𝑥</m:t>
                    </m:r>
                  </m:oMath>
                </a14:m>
                <a:r>
                  <a:rPr lang="en-US" sz="2400" dirty="0" smtClean="0">
                    <a:latin typeface="Arial" charset="0"/>
                    <a:sym typeface="Symbol" pitchFamily="18" charset="2"/>
                  </a:rPr>
                  <a:t> = 4000.  What is the proportion of items not meeting spec?</a:t>
                </a:r>
                <a:r>
                  <a:rPr lang="en-US" sz="2400" dirty="0" smtClean="0">
                    <a:latin typeface="Arial" charset="0"/>
                  </a:rPr>
                  <a:t/>
                </a:r>
                <a:br>
                  <a:rPr lang="en-US" sz="2400" dirty="0" smtClean="0">
                    <a:latin typeface="Arial" charset="0"/>
                  </a:rPr>
                </a:br>
                <a:endParaRPr lang="en-US" sz="2400" dirty="0"/>
              </a:p>
            </p:txBody>
          </p:sp>
        </mc:Choice>
        <mc:Fallback>
          <p:sp>
            <p:nvSpPr>
              <p:cNvPr id="2" name="Nadpis 1"/>
              <p:cNvSpPr>
                <a:spLocks noGrp="1" noRot="1" noChangeAspect="1" noMove="1" noResize="1" noEditPoints="1" noAdjustHandles="1" noChangeArrowheads="1" noChangeShapeType="1" noTextEdit="1"/>
              </p:cNvSpPr>
              <p:nvPr>
                <p:ph type="title"/>
              </p:nvPr>
            </p:nvSpPr>
            <p:spPr>
              <a:xfrm>
                <a:off x="457200" y="274638"/>
                <a:ext cx="8229600" cy="1786210"/>
              </a:xfrm>
              <a:blipFill>
                <a:blip r:embed="rId2"/>
                <a:stretch>
                  <a:fillRect l="-963" t="-6143" r="-1333"/>
                </a:stretch>
              </a:blipFill>
            </p:spPr>
            <p:txBody>
              <a:bodyPr/>
              <a:lstStyle/>
              <a:p>
                <a:r>
                  <a:rPr lang="cs-CZ">
                    <a:noFill/>
                  </a:rPr>
                  <a:t> </a:t>
                </a:r>
              </a:p>
            </p:txBody>
          </p:sp>
        </mc:Fallback>
      </mc:AlternateContent>
    </p:spTree>
    <p:extLst>
      <p:ext uri="{BB962C8B-B14F-4D97-AF65-F5344CB8AC3E}">
        <p14:creationId xmlns:p14="http://schemas.microsoft.com/office/powerpoint/2010/main" val="27801046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solidFill>
                  <a:schemeClr val="accent3">
                    <a:lumMod val="50000"/>
                  </a:schemeClr>
                </a:solidFill>
              </a:rPr>
              <a:t>Study </a:t>
            </a:r>
            <a:r>
              <a:rPr lang="cs-CZ" sz="3600" dirty="0" err="1" smtClean="0">
                <a:solidFill>
                  <a:schemeClr val="accent3">
                    <a:lumMod val="50000"/>
                  </a:schemeClr>
                </a:solidFill>
              </a:rPr>
              <a:t>materials</a:t>
            </a:r>
            <a:r>
              <a:rPr lang="cs-CZ" sz="3600" dirty="0" smtClean="0">
                <a:solidFill>
                  <a:schemeClr val="accent3">
                    <a:lumMod val="50000"/>
                  </a:schemeClr>
                </a:solidFill>
              </a:rPr>
              <a:t> :</a:t>
            </a:r>
            <a:endParaRPr lang="cs-CZ" sz="3600" dirty="0">
              <a:solidFill>
                <a:schemeClr val="accent3">
                  <a:lumMod val="50000"/>
                </a:schemeClr>
              </a:solidFill>
            </a:endParaRPr>
          </a:p>
        </p:txBody>
      </p:sp>
      <p:sp>
        <p:nvSpPr>
          <p:cNvPr id="3" name="Zástupný symbol pro obsah 2"/>
          <p:cNvSpPr>
            <a:spLocks noGrp="1"/>
          </p:cNvSpPr>
          <p:nvPr>
            <p:ph idx="1"/>
          </p:nvPr>
        </p:nvSpPr>
        <p:spPr/>
        <p:txBody>
          <a:bodyPr/>
          <a:lstStyle/>
          <a:p>
            <a:pPr>
              <a:buClr>
                <a:srgbClr val="FF0000"/>
              </a:buClr>
              <a:buFont typeface="Wingdings" pitchFamily="2" charset="2"/>
              <a:buChar char="§"/>
            </a:pPr>
            <a:r>
              <a:rPr lang="cs-CZ" sz="2000" dirty="0">
                <a:hlinkClick r:id="rId2"/>
              </a:rPr>
              <a:t>http://homel.vsb.cz/~bri10/Teaching/Bris%20Prob%20&amp;%</a:t>
            </a:r>
            <a:r>
              <a:rPr lang="cs-CZ" sz="2000" dirty="0" smtClean="0">
                <a:hlinkClick r:id="rId2"/>
              </a:rPr>
              <a:t>20Stat.pdf </a:t>
            </a:r>
          </a:p>
          <a:p>
            <a:pPr marL="0" indent="0">
              <a:buClr>
                <a:srgbClr val="FF0000"/>
              </a:buClr>
              <a:buNone/>
            </a:pPr>
            <a:r>
              <a:rPr lang="cs-CZ" sz="2000" dirty="0"/>
              <a:t> </a:t>
            </a:r>
            <a:r>
              <a:rPr lang="cs-CZ" sz="2000" dirty="0" smtClean="0"/>
              <a:t>     (p. 80 - p.93)</a:t>
            </a:r>
          </a:p>
          <a:p>
            <a:pPr>
              <a:buClr>
                <a:srgbClr val="FF0000"/>
              </a:buClr>
              <a:buFont typeface="Wingdings" pitchFamily="2" charset="2"/>
              <a:buChar char="§"/>
            </a:pPr>
            <a:endParaRPr lang="cs-CZ" sz="2000" dirty="0">
              <a:hlinkClick r:id="rId2"/>
            </a:endParaRPr>
          </a:p>
          <a:p>
            <a:pPr>
              <a:buClr>
                <a:srgbClr val="FF0000"/>
              </a:buClr>
              <a:buFont typeface="Wingdings" pitchFamily="2" charset="2"/>
              <a:buChar char="§"/>
            </a:pPr>
            <a:r>
              <a:rPr lang="cs-CZ" sz="2000" dirty="0">
                <a:hlinkClick r:id="rId2"/>
              </a:rPr>
              <a:t>http://</a:t>
            </a:r>
            <a:r>
              <a:rPr lang="cs-CZ" sz="2000" dirty="0" smtClean="0">
                <a:hlinkClick r:id="rId2"/>
              </a:rPr>
              <a:t>stattrek.com/tutorials/statistics-tutorial.aspx</a:t>
            </a:r>
            <a:endParaRPr lang="cs-CZ" sz="2000" dirty="0" smtClean="0"/>
          </a:p>
          <a:p>
            <a:pPr marL="0" indent="0">
              <a:buClr>
                <a:srgbClr val="FF0000"/>
              </a:buClr>
              <a:buNone/>
            </a:pPr>
            <a:r>
              <a:rPr lang="cs-CZ" sz="2000" dirty="0"/>
              <a:t> </a:t>
            </a:r>
            <a:r>
              <a:rPr lang="cs-CZ" sz="2000" dirty="0" smtClean="0"/>
              <a:t>     (</a:t>
            </a:r>
            <a:r>
              <a:rPr lang="cs-CZ" sz="2000" dirty="0" err="1" smtClean="0"/>
              <a:t>Distributions</a:t>
            </a:r>
            <a:r>
              <a:rPr lang="cs-CZ" sz="2000" dirty="0" smtClean="0"/>
              <a:t> - </a:t>
            </a:r>
            <a:r>
              <a:rPr lang="cs-CZ" sz="2000" smtClean="0"/>
              <a:t>Continous)</a:t>
            </a:r>
            <a:endParaRPr lang="cs-CZ" sz="2000" dirty="0" smtClean="0"/>
          </a:p>
        </p:txBody>
      </p:sp>
    </p:spTree>
    <p:extLst>
      <p:ext uri="{BB962C8B-B14F-4D97-AF65-F5344CB8AC3E}">
        <p14:creationId xmlns:p14="http://schemas.microsoft.com/office/powerpoint/2010/main" val="1292728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sz="3200" dirty="0" smtClean="0">
                <a:solidFill>
                  <a:schemeClr val="accent3">
                    <a:lumMod val="50000"/>
                  </a:schemeClr>
                </a:solidFill>
              </a:rPr>
              <a:t>Probability Density Function</a:t>
            </a:r>
            <a:r>
              <a:rPr lang="cs-CZ" sz="3200" dirty="0" smtClean="0">
                <a:solidFill>
                  <a:schemeClr val="accent3">
                    <a:lumMod val="50000"/>
                  </a:schemeClr>
                </a:solidFill>
              </a:rPr>
              <a:t> f(</a:t>
            </a:r>
            <a:r>
              <a:rPr lang="cs-CZ" sz="3200" i="1" dirty="0" smtClean="0">
                <a:solidFill>
                  <a:schemeClr val="accent3">
                    <a:lumMod val="50000"/>
                  </a:schemeClr>
                </a:solidFill>
              </a:rPr>
              <a:t>x</a:t>
            </a:r>
            <a:r>
              <a:rPr lang="cs-CZ" sz="3200" dirty="0" smtClean="0">
                <a:solidFill>
                  <a:schemeClr val="accent3">
                    <a:lumMod val="50000"/>
                  </a:schemeClr>
                </a:solidFill>
              </a:rPr>
              <a:t>)</a:t>
            </a:r>
            <a:endParaRPr lang="en-US" sz="3200" dirty="0" smtClean="0">
              <a:solidFill>
                <a:schemeClr val="accent3">
                  <a:lumMod val="50000"/>
                </a:schemeClr>
              </a:solidFill>
            </a:endParaRPr>
          </a:p>
        </p:txBody>
      </p:sp>
      <mc:AlternateContent xmlns:mc="http://schemas.openxmlformats.org/markup-compatibility/2006">
        <mc:Choice xmlns:a14="http://schemas.microsoft.com/office/drawing/2010/main" Requires="a14">
          <p:sp>
            <p:nvSpPr>
              <p:cNvPr id="6148" name="Rectangle 3"/>
              <p:cNvSpPr>
                <a:spLocks noGrp="1" noChangeArrowheads="1"/>
              </p:cNvSpPr>
              <p:nvPr>
                <p:ph type="body" idx="1"/>
              </p:nvPr>
            </p:nvSpPr>
            <p:spPr/>
            <p:txBody>
              <a:bodyPr>
                <a:normAutofit/>
              </a:bodyPr>
              <a:lstStyle/>
              <a:p>
                <a:pPr marL="0" indent="0" eaLnBrk="1" hangingPunct="1">
                  <a:buClr>
                    <a:srgbClr val="FF0000"/>
                  </a:buClr>
                  <a:buNone/>
                </a:pPr>
                <a:r>
                  <a:rPr lang="en-US" sz="2200" dirty="0" smtClean="0"/>
                  <a:t>A function </a:t>
                </a:r>
                <a14:m>
                  <m:oMath xmlns:m="http://schemas.openxmlformats.org/officeDocument/2006/math">
                    <m:r>
                      <a:rPr lang="en-US" sz="2200" i="1" dirty="0" smtClean="0">
                        <a:latin typeface="Cambria Math" panose="02040503050406030204" pitchFamily="18" charset="0"/>
                      </a:rPr>
                      <m:t>𝑓</m:t>
                    </m:r>
                    <m:r>
                      <a:rPr lang="en-US" sz="2200" i="1" dirty="0" smtClean="0">
                        <a:latin typeface="Cambria Math" panose="02040503050406030204" pitchFamily="18" charset="0"/>
                      </a:rPr>
                      <m:t>(</m:t>
                    </m:r>
                    <m:r>
                      <a:rPr lang="en-US" sz="2200" i="1" dirty="0" smtClean="0">
                        <a:latin typeface="Cambria Math" panose="02040503050406030204" pitchFamily="18" charset="0"/>
                      </a:rPr>
                      <m:t>𝑥</m:t>
                    </m:r>
                    <m:r>
                      <a:rPr lang="en-US" sz="2200" i="1" dirty="0" smtClean="0">
                        <a:latin typeface="Cambria Math" panose="02040503050406030204" pitchFamily="18" charset="0"/>
                      </a:rPr>
                      <m:t>)</m:t>
                    </m:r>
                  </m:oMath>
                </a14:m>
                <a:r>
                  <a:rPr lang="en-US" sz="2200" dirty="0" smtClean="0"/>
                  <a:t> is called a </a:t>
                </a:r>
                <a:r>
                  <a:rPr lang="en-US" sz="2200" dirty="0" smtClean="0">
                    <a:solidFill>
                      <a:srgbClr val="FF0000"/>
                    </a:solidFill>
                  </a:rPr>
                  <a:t>probability density function </a:t>
                </a:r>
                <a:r>
                  <a:rPr lang="en-US" sz="2200" dirty="0" smtClean="0"/>
                  <a:t>(over the range </a:t>
                </a:r>
                <a:r>
                  <a:rPr lang="cs-CZ" sz="2200" dirty="0" smtClean="0"/>
                  <a:t>  </a:t>
                </a:r>
                <a14:m>
                  <m:oMath xmlns:m="http://schemas.openxmlformats.org/officeDocument/2006/math">
                    <m:r>
                      <a:rPr lang="en-US" sz="2200" i="1" dirty="0" smtClean="0">
                        <a:latin typeface="Cambria Math" panose="02040503050406030204" pitchFamily="18" charset="0"/>
                      </a:rPr>
                      <m:t>𝑎</m:t>
                    </m:r>
                    <m:r>
                      <a:rPr lang="en-US" sz="2200" i="1" dirty="0" smtClean="0">
                        <a:latin typeface="Cambria Math" panose="02040503050406030204" pitchFamily="18" charset="0"/>
                      </a:rPr>
                      <m:t> ≤ </m:t>
                    </m:r>
                    <m:r>
                      <a:rPr lang="en-US" sz="2200" i="1" dirty="0" smtClean="0">
                        <a:latin typeface="Cambria Math" panose="02040503050406030204" pitchFamily="18" charset="0"/>
                      </a:rPr>
                      <m:t>𝑥</m:t>
                    </m:r>
                    <m:r>
                      <a:rPr lang="en-US" sz="2200" i="1" dirty="0" smtClean="0">
                        <a:latin typeface="Cambria Math" panose="02040503050406030204" pitchFamily="18" charset="0"/>
                      </a:rPr>
                      <m:t> ≤ </m:t>
                    </m:r>
                    <m:r>
                      <a:rPr lang="en-US" sz="2200" i="1" dirty="0" smtClean="0">
                        <a:latin typeface="Cambria Math" panose="02040503050406030204" pitchFamily="18" charset="0"/>
                      </a:rPr>
                      <m:t>𝑏</m:t>
                    </m:r>
                    <m:r>
                      <a:rPr lang="en-US" sz="2200" i="1" dirty="0" smtClean="0">
                        <a:latin typeface="Cambria Math" panose="02040503050406030204" pitchFamily="18" charset="0"/>
                      </a:rPr>
                      <m:t> </m:t>
                    </m:r>
                  </m:oMath>
                </a14:m>
                <a:r>
                  <a:rPr lang="en-US" sz="2200" dirty="0" smtClean="0"/>
                  <a:t>if it meets the following requirements:</a:t>
                </a:r>
              </a:p>
              <a:p>
                <a:pPr eaLnBrk="1" hangingPunct="1">
                  <a:buClr>
                    <a:srgbClr val="FF0000"/>
                  </a:buClr>
                  <a:buFont typeface="Wingdings" pitchFamily="2" charset="2"/>
                  <a:buChar char="§"/>
                </a:pPr>
                <a:endParaRPr lang="en-US" sz="2200" dirty="0" smtClean="0"/>
              </a:p>
              <a:p>
                <a:pPr eaLnBrk="1" hangingPunct="1">
                  <a:buClr>
                    <a:srgbClr val="FF0000"/>
                  </a:buClr>
                  <a:buFont typeface="Wingdings" pitchFamily="2" charset="2"/>
                  <a:buChar char="§"/>
                </a:pPr>
                <a14:m>
                  <m:oMath xmlns:m="http://schemas.openxmlformats.org/officeDocument/2006/math">
                    <m:r>
                      <a:rPr lang="en-US" sz="2200" i="1" dirty="0" smtClean="0">
                        <a:latin typeface="Cambria Math" panose="02040503050406030204" pitchFamily="18" charset="0"/>
                      </a:rPr>
                      <m:t>𝑓</m:t>
                    </m:r>
                    <m:r>
                      <a:rPr lang="en-US" sz="2200" i="1" dirty="0" smtClean="0">
                        <a:latin typeface="Cambria Math" panose="02040503050406030204" pitchFamily="18" charset="0"/>
                      </a:rPr>
                      <m:t>(</m:t>
                    </m:r>
                    <m:r>
                      <a:rPr lang="en-US" sz="2200" i="1" dirty="0" smtClean="0">
                        <a:latin typeface="Cambria Math" panose="02040503050406030204" pitchFamily="18" charset="0"/>
                      </a:rPr>
                      <m:t>𝑥</m:t>
                    </m:r>
                    <m:r>
                      <a:rPr lang="en-US" sz="2200" i="1" dirty="0" smtClean="0">
                        <a:latin typeface="Cambria Math" panose="02040503050406030204" pitchFamily="18" charset="0"/>
                      </a:rPr>
                      <m:t>) ≥ 0 </m:t>
                    </m:r>
                  </m:oMath>
                </a14:m>
                <a:r>
                  <a:rPr lang="en-US" sz="2200" dirty="0" smtClean="0"/>
                  <a:t>for all </a:t>
                </a:r>
                <a14:m>
                  <m:oMath xmlns:m="http://schemas.openxmlformats.org/officeDocument/2006/math">
                    <m:r>
                      <a:rPr lang="en-US" sz="2200" i="1" dirty="0" smtClean="0">
                        <a:latin typeface="Cambria Math" panose="02040503050406030204" pitchFamily="18" charset="0"/>
                      </a:rPr>
                      <m:t>𝑥</m:t>
                    </m:r>
                  </m:oMath>
                </a14:m>
                <a:r>
                  <a:rPr lang="en-US" sz="2200" dirty="0" smtClean="0"/>
                  <a:t> between </a:t>
                </a:r>
                <a14:m>
                  <m:oMath xmlns:m="http://schemas.openxmlformats.org/officeDocument/2006/math">
                    <m:r>
                      <a:rPr lang="en-US" sz="2200" i="1" dirty="0" smtClean="0">
                        <a:latin typeface="Cambria Math" panose="02040503050406030204" pitchFamily="18" charset="0"/>
                      </a:rPr>
                      <m:t>𝑎</m:t>
                    </m:r>
                  </m:oMath>
                </a14:m>
                <a:r>
                  <a:rPr lang="en-US" sz="2200" dirty="0" smtClean="0"/>
                  <a:t> and </a:t>
                </a:r>
                <a14:m>
                  <m:oMath xmlns:m="http://schemas.openxmlformats.org/officeDocument/2006/math">
                    <m:r>
                      <a:rPr lang="en-US" sz="2200" i="1" dirty="0" smtClean="0">
                        <a:latin typeface="Cambria Math" panose="02040503050406030204" pitchFamily="18" charset="0"/>
                      </a:rPr>
                      <m:t>𝑏</m:t>
                    </m:r>
                  </m:oMath>
                </a14:m>
                <a:r>
                  <a:rPr lang="en-US" sz="2200" dirty="0" smtClean="0"/>
                  <a:t>, and</a:t>
                </a:r>
              </a:p>
              <a:p>
                <a:pPr eaLnBrk="1" hangingPunct="1">
                  <a:buClr>
                    <a:srgbClr val="FF0000"/>
                  </a:buClr>
                  <a:buFont typeface="Wingdings" pitchFamily="2" charset="2"/>
                  <a:buChar char="§"/>
                </a:pPr>
                <a:endParaRPr lang="en-US" sz="2200" dirty="0" smtClean="0"/>
              </a:p>
              <a:p>
                <a:pPr eaLnBrk="1" hangingPunct="1">
                  <a:buClr>
                    <a:srgbClr val="FF0000"/>
                  </a:buClr>
                  <a:buFont typeface="Wingdings" pitchFamily="2" charset="2"/>
                  <a:buChar char="§"/>
                </a:pPr>
                <a:endParaRPr lang="en-US" sz="2200" dirty="0" smtClean="0"/>
              </a:p>
              <a:p>
                <a:pPr eaLnBrk="1" hangingPunct="1">
                  <a:buClr>
                    <a:srgbClr val="FF0000"/>
                  </a:buClr>
                  <a:buFont typeface="Wingdings" pitchFamily="2" charset="2"/>
                  <a:buChar char="§"/>
                </a:pPr>
                <a:endParaRPr lang="cs-CZ" sz="2200" dirty="0" smtClean="0"/>
              </a:p>
              <a:p>
                <a:pPr eaLnBrk="1" hangingPunct="1">
                  <a:buClr>
                    <a:srgbClr val="FF0000"/>
                  </a:buClr>
                  <a:buFont typeface="Wingdings" pitchFamily="2" charset="2"/>
                  <a:buChar char="§"/>
                </a:pPr>
                <a:endParaRPr lang="cs-CZ" sz="2200" dirty="0"/>
              </a:p>
              <a:p>
                <a:pPr marL="0" indent="0" eaLnBrk="1" hangingPunct="1">
                  <a:buClr>
                    <a:srgbClr val="FF0000"/>
                  </a:buClr>
                  <a:buNone/>
                </a:pPr>
                <a:endParaRPr lang="en-US" sz="2200" dirty="0" smtClean="0"/>
              </a:p>
              <a:p>
                <a:pPr eaLnBrk="1" hangingPunct="1">
                  <a:buClr>
                    <a:srgbClr val="FF0000"/>
                  </a:buClr>
                  <a:buFont typeface="Wingdings" pitchFamily="2" charset="2"/>
                  <a:buChar char="§"/>
                </a:pPr>
                <a:endParaRPr lang="en-US" sz="2200" dirty="0" smtClean="0"/>
              </a:p>
              <a:p>
                <a:pPr eaLnBrk="1" hangingPunct="1">
                  <a:buClr>
                    <a:srgbClr val="FF0000"/>
                  </a:buClr>
                  <a:buFont typeface="Wingdings" pitchFamily="2" charset="2"/>
                  <a:buChar char="§"/>
                </a:pPr>
                <a:r>
                  <a:rPr lang="en-US" sz="2200" dirty="0" smtClean="0"/>
                  <a:t>The total area under the curve between </a:t>
                </a:r>
                <a14:m>
                  <m:oMath xmlns:m="http://schemas.openxmlformats.org/officeDocument/2006/math">
                    <m:r>
                      <a:rPr lang="en-US" sz="2200" i="1" dirty="0" smtClean="0">
                        <a:latin typeface="Cambria Math" panose="02040503050406030204" pitchFamily="18" charset="0"/>
                      </a:rPr>
                      <m:t>𝑎</m:t>
                    </m:r>
                  </m:oMath>
                </a14:m>
                <a:r>
                  <a:rPr lang="en-US" sz="2200" dirty="0" smtClean="0"/>
                  <a:t> and </a:t>
                </a:r>
                <a14:m>
                  <m:oMath xmlns:m="http://schemas.openxmlformats.org/officeDocument/2006/math">
                    <m:r>
                      <a:rPr lang="en-US" sz="2200" i="1" dirty="0" smtClean="0">
                        <a:latin typeface="Cambria Math" panose="02040503050406030204" pitchFamily="18" charset="0"/>
                      </a:rPr>
                      <m:t>𝑏</m:t>
                    </m:r>
                  </m:oMath>
                </a14:m>
                <a:r>
                  <a:rPr lang="en-US" sz="2200" dirty="0" smtClean="0"/>
                  <a:t> is </a:t>
                </a:r>
                <a:r>
                  <a:rPr lang="en-US" sz="2200" dirty="0" smtClean="0"/>
                  <a:t>1</a:t>
                </a:r>
                <a:r>
                  <a:rPr lang="cs-CZ" sz="2200" dirty="0" smtClean="0"/>
                  <a:t>,</a:t>
                </a:r>
                <a:r>
                  <a:rPr lang="en-US" sz="2200" dirty="0" smtClean="0"/>
                  <a:t>0</a:t>
                </a:r>
                <a:r>
                  <a:rPr lang="cs-CZ" sz="2200" dirty="0" smtClean="0"/>
                  <a:t>.</a:t>
                </a:r>
                <a:endParaRPr lang="en-US" sz="2200" dirty="0" smtClean="0"/>
              </a:p>
            </p:txBody>
          </p:sp>
        </mc:Choice>
        <mc:Fallback>
          <p:sp>
            <p:nvSpPr>
              <p:cNvPr id="6148" name="Rectangle 3"/>
              <p:cNvSpPr>
                <a:spLocks noGrp="1" noRot="1" noChangeAspect="1" noMove="1" noResize="1" noEditPoints="1" noAdjustHandles="1" noChangeArrowheads="1" noChangeShapeType="1" noTextEdit="1"/>
              </p:cNvSpPr>
              <p:nvPr>
                <p:ph type="body" idx="1"/>
              </p:nvPr>
            </p:nvSpPr>
            <p:spPr>
              <a:blipFill>
                <a:blip r:embed="rId2"/>
                <a:stretch>
                  <a:fillRect l="-963" t="-943" r="-296"/>
                </a:stretch>
              </a:blipFill>
            </p:spPr>
            <p:txBody>
              <a:bodyPr/>
              <a:lstStyle/>
              <a:p>
                <a:r>
                  <a:rPr lang="cs-CZ">
                    <a:noFill/>
                  </a:rPr>
                  <a:t> </a:t>
                </a:r>
              </a:p>
            </p:txBody>
          </p:sp>
        </mc:Fallback>
      </mc:AlternateContent>
      <p:grpSp>
        <p:nvGrpSpPr>
          <p:cNvPr id="3" name="Skupina 2"/>
          <p:cNvGrpSpPr/>
          <p:nvPr/>
        </p:nvGrpSpPr>
        <p:grpSpPr>
          <a:xfrm>
            <a:off x="1115616" y="3429000"/>
            <a:ext cx="5948198" cy="1754833"/>
            <a:chOff x="1115616" y="3429000"/>
            <a:chExt cx="5948198" cy="1754833"/>
          </a:xfrm>
        </p:grpSpPr>
        <p:sp>
          <p:nvSpPr>
            <p:cNvPr id="6149" name="Line 4"/>
            <p:cNvSpPr>
              <a:spLocks noChangeShapeType="1"/>
            </p:cNvSpPr>
            <p:nvPr/>
          </p:nvSpPr>
          <p:spPr bwMode="auto">
            <a:xfrm>
              <a:off x="1905000" y="3429000"/>
              <a:ext cx="0" cy="137160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Freeform 13"/>
            <p:cNvSpPr>
              <a:spLocks/>
            </p:cNvSpPr>
            <p:nvPr/>
          </p:nvSpPr>
          <p:spPr bwMode="auto">
            <a:xfrm>
              <a:off x="2590800" y="3962400"/>
              <a:ext cx="3200400" cy="838200"/>
            </a:xfrm>
            <a:custGeom>
              <a:avLst/>
              <a:gdLst>
                <a:gd name="T0" fmla="*/ 0 w 2016"/>
                <a:gd name="T1" fmla="*/ 838200 h 528"/>
                <a:gd name="T2" fmla="*/ 0 w 2016"/>
                <a:gd name="T3" fmla="*/ 0 h 528"/>
                <a:gd name="T4" fmla="*/ 3200400 w 2016"/>
                <a:gd name="T5" fmla="*/ 381000 h 528"/>
                <a:gd name="T6" fmla="*/ 3200400 w 2016"/>
                <a:gd name="T7" fmla="*/ 838200 h 528"/>
                <a:gd name="T8" fmla="*/ 0 w 2016"/>
                <a:gd name="T9" fmla="*/ 838200 h 5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6" h="528">
                  <a:moveTo>
                    <a:pt x="0" y="528"/>
                  </a:moveTo>
                  <a:lnTo>
                    <a:pt x="0" y="0"/>
                  </a:lnTo>
                  <a:lnTo>
                    <a:pt x="2016" y="240"/>
                  </a:lnTo>
                  <a:lnTo>
                    <a:pt x="2016" y="528"/>
                  </a:lnTo>
                  <a:lnTo>
                    <a:pt x="0" y="528"/>
                  </a:lnTo>
                  <a:close/>
                </a:path>
              </a:pathLst>
            </a:custGeom>
            <a:solidFill>
              <a:srgbClr val="BFBFBF"/>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Line 5"/>
            <p:cNvSpPr>
              <a:spLocks noChangeShapeType="1"/>
            </p:cNvSpPr>
            <p:nvPr/>
          </p:nvSpPr>
          <p:spPr bwMode="auto">
            <a:xfrm>
              <a:off x="1905000" y="4800600"/>
              <a:ext cx="502920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mc:Choice xmlns:a14="http://schemas.microsoft.com/office/drawing/2010/main" Requires="a14">
            <p:sp>
              <p:nvSpPr>
                <p:cNvPr id="6151" name="Text Box 6"/>
                <p:cNvSpPr txBox="1">
                  <a:spLocks noChangeArrowheads="1"/>
                </p:cNvSpPr>
                <p:nvPr/>
              </p:nvSpPr>
              <p:spPr bwMode="auto">
                <a:xfrm>
                  <a:off x="1115616" y="3433481"/>
                  <a:ext cx="869854" cy="461665"/>
                </a:xfrm>
                <a:prstGeom prst="rect">
                  <a:avLst/>
                </a:prstGeom>
                <a:noFill/>
                <a:ln>
                  <a:noFill/>
                </a:ln>
                <a:effectLst/>
                <a:extLst>
                  <a:ext uri="{909E8E84-426E-40DD-AFC4-6F175D3DCCD1}">
                    <a14:hiddenFill>
                      <a:solidFill>
                        <a:srgbClr val="99CCFF"/>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𝑓</m:t>
                        </m:r>
                        <m:r>
                          <a:rPr lang="en-US" i="1" dirty="0" smtClean="0">
                            <a:latin typeface="Cambria Math" panose="02040503050406030204" pitchFamily="18" charset="0"/>
                          </a:rPr>
                          <m:t>(</m:t>
                        </m:r>
                        <m:r>
                          <a:rPr lang="en-US" i="1" dirty="0" smtClean="0">
                            <a:latin typeface="Cambria Math" panose="02040503050406030204" pitchFamily="18" charset="0"/>
                          </a:rPr>
                          <m:t>𝑥</m:t>
                        </m:r>
                        <m:r>
                          <a:rPr lang="en-US" i="1" dirty="0">
                            <a:latin typeface="Cambria Math" panose="02040503050406030204" pitchFamily="18" charset="0"/>
                          </a:rPr>
                          <m:t>)</m:t>
                        </m:r>
                      </m:oMath>
                    </m:oMathPara>
                  </a14:m>
                  <a:endParaRPr lang="en-US" dirty="0"/>
                </a:p>
              </p:txBody>
            </p:sp>
          </mc:Choice>
          <mc:Fallback>
            <p:sp>
              <p:nvSpPr>
                <p:cNvPr id="6151" name="Text Box 6"/>
                <p:cNvSpPr txBox="1">
                  <a:spLocks noRot="1" noChangeAspect="1" noMove="1" noResize="1" noEditPoints="1" noAdjustHandles="1" noChangeArrowheads="1" noChangeShapeType="1" noTextEdit="1"/>
                </p:cNvSpPr>
                <p:nvPr/>
              </p:nvSpPr>
              <p:spPr bwMode="auto">
                <a:xfrm>
                  <a:off x="1115616" y="3433481"/>
                  <a:ext cx="869854" cy="461665"/>
                </a:xfrm>
                <a:prstGeom prst="rect">
                  <a:avLst/>
                </a:prstGeom>
                <a:blipFill>
                  <a:blip r:embed="rId3"/>
                  <a:stretch>
                    <a:fillRect l="-699" r="-1399" b="-19737"/>
                  </a:stretch>
                </a:blip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6152" name="Text Box 7"/>
                <p:cNvSpPr txBox="1">
                  <a:spLocks noChangeArrowheads="1"/>
                </p:cNvSpPr>
                <p:nvPr/>
              </p:nvSpPr>
              <p:spPr bwMode="auto">
                <a:xfrm>
                  <a:off x="6629400" y="4722168"/>
                  <a:ext cx="434414" cy="461665"/>
                </a:xfrm>
                <a:prstGeom prst="rect">
                  <a:avLst/>
                </a:prstGeom>
                <a:noFill/>
                <a:ln>
                  <a:noFill/>
                </a:ln>
                <a:effectLst/>
                <a:extLst>
                  <a:ext uri="{909E8E84-426E-40DD-AFC4-6F175D3DCCD1}">
                    <a14:hiddenFill>
                      <a:solidFill>
                        <a:srgbClr val="99CCFF"/>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𝑥</m:t>
                        </m:r>
                      </m:oMath>
                    </m:oMathPara>
                  </a14:m>
                  <a:endParaRPr lang="en-US" dirty="0"/>
                </a:p>
              </p:txBody>
            </p:sp>
          </mc:Choice>
          <mc:Fallback>
            <p:sp>
              <p:nvSpPr>
                <p:cNvPr id="6152" name="Text Box 7"/>
                <p:cNvSpPr txBox="1">
                  <a:spLocks noRot="1" noChangeAspect="1" noMove="1" noResize="1" noEditPoints="1" noAdjustHandles="1" noChangeArrowheads="1" noChangeShapeType="1" noTextEdit="1"/>
                </p:cNvSpPr>
                <p:nvPr/>
              </p:nvSpPr>
              <p:spPr bwMode="auto">
                <a:xfrm>
                  <a:off x="6629400" y="4722168"/>
                  <a:ext cx="434414" cy="461665"/>
                </a:xfrm>
                <a:prstGeom prst="rect">
                  <a:avLst/>
                </a:prstGeom>
                <a:blipFill>
                  <a:blip r:embed="rId4"/>
                  <a:stretch>
                    <a:fillRect/>
                  </a:stretch>
                </a:blip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
          <p:nvSpPr>
            <p:cNvPr id="6153" name="Freeform 8"/>
            <p:cNvSpPr>
              <a:spLocks/>
            </p:cNvSpPr>
            <p:nvPr/>
          </p:nvSpPr>
          <p:spPr bwMode="auto">
            <a:xfrm>
              <a:off x="2590800" y="3632200"/>
              <a:ext cx="3200400" cy="711200"/>
            </a:xfrm>
            <a:custGeom>
              <a:avLst/>
              <a:gdLst>
                <a:gd name="T0" fmla="*/ 0 w 2016"/>
                <a:gd name="T1" fmla="*/ 330200 h 448"/>
                <a:gd name="T2" fmla="*/ 685800 w 2016"/>
                <a:gd name="T3" fmla="*/ 25400 h 448"/>
                <a:gd name="T4" fmla="*/ 1371600 w 2016"/>
                <a:gd name="T5" fmla="*/ 482600 h 448"/>
                <a:gd name="T6" fmla="*/ 2438400 w 2016"/>
                <a:gd name="T7" fmla="*/ 177800 h 448"/>
                <a:gd name="T8" fmla="*/ 3200400 w 2016"/>
                <a:gd name="T9" fmla="*/ 711200 h 4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16" h="448">
                  <a:moveTo>
                    <a:pt x="0" y="208"/>
                  </a:moveTo>
                  <a:cubicBezTo>
                    <a:pt x="144" y="104"/>
                    <a:pt x="288" y="0"/>
                    <a:pt x="432" y="16"/>
                  </a:cubicBezTo>
                  <a:cubicBezTo>
                    <a:pt x="576" y="32"/>
                    <a:pt x="680" y="288"/>
                    <a:pt x="864" y="304"/>
                  </a:cubicBezTo>
                  <a:cubicBezTo>
                    <a:pt x="1048" y="320"/>
                    <a:pt x="1344" y="88"/>
                    <a:pt x="1536" y="112"/>
                  </a:cubicBezTo>
                  <a:cubicBezTo>
                    <a:pt x="1728" y="136"/>
                    <a:pt x="1936" y="392"/>
                    <a:pt x="2016" y="448"/>
                  </a:cubicBezTo>
                </a:path>
              </a:pathLst>
            </a:custGeom>
            <a:solidFill>
              <a:srgbClr val="BFBFB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mc:Choice xmlns:a14="http://schemas.microsoft.com/office/drawing/2010/main" Requires="a14">
            <p:sp>
              <p:nvSpPr>
                <p:cNvPr id="6154" name="Text Box 10"/>
                <p:cNvSpPr txBox="1">
                  <a:spLocks noChangeArrowheads="1"/>
                </p:cNvSpPr>
                <p:nvPr/>
              </p:nvSpPr>
              <p:spPr bwMode="auto">
                <a:xfrm>
                  <a:off x="5638800" y="4722168"/>
                  <a:ext cx="435056" cy="461665"/>
                </a:xfrm>
                <a:prstGeom prst="rect">
                  <a:avLst/>
                </a:prstGeom>
                <a:noFill/>
                <a:ln>
                  <a:noFill/>
                </a:ln>
                <a:effectLst/>
                <a:extLst>
                  <a:ext uri="{909E8E84-426E-40DD-AFC4-6F175D3DCCD1}">
                    <a14:hiddenFill>
                      <a:solidFill>
                        <a:srgbClr val="99CCFF"/>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𝑏</m:t>
                        </m:r>
                      </m:oMath>
                    </m:oMathPara>
                  </a14:m>
                  <a:endParaRPr lang="en-US" dirty="0"/>
                </a:p>
              </p:txBody>
            </p:sp>
          </mc:Choice>
          <mc:Fallback>
            <p:sp>
              <p:nvSpPr>
                <p:cNvPr id="6154" name="Text Box 10"/>
                <p:cNvSpPr txBox="1">
                  <a:spLocks noRot="1" noChangeAspect="1" noMove="1" noResize="1" noEditPoints="1" noAdjustHandles="1" noChangeArrowheads="1" noChangeShapeType="1" noTextEdit="1"/>
                </p:cNvSpPr>
                <p:nvPr/>
              </p:nvSpPr>
              <p:spPr bwMode="auto">
                <a:xfrm>
                  <a:off x="5638800" y="4722168"/>
                  <a:ext cx="435056" cy="461665"/>
                </a:xfrm>
                <a:prstGeom prst="rect">
                  <a:avLst/>
                </a:prstGeom>
                <a:blipFill>
                  <a:blip r:embed="rId5"/>
                  <a:stretch>
                    <a:fillRect/>
                  </a:stretch>
                </a:blip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mc:AlternateContent xmlns:mc="http://schemas.openxmlformats.org/markup-compatibility/2006">
          <mc:Choice xmlns:a14="http://schemas.microsoft.com/office/drawing/2010/main" Requires="a14">
            <p:sp>
              <p:nvSpPr>
                <p:cNvPr id="6155" name="Text Box 11"/>
                <p:cNvSpPr txBox="1">
                  <a:spLocks noChangeArrowheads="1"/>
                </p:cNvSpPr>
                <p:nvPr/>
              </p:nvSpPr>
              <p:spPr bwMode="auto">
                <a:xfrm>
                  <a:off x="2438400" y="4722168"/>
                  <a:ext cx="440633" cy="461665"/>
                </a:xfrm>
                <a:prstGeom prst="rect">
                  <a:avLst/>
                </a:prstGeom>
                <a:noFill/>
                <a:ln>
                  <a:noFill/>
                </a:ln>
                <a:effectLst/>
                <a:extLst>
                  <a:ext uri="{909E8E84-426E-40DD-AFC4-6F175D3DCCD1}">
                    <a14:hiddenFill>
                      <a:solidFill>
                        <a:srgbClr val="99CCFF"/>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𝑎</m:t>
                        </m:r>
                      </m:oMath>
                    </m:oMathPara>
                  </a14:m>
                  <a:endParaRPr lang="en-US" dirty="0"/>
                </a:p>
              </p:txBody>
            </p:sp>
          </mc:Choice>
          <mc:Fallback>
            <p:sp>
              <p:nvSpPr>
                <p:cNvPr id="6155" name="Text Box 11"/>
                <p:cNvSpPr txBox="1">
                  <a:spLocks noRot="1" noChangeAspect="1" noMove="1" noResize="1" noEditPoints="1" noAdjustHandles="1" noChangeArrowheads="1" noChangeShapeType="1" noTextEdit="1"/>
                </p:cNvSpPr>
                <p:nvPr/>
              </p:nvSpPr>
              <p:spPr bwMode="auto">
                <a:xfrm>
                  <a:off x="2438400" y="4722168"/>
                  <a:ext cx="440633" cy="461665"/>
                </a:xfrm>
                <a:prstGeom prst="rect">
                  <a:avLst/>
                </a:prstGeom>
                <a:blipFill>
                  <a:blip r:embed="rId6"/>
                  <a:stretch>
                    <a:fillRect/>
                  </a:stretch>
                </a:blip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
          <p:nvSpPr>
            <p:cNvPr id="6157" name="Line 9"/>
            <p:cNvSpPr>
              <a:spLocks noChangeShapeType="1"/>
            </p:cNvSpPr>
            <p:nvPr/>
          </p:nvSpPr>
          <p:spPr bwMode="auto">
            <a:xfrm>
              <a:off x="2576945" y="3987800"/>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2"/>
            <p:cNvSpPr>
              <a:spLocks noChangeShapeType="1"/>
            </p:cNvSpPr>
            <p:nvPr/>
          </p:nvSpPr>
          <p:spPr bwMode="auto">
            <a:xfrm>
              <a:off x="5791200" y="4343400"/>
              <a:ext cx="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159" name="Text Box 14"/>
          <p:cNvSpPr txBox="1">
            <a:spLocks noChangeArrowheads="1"/>
          </p:cNvSpPr>
          <p:nvPr/>
        </p:nvSpPr>
        <p:spPr bwMode="auto">
          <a:xfrm>
            <a:off x="3657600" y="4419600"/>
            <a:ext cx="1014413" cy="4572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dirty="0"/>
              <a:t>area=1</a:t>
            </a:r>
          </a:p>
        </p:txBody>
      </p:sp>
    </p:spTree>
    <p:extLst>
      <p:ext uri="{BB962C8B-B14F-4D97-AF65-F5344CB8AC3E}">
        <p14:creationId xmlns:p14="http://schemas.microsoft.com/office/powerpoint/2010/main" val="305800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148">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dirty="0" err="1" smtClean="0">
                <a:solidFill>
                  <a:schemeClr val="accent3">
                    <a:lumMod val="50000"/>
                  </a:schemeClr>
                </a:solidFill>
              </a:rPr>
              <a:t>Relationship</a:t>
            </a:r>
            <a:r>
              <a:rPr lang="cs-CZ" sz="3200" dirty="0" smtClean="0">
                <a:solidFill>
                  <a:schemeClr val="accent3">
                    <a:lumMod val="50000"/>
                  </a:schemeClr>
                </a:solidFill>
              </a:rPr>
              <a:t> </a:t>
            </a:r>
            <a:r>
              <a:rPr lang="cs-CZ" sz="3200" dirty="0" err="1" smtClean="0">
                <a:solidFill>
                  <a:schemeClr val="accent3">
                    <a:lumMod val="50000"/>
                  </a:schemeClr>
                </a:solidFill>
              </a:rPr>
              <a:t>between</a:t>
            </a:r>
            <a:r>
              <a:rPr lang="cs-CZ" sz="3200" dirty="0" smtClean="0">
                <a:solidFill>
                  <a:schemeClr val="accent3">
                    <a:lumMod val="50000"/>
                  </a:schemeClr>
                </a:solidFill>
              </a:rPr>
              <a:t> probability </a:t>
            </a:r>
            <a:r>
              <a:rPr lang="cs-CZ" sz="3200" dirty="0" err="1" smtClean="0">
                <a:solidFill>
                  <a:schemeClr val="accent3">
                    <a:lumMod val="50000"/>
                  </a:schemeClr>
                </a:solidFill>
              </a:rPr>
              <a:t>density</a:t>
            </a:r>
            <a:r>
              <a:rPr lang="cs-CZ" sz="3200" dirty="0" smtClean="0">
                <a:solidFill>
                  <a:schemeClr val="accent3">
                    <a:lumMod val="50000"/>
                  </a:schemeClr>
                </a:solidFill>
              </a:rPr>
              <a:t> </a:t>
            </a:r>
            <a:r>
              <a:rPr lang="cs-CZ" sz="3200" dirty="0" err="1" smtClean="0">
                <a:solidFill>
                  <a:schemeClr val="accent3">
                    <a:lumMod val="50000"/>
                  </a:schemeClr>
                </a:solidFill>
              </a:rPr>
              <a:t>function</a:t>
            </a:r>
            <a:r>
              <a:rPr lang="cs-CZ" sz="3200" dirty="0" smtClean="0">
                <a:solidFill>
                  <a:schemeClr val="accent3">
                    <a:lumMod val="50000"/>
                  </a:schemeClr>
                </a:solidFill>
              </a:rPr>
              <a:t> f(</a:t>
            </a:r>
            <a:r>
              <a:rPr lang="cs-CZ" sz="3200" i="1" dirty="0" smtClean="0">
                <a:solidFill>
                  <a:schemeClr val="accent3">
                    <a:lumMod val="50000"/>
                  </a:schemeClr>
                </a:solidFill>
              </a:rPr>
              <a:t>x</a:t>
            </a:r>
            <a:r>
              <a:rPr lang="cs-CZ" sz="3200" dirty="0" smtClean="0">
                <a:solidFill>
                  <a:schemeClr val="accent3">
                    <a:lumMod val="50000"/>
                  </a:schemeClr>
                </a:solidFill>
              </a:rPr>
              <a:t>) and </a:t>
            </a:r>
            <a:r>
              <a:rPr lang="cs-CZ" sz="3200" dirty="0" err="1" smtClean="0">
                <a:solidFill>
                  <a:schemeClr val="accent3">
                    <a:lumMod val="50000"/>
                  </a:schemeClr>
                </a:solidFill>
              </a:rPr>
              <a:t>distribution</a:t>
            </a:r>
            <a:r>
              <a:rPr lang="cs-CZ" sz="3200" dirty="0" smtClean="0">
                <a:solidFill>
                  <a:schemeClr val="accent3">
                    <a:lumMod val="50000"/>
                  </a:schemeClr>
                </a:solidFill>
              </a:rPr>
              <a:t> </a:t>
            </a:r>
            <a:r>
              <a:rPr lang="cs-CZ" sz="3200" dirty="0" err="1" smtClean="0">
                <a:solidFill>
                  <a:schemeClr val="accent3">
                    <a:lumMod val="50000"/>
                  </a:schemeClr>
                </a:solidFill>
              </a:rPr>
              <a:t>function</a:t>
            </a:r>
            <a:r>
              <a:rPr lang="cs-CZ" sz="3200" dirty="0" smtClean="0">
                <a:solidFill>
                  <a:schemeClr val="accent3">
                    <a:lumMod val="50000"/>
                  </a:schemeClr>
                </a:solidFill>
              </a:rPr>
              <a:t> F(</a:t>
            </a:r>
            <a:r>
              <a:rPr lang="cs-CZ" sz="3200" i="1" dirty="0" smtClean="0">
                <a:solidFill>
                  <a:schemeClr val="accent3">
                    <a:lumMod val="50000"/>
                  </a:schemeClr>
                </a:solidFill>
              </a:rPr>
              <a:t>x</a:t>
            </a:r>
            <a:r>
              <a:rPr lang="cs-CZ" sz="3200" dirty="0" smtClean="0">
                <a:solidFill>
                  <a:schemeClr val="accent3">
                    <a:lumMod val="50000"/>
                  </a:schemeClr>
                </a:solidFill>
              </a:rPr>
              <a:t>)</a:t>
            </a:r>
            <a:endParaRPr lang="en-US" sz="3200"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cs-CZ" sz="2200" b="0" i="1" smtClean="0">
                          <a:latin typeface="Cambria Math"/>
                        </a:rPr>
                        <m:t>𝐹</m:t>
                      </m:r>
                      <m:d>
                        <m:dPr>
                          <m:ctrlPr>
                            <a:rPr lang="cs-CZ" sz="2200" i="1">
                              <a:latin typeface="Cambria Math" panose="02040503050406030204" pitchFamily="18" charset="0"/>
                            </a:rPr>
                          </m:ctrlPr>
                        </m:dPr>
                        <m:e>
                          <m:r>
                            <a:rPr lang="cs-CZ" sz="2200" b="0" i="1" smtClean="0">
                              <a:latin typeface="Cambria Math"/>
                            </a:rPr>
                            <m:t>𝑥</m:t>
                          </m:r>
                        </m:e>
                      </m:d>
                      <m:r>
                        <a:rPr lang="cs-CZ" sz="2200" i="1">
                          <a:latin typeface="Cambria Math"/>
                        </a:rPr>
                        <m:t>=</m:t>
                      </m:r>
                      <m:nary>
                        <m:naryPr>
                          <m:ctrlPr>
                            <a:rPr lang="cs-CZ" sz="2200" i="1" smtClean="0">
                              <a:latin typeface="Cambria Math" panose="02040503050406030204" pitchFamily="18" charset="0"/>
                            </a:rPr>
                          </m:ctrlPr>
                        </m:naryPr>
                        <m:sub>
                          <m:r>
                            <m:rPr>
                              <m:brk m:alnAt="23"/>
                            </m:rPr>
                            <a:rPr lang="cs-CZ" sz="2200" i="1">
                              <a:latin typeface="Cambria Math"/>
                            </a:rPr>
                            <m:t>−</m:t>
                          </m:r>
                          <m:r>
                            <a:rPr lang="cs-CZ" sz="2200" i="1">
                              <a:latin typeface="Cambria Math"/>
                              <a:ea typeface="Cambria Math"/>
                            </a:rPr>
                            <m:t>∞</m:t>
                          </m:r>
                        </m:sub>
                        <m:sup>
                          <m:r>
                            <a:rPr lang="cs-CZ" sz="2200" b="0" i="1" smtClean="0">
                              <a:latin typeface="Cambria Math"/>
                            </a:rPr>
                            <m:t>𝑥</m:t>
                          </m:r>
                        </m:sup>
                        <m:e>
                          <m:r>
                            <a:rPr lang="cs-CZ" sz="2200" i="1">
                              <a:latin typeface="Cambria Math"/>
                            </a:rPr>
                            <m:t>𝑓</m:t>
                          </m:r>
                          <m:d>
                            <m:dPr>
                              <m:ctrlPr>
                                <a:rPr lang="cs-CZ" sz="2200" i="1">
                                  <a:latin typeface="Cambria Math" panose="02040503050406030204" pitchFamily="18" charset="0"/>
                                </a:rPr>
                              </m:ctrlPr>
                            </m:dPr>
                            <m:e>
                              <m:r>
                                <a:rPr lang="cs-CZ" sz="2200" b="0" i="1" smtClean="0">
                                  <a:latin typeface="Cambria Math"/>
                                </a:rPr>
                                <m:t>𝑡</m:t>
                              </m:r>
                            </m:e>
                          </m:d>
                          <m:r>
                            <a:rPr lang="cs-CZ" sz="2200" i="1">
                              <a:latin typeface="Cambria Math"/>
                            </a:rPr>
                            <m:t> </m:t>
                          </m:r>
                          <m:r>
                            <a:rPr lang="cs-CZ" sz="2200" i="1">
                              <a:latin typeface="Cambria Math"/>
                            </a:rPr>
                            <m:t>𝑑𝑡</m:t>
                          </m:r>
                        </m:e>
                      </m:nary>
                    </m:oMath>
                  </m:oMathPara>
                </a14:m>
                <a:endParaRPr lang="en-US" sz="22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pic>
        <p:nvPicPr>
          <p:cNvPr id="4" name="obrázek 5"/>
          <p:cNvPicPr/>
          <p:nvPr/>
        </p:nvPicPr>
        <p:blipFill>
          <a:blip r:embed="rId3" cstate="print"/>
          <a:srcRect/>
          <a:stretch>
            <a:fillRect/>
          </a:stretch>
        </p:blipFill>
        <p:spPr bwMode="auto">
          <a:xfrm>
            <a:off x="2267744" y="2852936"/>
            <a:ext cx="4248472" cy="3168352"/>
          </a:xfrm>
          <a:prstGeom prst="rect">
            <a:avLst/>
          </a:prstGeom>
          <a:noFill/>
          <a:ln w="9525">
            <a:noFill/>
            <a:miter lim="800000"/>
            <a:headEnd/>
            <a:tailEnd/>
          </a:ln>
        </p:spPr>
      </p:pic>
    </p:spTree>
    <p:extLst>
      <p:ext uri="{BB962C8B-B14F-4D97-AF65-F5344CB8AC3E}">
        <p14:creationId xmlns:p14="http://schemas.microsoft.com/office/powerpoint/2010/main" val="3129873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dirty="0" err="1" smtClean="0">
                <a:solidFill>
                  <a:schemeClr val="accent3">
                    <a:lumMod val="50000"/>
                  </a:schemeClr>
                </a:solidFill>
              </a:rPr>
              <a:t>Relationship</a:t>
            </a:r>
            <a:r>
              <a:rPr lang="cs-CZ" sz="3200" dirty="0" smtClean="0">
                <a:solidFill>
                  <a:schemeClr val="accent3">
                    <a:lumMod val="50000"/>
                  </a:schemeClr>
                </a:solidFill>
              </a:rPr>
              <a:t> </a:t>
            </a:r>
            <a:r>
              <a:rPr lang="cs-CZ" sz="3200" dirty="0" err="1" smtClean="0">
                <a:solidFill>
                  <a:schemeClr val="accent3">
                    <a:lumMod val="50000"/>
                  </a:schemeClr>
                </a:solidFill>
              </a:rPr>
              <a:t>between</a:t>
            </a:r>
            <a:r>
              <a:rPr lang="cs-CZ" sz="3200" dirty="0" smtClean="0">
                <a:solidFill>
                  <a:schemeClr val="accent3">
                    <a:lumMod val="50000"/>
                  </a:schemeClr>
                </a:solidFill>
              </a:rPr>
              <a:t> probability </a:t>
            </a:r>
            <a:r>
              <a:rPr lang="cs-CZ" sz="3200" dirty="0" err="1" smtClean="0">
                <a:solidFill>
                  <a:schemeClr val="accent3">
                    <a:lumMod val="50000"/>
                  </a:schemeClr>
                </a:solidFill>
              </a:rPr>
              <a:t>density</a:t>
            </a:r>
            <a:r>
              <a:rPr lang="cs-CZ" sz="3200" dirty="0" smtClean="0">
                <a:solidFill>
                  <a:schemeClr val="accent3">
                    <a:lumMod val="50000"/>
                  </a:schemeClr>
                </a:solidFill>
              </a:rPr>
              <a:t> </a:t>
            </a:r>
            <a:r>
              <a:rPr lang="cs-CZ" sz="3200" dirty="0" err="1" smtClean="0">
                <a:solidFill>
                  <a:schemeClr val="accent3">
                    <a:lumMod val="50000"/>
                  </a:schemeClr>
                </a:solidFill>
              </a:rPr>
              <a:t>function</a:t>
            </a:r>
            <a:r>
              <a:rPr lang="cs-CZ" sz="3200" dirty="0" smtClean="0">
                <a:solidFill>
                  <a:schemeClr val="accent3">
                    <a:lumMod val="50000"/>
                  </a:schemeClr>
                </a:solidFill>
              </a:rPr>
              <a:t> f(</a:t>
            </a:r>
            <a:r>
              <a:rPr lang="cs-CZ" sz="3200" i="1" dirty="0" smtClean="0">
                <a:solidFill>
                  <a:schemeClr val="accent3">
                    <a:lumMod val="50000"/>
                  </a:schemeClr>
                </a:solidFill>
              </a:rPr>
              <a:t>x</a:t>
            </a:r>
            <a:r>
              <a:rPr lang="cs-CZ" sz="3200" dirty="0" smtClean="0">
                <a:solidFill>
                  <a:schemeClr val="accent3">
                    <a:lumMod val="50000"/>
                  </a:schemeClr>
                </a:solidFill>
              </a:rPr>
              <a:t>) and </a:t>
            </a:r>
            <a:r>
              <a:rPr lang="cs-CZ" sz="3200" dirty="0" err="1" smtClean="0">
                <a:solidFill>
                  <a:schemeClr val="accent3">
                    <a:lumMod val="50000"/>
                  </a:schemeClr>
                </a:solidFill>
              </a:rPr>
              <a:t>distribution</a:t>
            </a:r>
            <a:r>
              <a:rPr lang="cs-CZ" sz="3200" dirty="0" smtClean="0">
                <a:solidFill>
                  <a:schemeClr val="accent3">
                    <a:lumMod val="50000"/>
                  </a:schemeClr>
                </a:solidFill>
              </a:rPr>
              <a:t> </a:t>
            </a:r>
            <a:r>
              <a:rPr lang="cs-CZ" sz="3200" dirty="0" err="1" smtClean="0">
                <a:solidFill>
                  <a:schemeClr val="accent3">
                    <a:lumMod val="50000"/>
                  </a:schemeClr>
                </a:solidFill>
              </a:rPr>
              <a:t>function</a:t>
            </a:r>
            <a:r>
              <a:rPr lang="cs-CZ" sz="3200" dirty="0" smtClean="0">
                <a:solidFill>
                  <a:schemeClr val="accent3">
                    <a:lumMod val="50000"/>
                  </a:schemeClr>
                </a:solidFill>
              </a:rPr>
              <a:t> F(</a:t>
            </a:r>
            <a:r>
              <a:rPr lang="cs-CZ" sz="3200" i="1" dirty="0" smtClean="0">
                <a:solidFill>
                  <a:schemeClr val="accent3">
                    <a:lumMod val="50000"/>
                  </a:schemeClr>
                </a:solidFill>
              </a:rPr>
              <a:t>x</a:t>
            </a:r>
            <a:r>
              <a:rPr lang="cs-CZ" sz="3200" dirty="0" smtClean="0">
                <a:solidFill>
                  <a:schemeClr val="accent3">
                    <a:lumMod val="50000"/>
                  </a:schemeClr>
                </a:solidFill>
              </a:rPr>
              <a:t>)</a:t>
            </a:r>
            <a:endParaRPr lang="en-US" sz="3200"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cs-CZ" sz="2200" b="0" i="1" smtClean="0">
                          <a:latin typeface="Cambria Math"/>
                        </a:rPr>
                        <m:t>𝐹</m:t>
                      </m:r>
                      <m:d>
                        <m:dPr>
                          <m:ctrlPr>
                            <a:rPr lang="cs-CZ" sz="2200" i="1">
                              <a:latin typeface="Cambria Math" panose="02040503050406030204" pitchFamily="18" charset="0"/>
                            </a:rPr>
                          </m:ctrlPr>
                        </m:dPr>
                        <m:e>
                          <m:r>
                            <a:rPr lang="cs-CZ" sz="2200" b="0" i="1" smtClean="0">
                              <a:latin typeface="Cambria Math"/>
                            </a:rPr>
                            <m:t>𝑥</m:t>
                          </m:r>
                        </m:e>
                      </m:d>
                      <m:r>
                        <a:rPr lang="cs-CZ" sz="2200" i="1">
                          <a:latin typeface="Cambria Math"/>
                        </a:rPr>
                        <m:t>=</m:t>
                      </m:r>
                      <m:nary>
                        <m:naryPr>
                          <m:ctrlPr>
                            <a:rPr lang="cs-CZ" sz="2200" i="1" smtClean="0">
                              <a:latin typeface="Cambria Math" panose="02040503050406030204" pitchFamily="18" charset="0"/>
                            </a:rPr>
                          </m:ctrlPr>
                        </m:naryPr>
                        <m:sub>
                          <m:r>
                            <m:rPr>
                              <m:brk m:alnAt="23"/>
                            </m:rPr>
                            <a:rPr lang="cs-CZ" sz="2200" i="1">
                              <a:latin typeface="Cambria Math"/>
                            </a:rPr>
                            <m:t>−</m:t>
                          </m:r>
                          <m:r>
                            <a:rPr lang="cs-CZ" sz="2200" i="1">
                              <a:latin typeface="Cambria Math"/>
                              <a:ea typeface="Cambria Math"/>
                            </a:rPr>
                            <m:t>∞</m:t>
                          </m:r>
                        </m:sub>
                        <m:sup>
                          <m:r>
                            <a:rPr lang="cs-CZ" sz="2200" b="0" i="1" smtClean="0">
                              <a:latin typeface="Cambria Math"/>
                            </a:rPr>
                            <m:t>𝑥</m:t>
                          </m:r>
                        </m:sup>
                        <m:e>
                          <m:r>
                            <a:rPr lang="cs-CZ" sz="2200" i="1">
                              <a:latin typeface="Cambria Math"/>
                            </a:rPr>
                            <m:t>𝑓</m:t>
                          </m:r>
                          <m:d>
                            <m:dPr>
                              <m:ctrlPr>
                                <a:rPr lang="cs-CZ" sz="2200" i="1">
                                  <a:latin typeface="Cambria Math" panose="02040503050406030204" pitchFamily="18" charset="0"/>
                                </a:rPr>
                              </m:ctrlPr>
                            </m:dPr>
                            <m:e>
                              <m:r>
                                <a:rPr lang="cs-CZ" sz="2200" b="0" i="1" smtClean="0">
                                  <a:latin typeface="Cambria Math"/>
                                </a:rPr>
                                <m:t>𝑡</m:t>
                              </m:r>
                            </m:e>
                          </m:d>
                          <m:r>
                            <a:rPr lang="cs-CZ" sz="2200" i="1">
                              <a:latin typeface="Cambria Math"/>
                            </a:rPr>
                            <m:t> </m:t>
                          </m:r>
                          <m:r>
                            <a:rPr lang="cs-CZ" sz="2200" i="1">
                              <a:latin typeface="Cambria Math"/>
                            </a:rPr>
                            <m:t>𝑑𝑡</m:t>
                          </m:r>
                        </m:e>
                      </m:nary>
                    </m:oMath>
                  </m:oMathPara>
                </a14:m>
                <a:endParaRPr lang="en-US" sz="22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pic>
        <p:nvPicPr>
          <p:cNvPr id="5" name="obrázek 1"/>
          <p:cNvPicPr/>
          <p:nvPr/>
        </p:nvPicPr>
        <p:blipFill>
          <a:blip r:embed="rId3" cstate="print"/>
          <a:srcRect/>
          <a:stretch>
            <a:fillRect/>
          </a:stretch>
        </p:blipFill>
        <p:spPr bwMode="auto">
          <a:xfrm>
            <a:off x="2555776" y="3068960"/>
            <a:ext cx="3810660" cy="2977868"/>
          </a:xfrm>
          <a:prstGeom prst="rect">
            <a:avLst/>
          </a:prstGeom>
          <a:noFill/>
          <a:ln w="9525">
            <a:noFill/>
            <a:miter lim="800000"/>
            <a:headEnd/>
            <a:tailEnd/>
          </a:ln>
        </p:spPr>
      </p:pic>
    </p:spTree>
    <p:extLst>
      <p:ext uri="{BB962C8B-B14F-4D97-AF65-F5344CB8AC3E}">
        <p14:creationId xmlns:p14="http://schemas.microsoft.com/office/powerpoint/2010/main" val="1927232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3200" dirty="0" err="1" smtClean="0">
                <a:solidFill>
                  <a:schemeClr val="accent3">
                    <a:lumMod val="50000"/>
                  </a:schemeClr>
                </a:solidFill>
              </a:rPr>
              <a:t>Relationship</a:t>
            </a:r>
            <a:r>
              <a:rPr lang="cs-CZ" sz="3200" dirty="0" smtClean="0">
                <a:solidFill>
                  <a:schemeClr val="accent3">
                    <a:lumMod val="50000"/>
                  </a:schemeClr>
                </a:solidFill>
              </a:rPr>
              <a:t> </a:t>
            </a:r>
            <a:r>
              <a:rPr lang="cs-CZ" sz="3200" dirty="0" err="1" smtClean="0">
                <a:solidFill>
                  <a:schemeClr val="accent3">
                    <a:lumMod val="50000"/>
                  </a:schemeClr>
                </a:solidFill>
              </a:rPr>
              <a:t>between</a:t>
            </a:r>
            <a:r>
              <a:rPr lang="cs-CZ" sz="3200" dirty="0" smtClean="0">
                <a:solidFill>
                  <a:schemeClr val="accent3">
                    <a:lumMod val="50000"/>
                  </a:schemeClr>
                </a:solidFill>
              </a:rPr>
              <a:t> probability </a:t>
            </a:r>
            <a:r>
              <a:rPr lang="cs-CZ" sz="3200" dirty="0" err="1" smtClean="0">
                <a:solidFill>
                  <a:schemeClr val="accent3">
                    <a:lumMod val="50000"/>
                  </a:schemeClr>
                </a:solidFill>
              </a:rPr>
              <a:t>density</a:t>
            </a:r>
            <a:r>
              <a:rPr lang="cs-CZ" sz="3200" dirty="0" smtClean="0">
                <a:solidFill>
                  <a:schemeClr val="accent3">
                    <a:lumMod val="50000"/>
                  </a:schemeClr>
                </a:solidFill>
              </a:rPr>
              <a:t> </a:t>
            </a:r>
            <a:r>
              <a:rPr lang="cs-CZ" sz="3200" dirty="0" err="1" smtClean="0">
                <a:solidFill>
                  <a:schemeClr val="accent3">
                    <a:lumMod val="50000"/>
                  </a:schemeClr>
                </a:solidFill>
              </a:rPr>
              <a:t>function</a:t>
            </a:r>
            <a:r>
              <a:rPr lang="cs-CZ" sz="3200" dirty="0" smtClean="0">
                <a:solidFill>
                  <a:schemeClr val="accent3">
                    <a:lumMod val="50000"/>
                  </a:schemeClr>
                </a:solidFill>
              </a:rPr>
              <a:t> f(</a:t>
            </a:r>
            <a:r>
              <a:rPr lang="cs-CZ" sz="3200" i="1" dirty="0" smtClean="0">
                <a:solidFill>
                  <a:schemeClr val="accent3">
                    <a:lumMod val="50000"/>
                  </a:schemeClr>
                </a:solidFill>
              </a:rPr>
              <a:t>x</a:t>
            </a:r>
            <a:r>
              <a:rPr lang="cs-CZ" sz="3200" dirty="0" smtClean="0">
                <a:solidFill>
                  <a:schemeClr val="accent3">
                    <a:lumMod val="50000"/>
                  </a:schemeClr>
                </a:solidFill>
              </a:rPr>
              <a:t>) and </a:t>
            </a:r>
            <a:r>
              <a:rPr lang="cs-CZ" sz="3200" dirty="0" err="1" smtClean="0">
                <a:solidFill>
                  <a:schemeClr val="accent3">
                    <a:lumMod val="50000"/>
                  </a:schemeClr>
                </a:solidFill>
              </a:rPr>
              <a:t>distribution</a:t>
            </a:r>
            <a:r>
              <a:rPr lang="cs-CZ" sz="3200" dirty="0" smtClean="0">
                <a:solidFill>
                  <a:schemeClr val="accent3">
                    <a:lumMod val="50000"/>
                  </a:schemeClr>
                </a:solidFill>
              </a:rPr>
              <a:t> </a:t>
            </a:r>
            <a:r>
              <a:rPr lang="cs-CZ" sz="3200" dirty="0" err="1" smtClean="0">
                <a:solidFill>
                  <a:schemeClr val="accent3">
                    <a:lumMod val="50000"/>
                  </a:schemeClr>
                </a:solidFill>
              </a:rPr>
              <a:t>function</a:t>
            </a:r>
            <a:r>
              <a:rPr lang="cs-CZ" sz="3200" dirty="0" smtClean="0">
                <a:solidFill>
                  <a:schemeClr val="accent3">
                    <a:lumMod val="50000"/>
                  </a:schemeClr>
                </a:solidFill>
              </a:rPr>
              <a:t> F(</a:t>
            </a:r>
            <a:r>
              <a:rPr lang="cs-CZ" sz="3200" i="1" dirty="0" smtClean="0">
                <a:solidFill>
                  <a:schemeClr val="accent3">
                    <a:lumMod val="50000"/>
                  </a:schemeClr>
                </a:solidFill>
              </a:rPr>
              <a:t>x</a:t>
            </a:r>
            <a:r>
              <a:rPr lang="cs-CZ" sz="3200" dirty="0" smtClean="0">
                <a:solidFill>
                  <a:schemeClr val="accent3">
                    <a:lumMod val="50000"/>
                  </a:schemeClr>
                </a:solidFill>
              </a:rPr>
              <a:t>)</a:t>
            </a:r>
            <a:endParaRPr lang="en-US" sz="3200" dirty="0">
              <a:solidFill>
                <a:schemeClr val="accent3">
                  <a:lumMod val="50000"/>
                </a:schemeClr>
              </a:solidFill>
            </a:endParaRP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cs-CZ" sz="2200" b="0" i="1" smtClean="0">
                          <a:latin typeface="Cambria Math"/>
                        </a:rPr>
                        <m:t>𝐹</m:t>
                      </m:r>
                      <m:d>
                        <m:dPr>
                          <m:ctrlPr>
                            <a:rPr lang="cs-CZ" sz="2200" i="1">
                              <a:latin typeface="Cambria Math" panose="02040503050406030204" pitchFamily="18" charset="0"/>
                            </a:rPr>
                          </m:ctrlPr>
                        </m:dPr>
                        <m:e>
                          <m:r>
                            <a:rPr lang="cs-CZ" sz="2200" b="0" i="1" smtClean="0">
                              <a:latin typeface="Cambria Math"/>
                            </a:rPr>
                            <m:t>𝑥</m:t>
                          </m:r>
                        </m:e>
                      </m:d>
                      <m:r>
                        <a:rPr lang="cs-CZ" sz="2200" i="1">
                          <a:latin typeface="Cambria Math"/>
                        </a:rPr>
                        <m:t>=</m:t>
                      </m:r>
                      <m:nary>
                        <m:naryPr>
                          <m:ctrlPr>
                            <a:rPr lang="cs-CZ" sz="2200" i="1" smtClean="0">
                              <a:latin typeface="Cambria Math" panose="02040503050406030204" pitchFamily="18" charset="0"/>
                            </a:rPr>
                          </m:ctrlPr>
                        </m:naryPr>
                        <m:sub>
                          <m:r>
                            <m:rPr>
                              <m:brk m:alnAt="23"/>
                            </m:rPr>
                            <a:rPr lang="cs-CZ" sz="2200" i="1">
                              <a:latin typeface="Cambria Math"/>
                            </a:rPr>
                            <m:t>−</m:t>
                          </m:r>
                          <m:r>
                            <a:rPr lang="cs-CZ" sz="2200" i="1">
                              <a:latin typeface="Cambria Math"/>
                              <a:ea typeface="Cambria Math"/>
                            </a:rPr>
                            <m:t>∞</m:t>
                          </m:r>
                        </m:sub>
                        <m:sup>
                          <m:r>
                            <a:rPr lang="cs-CZ" sz="2200" b="0" i="1" smtClean="0">
                              <a:latin typeface="Cambria Math"/>
                            </a:rPr>
                            <m:t>𝑥</m:t>
                          </m:r>
                        </m:sup>
                        <m:e>
                          <m:r>
                            <a:rPr lang="cs-CZ" sz="2200" i="1">
                              <a:latin typeface="Cambria Math"/>
                            </a:rPr>
                            <m:t>𝑓</m:t>
                          </m:r>
                          <m:d>
                            <m:dPr>
                              <m:ctrlPr>
                                <a:rPr lang="cs-CZ" sz="2200" i="1">
                                  <a:latin typeface="Cambria Math" panose="02040503050406030204" pitchFamily="18" charset="0"/>
                                </a:rPr>
                              </m:ctrlPr>
                            </m:dPr>
                            <m:e>
                              <m:r>
                                <a:rPr lang="cs-CZ" sz="2200" b="0" i="1" smtClean="0">
                                  <a:latin typeface="Cambria Math"/>
                                </a:rPr>
                                <m:t>𝑡</m:t>
                              </m:r>
                            </m:e>
                          </m:d>
                          <m:r>
                            <a:rPr lang="cs-CZ" sz="2200" i="1">
                              <a:latin typeface="Cambria Math"/>
                            </a:rPr>
                            <m:t> </m:t>
                          </m:r>
                          <m:r>
                            <a:rPr lang="cs-CZ" sz="2200" i="1">
                              <a:latin typeface="Cambria Math"/>
                            </a:rPr>
                            <m:t>𝑑𝑡</m:t>
                          </m:r>
                        </m:e>
                      </m:nary>
                    </m:oMath>
                  </m:oMathPara>
                </a14:m>
                <a:endParaRPr lang="en-US" sz="22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US">
                    <a:noFill/>
                  </a:rPr>
                  <a:t> </a:t>
                </a:r>
              </a:p>
            </p:txBody>
          </p:sp>
        </mc:Fallback>
      </mc:AlternateContent>
      <p:pic>
        <p:nvPicPr>
          <p:cNvPr id="5" name="obrázek 6"/>
          <p:cNvPicPr/>
          <p:nvPr/>
        </p:nvPicPr>
        <p:blipFill>
          <a:blip r:embed="rId3" cstate="print"/>
          <a:srcRect/>
          <a:stretch>
            <a:fillRect/>
          </a:stretch>
        </p:blipFill>
        <p:spPr bwMode="auto">
          <a:xfrm>
            <a:off x="2483768" y="2996952"/>
            <a:ext cx="3816424" cy="3148741"/>
          </a:xfrm>
          <a:prstGeom prst="rect">
            <a:avLst/>
          </a:prstGeom>
          <a:noFill/>
          <a:ln w="9525">
            <a:noFill/>
            <a:miter lim="800000"/>
            <a:headEnd/>
            <a:tailEnd/>
          </a:ln>
        </p:spPr>
      </p:pic>
    </p:spTree>
    <p:extLst>
      <p:ext uri="{BB962C8B-B14F-4D97-AF65-F5344CB8AC3E}">
        <p14:creationId xmlns:p14="http://schemas.microsoft.com/office/powerpoint/2010/main" val="42675355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6"/>
          <p:cNvSpPr>
            <a:spLocks noChangeArrowheads="1"/>
          </p:cNvSpPr>
          <p:nvPr/>
        </p:nvSpPr>
        <p:spPr bwMode="auto">
          <a:xfrm>
            <a:off x="2590800" y="4495800"/>
            <a:ext cx="3200400" cy="914400"/>
          </a:xfrm>
          <a:prstGeom prst="rect">
            <a:avLst/>
          </a:prstGeom>
          <a:solidFill>
            <a:srgbClr val="BFBFB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6" name="Rectangle 2"/>
          <p:cNvSpPr>
            <a:spLocks noGrp="1" noChangeArrowheads="1"/>
          </p:cNvSpPr>
          <p:nvPr>
            <p:ph type="title"/>
          </p:nvPr>
        </p:nvSpPr>
        <p:spPr/>
        <p:txBody>
          <a:bodyPr>
            <a:normAutofit/>
          </a:bodyPr>
          <a:lstStyle/>
          <a:p>
            <a:pPr eaLnBrk="1" hangingPunct="1"/>
            <a:r>
              <a:rPr lang="cs-CZ" sz="3200" dirty="0" err="1" smtClean="0">
                <a:solidFill>
                  <a:schemeClr val="accent3">
                    <a:lumMod val="50000"/>
                  </a:schemeClr>
                </a:solidFill>
              </a:rPr>
              <a:t>The</a:t>
            </a:r>
            <a:r>
              <a:rPr lang="cs-CZ" sz="3200" dirty="0" smtClean="0">
                <a:solidFill>
                  <a:schemeClr val="accent3">
                    <a:lumMod val="50000"/>
                  </a:schemeClr>
                </a:solidFill>
              </a:rPr>
              <a:t> </a:t>
            </a:r>
            <a:r>
              <a:rPr lang="en-US" sz="3200" dirty="0" smtClean="0">
                <a:solidFill>
                  <a:schemeClr val="accent3">
                    <a:lumMod val="50000"/>
                  </a:schemeClr>
                </a:solidFill>
              </a:rPr>
              <a:t>Uniform </a:t>
            </a:r>
            <a:r>
              <a:rPr lang="en-US" sz="3200" dirty="0" err="1" smtClean="0">
                <a:solidFill>
                  <a:schemeClr val="accent3">
                    <a:lumMod val="50000"/>
                  </a:schemeClr>
                </a:solidFill>
              </a:rPr>
              <a:t>Distributio</a:t>
            </a:r>
            <a:r>
              <a:rPr lang="cs-CZ" sz="3200" dirty="0" smtClean="0">
                <a:solidFill>
                  <a:schemeClr val="accent3">
                    <a:lumMod val="50000"/>
                  </a:schemeClr>
                </a:solidFill>
              </a:rPr>
              <a:t>n</a:t>
            </a:r>
            <a:endParaRPr lang="en-US" sz="3200" dirty="0" smtClean="0">
              <a:solidFill>
                <a:schemeClr val="accent3">
                  <a:lumMod val="50000"/>
                </a:schemeClr>
              </a:solidFill>
            </a:endParaRPr>
          </a:p>
        </p:txBody>
      </p:sp>
      <mc:AlternateContent xmlns:mc="http://schemas.openxmlformats.org/markup-compatibility/2006" xmlns:a14="http://schemas.microsoft.com/office/drawing/2010/main">
        <mc:Choice Requires="a14">
          <p:sp>
            <p:nvSpPr>
              <p:cNvPr id="8197" name="Rectangle 3"/>
              <p:cNvSpPr>
                <a:spLocks noGrp="1" noChangeArrowheads="1"/>
              </p:cNvSpPr>
              <p:nvPr>
                <p:ph type="body" idx="1"/>
              </p:nvPr>
            </p:nvSpPr>
            <p:spPr/>
            <p:txBody>
              <a:bodyPr>
                <a:normAutofit/>
              </a:bodyPr>
              <a:lstStyle/>
              <a:p>
                <a:pPr eaLnBrk="1" hangingPunct="1">
                  <a:buClr>
                    <a:srgbClr val="FF0000"/>
                  </a:buClr>
                  <a:buFont typeface="Wingdings" pitchFamily="2" charset="2"/>
                  <a:buChar char="§"/>
                </a:pPr>
                <a:r>
                  <a:rPr lang="en-US" sz="2400" dirty="0" smtClean="0"/>
                  <a:t>Consider the </a:t>
                </a:r>
                <a:r>
                  <a:rPr lang="en-US" sz="2400" dirty="0" smtClean="0">
                    <a:solidFill>
                      <a:srgbClr val="FF0000"/>
                    </a:solidFill>
                  </a:rPr>
                  <a:t>uniform probability distribution </a:t>
                </a:r>
                <a:r>
                  <a:rPr lang="en-US" sz="2400" dirty="0" smtClean="0"/>
                  <a:t>(sometimes called the </a:t>
                </a:r>
                <a:r>
                  <a:rPr lang="en-US" sz="2400" i="1" dirty="0" smtClean="0"/>
                  <a:t>rectangular probability distribution</a:t>
                </a:r>
                <a:r>
                  <a:rPr lang="en-US" sz="2400" dirty="0" smtClean="0"/>
                  <a:t>).</a:t>
                </a:r>
              </a:p>
              <a:p>
                <a:pPr eaLnBrk="1" hangingPunct="1">
                  <a:buClr>
                    <a:srgbClr val="FF0000"/>
                  </a:buClr>
                  <a:buFont typeface="Wingdings" pitchFamily="2" charset="2"/>
                  <a:buChar char="§"/>
                </a:pPr>
                <a:r>
                  <a:rPr lang="en-US" sz="2400" dirty="0" smtClean="0"/>
                  <a:t>It is described by the function:</a:t>
                </a:r>
                <a:r>
                  <a:rPr lang="cs-CZ" sz="2400" dirty="0" smtClean="0"/>
                  <a:t> </a:t>
                </a:r>
                <a:endParaRPr lang="cs-CZ" sz="2400" b="0" i="1" dirty="0" smtClean="0"/>
              </a:p>
              <a:p>
                <a:pPr marL="0" indent="0" eaLnBrk="1" hangingPunct="1">
                  <a:buClr>
                    <a:srgbClr val="FF0000"/>
                  </a:buClr>
                  <a:buNone/>
                </a:pPr>
                <a14:m>
                  <m:oMathPara xmlns:m="http://schemas.openxmlformats.org/officeDocument/2006/math">
                    <m:oMathParaPr>
                      <m:jc m:val="right"/>
                    </m:oMathParaPr>
                    <m:oMath xmlns:m="http://schemas.openxmlformats.org/officeDocument/2006/math">
                      <m:r>
                        <a:rPr lang="cs-CZ" sz="2400" b="0" i="1" smtClean="0">
                          <a:latin typeface="Cambria Math"/>
                        </a:rPr>
                        <m:t>𝑓</m:t>
                      </m:r>
                      <m:d>
                        <m:dPr>
                          <m:ctrlPr>
                            <a:rPr lang="cs-CZ" sz="2400" b="0" i="1" smtClean="0">
                              <a:latin typeface="Cambria Math" panose="02040503050406030204" pitchFamily="18" charset="0"/>
                            </a:rPr>
                          </m:ctrlPr>
                        </m:dPr>
                        <m:e>
                          <m:r>
                            <a:rPr lang="cs-CZ" sz="2400" b="0" i="1" smtClean="0">
                              <a:latin typeface="Cambria Math"/>
                            </a:rPr>
                            <m:t>𝑥</m:t>
                          </m:r>
                        </m:e>
                      </m:d>
                      <m:r>
                        <a:rPr lang="cs-CZ" sz="2400" b="0" i="1" smtClean="0">
                          <a:latin typeface="Cambria Math"/>
                        </a:rPr>
                        <m:t>=</m:t>
                      </m:r>
                      <m:f>
                        <m:fPr>
                          <m:ctrlPr>
                            <a:rPr lang="cs-CZ" sz="2400" b="0" i="1" smtClean="0">
                              <a:latin typeface="Cambria Math" panose="02040503050406030204" pitchFamily="18" charset="0"/>
                            </a:rPr>
                          </m:ctrlPr>
                        </m:fPr>
                        <m:num>
                          <m:r>
                            <a:rPr lang="cs-CZ" sz="2400" b="0" i="1" smtClean="0">
                              <a:latin typeface="Cambria Math"/>
                            </a:rPr>
                            <m:t>1</m:t>
                          </m:r>
                        </m:num>
                        <m:den>
                          <m:r>
                            <a:rPr lang="cs-CZ" sz="2400" b="0" i="1" smtClean="0">
                              <a:latin typeface="Cambria Math"/>
                            </a:rPr>
                            <m:t>𝑏</m:t>
                          </m:r>
                          <m:r>
                            <a:rPr lang="cs-CZ" sz="2400" b="0" i="1" smtClean="0">
                              <a:latin typeface="Cambria Math"/>
                            </a:rPr>
                            <m:t>−</m:t>
                          </m:r>
                          <m:r>
                            <a:rPr lang="cs-CZ" sz="2400" b="0" i="1" smtClean="0">
                              <a:latin typeface="Cambria Math"/>
                            </a:rPr>
                            <m:t>𝑎</m:t>
                          </m:r>
                        </m:den>
                      </m:f>
                      <m:r>
                        <a:rPr lang="cs-CZ" sz="2400" b="0" i="1" smtClean="0">
                          <a:latin typeface="Cambria Math"/>
                        </a:rPr>
                        <m:t>,  </m:t>
                      </m:r>
                      <m:r>
                        <a:rPr lang="cs-CZ" sz="2400" b="0" i="1" smtClean="0">
                          <a:latin typeface="Cambria Math"/>
                        </a:rPr>
                        <m:t>𝑤h𝑒𝑟𝑒</m:t>
                      </m:r>
                      <m:r>
                        <a:rPr lang="cs-CZ" sz="2400" b="0" i="1" smtClean="0">
                          <a:latin typeface="Cambria Math"/>
                        </a:rPr>
                        <m:t> </m:t>
                      </m:r>
                      <m:r>
                        <a:rPr lang="cs-CZ" sz="2400" b="0" i="1" smtClean="0">
                          <a:latin typeface="Cambria Math"/>
                        </a:rPr>
                        <m:t>𝑎</m:t>
                      </m:r>
                      <m:r>
                        <a:rPr lang="cs-CZ" sz="2400" b="0" i="1" smtClean="0">
                          <a:latin typeface="Cambria Math"/>
                          <a:ea typeface="Cambria Math"/>
                        </a:rPr>
                        <m:t>≤</m:t>
                      </m:r>
                      <m:r>
                        <a:rPr lang="cs-CZ" sz="2400" b="0" i="1" smtClean="0">
                          <a:latin typeface="Cambria Math"/>
                          <a:ea typeface="Cambria Math"/>
                        </a:rPr>
                        <m:t>𝑥</m:t>
                      </m:r>
                      <m:r>
                        <a:rPr lang="cs-CZ" sz="2400" b="0" i="1" smtClean="0">
                          <a:latin typeface="Cambria Math"/>
                          <a:ea typeface="Cambria Math"/>
                        </a:rPr>
                        <m:t>≤</m:t>
                      </m:r>
                      <m:r>
                        <a:rPr lang="cs-CZ" sz="2400" b="0" i="1" smtClean="0">
                          <a:latin typeface="Cambria Math"/>
                          <a:ea typeface="Cambria Math"/>
                        </a:rPr>
                        <m:t>𝑏</m:t>
                      </m:r>
                    </m:oMath>
                  </m:oMathPara>
                </a14:m>
                <a:endParaRPr lang="en-US" sz="2400" dirty="0" smtClean="0"/>
              </a:p>
            </p:txBody>
          </p:sp>
        </mc:Choice>
        <mc:Fallback xmlns="">
          <p:sp>
            <p:nvSpPr>
              <p:cNvPr id="8197" name="Rectangle 3"/>
              <p:cNvSpPr>
                <a:spLocks noGrp="1" noRot="1" noChangeAspect="1" noMove="1" noResize="1" noEditPoints="1" noAdjustHandles="1" noChangeArrowheads="1" noChangeShapeType="1" noTextEdit="1"/>
              </p:cNvSpPr>
              <p:nvPr>
                <p:ph type="body" idx="1"/>
              </p:nvPr>
            </p:nvSpPr>
            <p:spPr>
              <a:blipFill rotWithShape="1">
                <a:blip r:embed="rId2"/>
                <a:stretch>
                  <a:fillRect l="-963" t="-1078"/>
                </a:stretch>
              </a:blipFill>
            </p:spPr>
            <p:txBody>
              <a:bodyPr/>
              <a:lstStyle/>
              <a:p>
                <a:r>
                  <a:rPr lang="en-US">
                    <a:noFill/>
                  </a:rPr>
                  <a:t> </a:t>
                </a:r>
              </a:p>
            </p:txBody>
          </p:sp>
        </mc:Fallback>
      </mc:AlternateContent>
      <p:sp>
        <p:nvSpPr>
          <p:cNvPr id="8199" name="Line 5"/>
          <p:cNvSpPr>
            <a:spLocks noChangeShapeType="1"/>
          </p:cNvSpPr>
          <p:nvPr/>
        </p:nvSpPr>
        <p:spPr bwMode="auto">
          <a:xfrm>
            <a:off x="1905000" y="3581400"/>
            <a:ext cx="0" cy="182880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0" name="Line 6"/>
          <p:cNvSpPr>
            <a:spLocks noChangeShapeType="1"/>
          </p:cNvSpPr>
          <p:nvPr/>
        </p:nvSpPr>
        <p:spPr bwMode="auto">
          <a:xfrm>
            <a:off x="1905000" y="5410200"/>
            <a:ext cx="5029200" cy="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Text Box 7"/>
          <p:cNvSpPr txBox="1">
            <a:spLocks noChangeArrowheads="1"/>
          </p:cNvSpPr>
          <p:nvPr/>
        </p:nvSpPr>
        <p:spPr bwMode="auto">
          <a:xfrm>
            <a:off x="1295400" y="3657600"/>
            <a:ext cx="641350" cy="4572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a:t>f(x)</a:t>
            </a:r>
          </a:p>
        </p:txBody>
      </p:sp>
      <p:sp>
        <p:nvSpPr>
          <p:cNvPr id="8202" name="Text Box 8"/>
          <p:cNvSpPr txBox="1">
            <a:spLocks noChangeArrowheads="1"/>
          </p:cNvSpPr>
          <p:nvPr/>
        </p:nvSpPr>
        <p:spPr bwMode="auto">
          <a:xfrm>
            <a:off x="6629400" y="5334000"/>
            <a:ext cx="336550" cy="4572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a:t>x</a:t>
            </a:r>
          </a:p>
        </p:txBody>
      </p:sp>
      <p:sp>
        <p:nvSpPr>
          <p:cNvPr id="8203" name="Text Box 10"/>
          <p:cNvSpPr txBox="1">
            <a:spLocks noChangeArrowheads="1"/>
          </p:cNvSpPr>
          <p:nvPr/>
        </p:nvSpPr>
        <p:spPr bwMode="auto">
          <a:xfrm>
            <a:off x="5638800" y="5334000"/>
            <a:ext cx="336550" cy="4572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a:t>b</a:t>
            </a:r>
          </a:p>
        </p:txBody>
      </p:sp>
      <p:sp>
        <p:nvSpPr>
          <p:cNvPr id="8204" name="Text Box 11"/>
          <p:cNvSpPr txBox="1">
            <a:spLocks noChangeArrowheads="1"/>
          </p:cNvSpPr>
          <p:nvPr/>
        </p:nvSpPr>
        <p:spPr bwMode="auto">
          <a:xfrm>
            <a:off x="2438400" y="5334000"/>
            <a:ext cx="319088" cy="457200"/>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a:t>a</a:t>
            </a:r>
          </a:p>
        </p:txBody>
      </p:sp>
      <mc:AlternateContent xmlns:mc="http://schemas.openxmlformats.org/markup-compatibility/2006" xmlns:a14="http://schemas.microsoft.com/office/drawing/2010/main">
        <mc:Choice Requires="a14">
          <p:sp>
            <p:nvSpPr>
              <p:cNvPr id="8205" name="Text Box 15"/>
              <p:cNvSpPr txBox="1">
                <a:spLocks noChangeArrowheads="1"/>
              </p:cNvSpPr>
              <p:nvPr/>
            </p:nvSpPr>
            <p:spPr bwMode="auto">
              <a:xfrm>
                <a:off x="3429000" y="5864263"/>
                <a:ext cx="5277022" cy="615874"/>
              </a:xfrm>
              <a:prstGeom prst="rect">
                <a:avLst/>
              </a:prstGeom>
              <a:noFill/>
              <a:ln>
                <a:noFill/>
              </a:ln>
              <a:effectLst/>
              <a:extLst>
                <a:ext uri="{909E8E84-426E-40DD-AFC4-6F175D3DCCD1}">
                  <a14:hiddenFill>
                    <a:solidFill>
                      <a:srgbClr val="99CCFF"/>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r>
                  <a:rPr lang="en-US" dirty="0" smtClean="0"/>
                  <a:t>area = width </a:t>
                </a:r>
                <a14:m>
                  <m:oMath xmlns:m="http://schemas.openxmlformats.org/officeDocument/2006/math">
                    <m:r>
                      <a:rPr lang="en-US" i="1" smtClean="0">
                        <a:latin typeface="Cambria Math"/>
                        <a:ea typeface="Cambria Math"/>
                      </a:rPr>
                      <m:t>∙</m:t>
                    </m:r>
                  </m:oMath>
                </a14:m>
                <a:r>
                  <a:rPr lang="en-US" dirty="0" smtClean="0"/>
                  <a:t> </a:t>
                </a:r>
                <a:r>
                  <a:rPr lang="en-US" dirty="0"/>
                  <a:t>height </a:t>
                </a:r>
                <a:r>
                  <a:rPr lang="en-US" dirty="0" smtClean="0"/>
                  <a:t>=</a:t>
                </a:r>
                <a:r>
                  <a:rPr lang="cs-CZ" dirty="0" smtClean="0"/>
                  <a:t> </a:t>
                </a:r>
                <a14:m>
                  <m:oMath xmlns:m="http://schemas.openxmlformats.org/officeDocument/2006/math">
                    <m:d>
                      <m:dPr>
                        <m:ctrlPr>
                          <a:rPr lang="cs-CZ" i="1" smtClean="0">
                            <a:latin typeface="Cambria Math" panose="02040503050406030204" pitchFamily="18" charset="0"/>
                          </a:rPr>
                        </m:ctrlPr>
                      </m:dPr>
                      <m:e>
                        <m:r>
                          <a:rPr lang="cs-CZ" b="0" i="1" smtClean="0">
                            <a:latin typeface="Cambria Math"/>
                          </a:rPr>
                          <m:t>𝑏</m:t>
                        </m:r>
                        <m:r>
                          <a:rPr lang="cs-CZ" b="0" i="1" smtClean="0">
                            <a:latin typeface="Cambria Math"/>
                          </a:rPr>
                          <m:t>−</m:t>
                        </m:r>
                        <m:r>
                          <a:rPr lang="cs-CZ" b="0" i="1" smtClean="0">
                            <a:latin typeface="Cambria Math"/>
                          </a:rPr>
                          <m:t>𝑎</m:t>
                        </m:r>
                      </m:e>
                    </m:d>
                    <m:r>
                      <a:rPr lang="cs-CZ" i="1" smtClean="0">
                        <a:latin typeface="Cambria Math"/>
                        <a:ea typeface="Cambria Math"/>
                      </a:rPr>
                      <m:t>∙</m:t>
                    </m:r>
                    <m:f>
                      <m:fPr>
                        <m:ctrlPr>
                          <a:rPr lang="cs-CZ" i="1" smtClean="0">
                            <a:latin typeface="Cambria Math" panose="02040503050406030204" pitchFamily="18" charset="0"/>
                            <a:ea typeface="Cambria Math"/>
                          </a:rPr>
                        </m:ctrlPr>
                      </m:fPr>
                      <m:num>
                        <m:r>
                          <a:rPr lang="cs-CZ" b="0" i="1" smtClean="0">
                            <a:latin typeface="Cambria Math"/>
                            <a:ea typeface="Cambria Math"/>
                          </a:rPr>
                          <m:t>1</m:t>
                        </m:r>
                      </m:num>
                      <m:den>
                        <m:r>
                          <a:rPr lang="cs-CZ" b="0" i="1" smtClean="0">
                            <a:latin typeface="Cambria Math"/>
                            <a:ea typeface="Cambria Math"/>
                          </a:rPr>
                          <m:t>𝑏</m:t>
                        </m:r>
                        <m:r>
                          <a:rPr lang="cs-CZ" b="0" i="1" smtClean="0">
                            <a:latin typeface="Cambria Math"/>
                            <a:ea typeface="Cambria Math"/>
                          </a:rPr>
                          <m:t>−</m:t>
                        </m:r>
                        <m:r>
                          <a:rPr lang="cs-CZ" b="0" i="1" smtClean="0">
                            <a:latin typeface="Cambria Math"/>
                            <a:ea typeface="Cambria Math"/>
                          </a:rPr>
                          <m:t>𝑎</m:t>
                        </m:r>
                      </m:den>
                    </m:f>
                    <m:r>
                      <a:rPr lang="cs-CZ" b="0" i="1" smtClean="0">
                        <a:latin typeface="Cambria Math"/>
                        <a:ea typeface="Cambria Math"/>
                      </a:rPr>
                      <m:t>=1</m:t>
                    </m:r>
                  </m:oMath>
                </a14:m>
                <a:endParaRPr lang="en-US" dirty="0"/>
              </a:p>
            </p:txBody>
          </p:sp>
        </mc:Choice>
        <mc:Fallback xmlns="">
          <p:sp>
            <p:nvSpPr>
              <p:cNvPr id="8205" name="Text Box 15"/>
              <p:cNvSpPr txBox="1">
                <a:spLocks noRot="1" noChangeAspect="1" noMove="1" noResize="1" noEditPoints="1" noAdjustHandles="1" noChangeArrowheads="1" noChangeShapeType="1" noTextEdit="1"/>
              </p:cNvSpPr>
              <p:nvPr/>
            </p:nvSpPr>
            <p:spPr bwMode="auto">
              <a:xfrm>
                <a:off x="3429000" y="5864263"/>
                <a:ext cx="5277022" cy="615874"/>
              </a:xfrm>
              <a:prstGeom prst="rect">
                <a:avLst/>
              </a:prstGeom>
              <a:blipFill rotWithShape="1">
                <a:blip r:embed="rId3"/>
                <a:stretch>
                  <a:fillRect l="-1850" b="-8911"/>
                </a:stretch>
              </a:blip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206" name="Line 17"/>
          <p:cNvSpPr>
            <a:spLocks noChangeShapeType="1"/>
          </p:cNvSpPr>
          <p:nvPr/>
        </p:nvSpPr>
        <p:spPr bwMode="auto">
          <a:xfrm flipH="1">
            <a:off x="1905000" y="4495800"/>
            <a:ext cx="685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7" name="AutoShape 18"/>
          <p:cNvSpPr>
            <a:spLocks/>
          </p:cNvSpPr>
          <p:nvPr/>
        </p:nvSpPr>
        <p:spPr bwMode="auto">
          <a:xfrm>
            <a:off x="1600200" y="4495800"/>
            <a:ext cx="228600" cy="914400"/>
          </a:xfrm>
          <a:prstGeom prst="leftBrace">
            <a:avLst>
              <a:gd name="adj1" fmla="val 33333"/>
              <a:gd name="adj2" fmla="val 50000"/>
            </a:avLst>
          </a:prstGeom>
          <a:noFill/>
          <a:ln w="9525">
            <a:solidFill>
              <a:schemeClr val="tx1"/>
            </a:solidFill>
            <a:round/>
            <a:headEnd/>
            <a:tailEnd/>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208"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648200"/>
            <a:ext cx="63976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0" name="Freeform 21"/>
          <p:cNvSpPr>
            <a:spLocks/>
          </p:cNvSpPr>
          <p:nvPr/>
        </p:nvSpPr>
        <p:spPr bwMode="auto">
          <a:xfrm>
            <a:off x="3733800" y="5105400"/>
            <a:ext cx="431800" cy="914400"/>
          </a:xfrm>
          <a:custGeom>
            <a:avLst/>
            <a:gdLst>
              <a:gd name="T0" fmla="*/ 0 w 272"/>
              <a:gd name="T1" fmla="*/ 914400 h 576"/>
              <a:gd name="T2" fmla="*/ 76200 w 272"/>
              <a:gd name="T3" fmla="*/ 609600 h 576"/>
              <a:gd name="T4" fmla="*/ 381000 w 272"/>
              <a:gd name="T5" fmla="*/ 762000 h 576"/>
              <a:gd name="T6" fmla="*/ 381000 w 272"/>
              <a:gd name="T7" fmla="*/ 0 h 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2" h="576">
                <a:moveTo>
                  <a:pt x="0" y="576"/>
                </a:moveTo>
                <a:cubicBezTo>
                  <a:pt x="4" y="488"/>
                  <a:pt x="8" y="400"/>
                  <a:pt x="48" y="384"/>
                </a:cubicBezTo>
                <a:cubicBezTo>
                  <a:pt x="88" y="368"/>
                  <a:pt x="208" y="544"/>
                  <a:pt x="240" y="480"/>
                </a:cubicBezTo>
                <a:cubicBezTo>
                  <a:pt x="272" y="416"/>
                  <a:pt x="256" y="208"/>
                  <a:pt x="240" y="0"/>
                </a:cubicBezTo>
              </a:path>
            </a:pathLst>
          </a:custGeom>
          <a:noFill/>
          <a:ln w="9525" cap="flat" cmpd="sng">
            <a:solidFill>
              <a:schemeClr val="tx1"/>
            </a:solidFill>
            <a:prstDash val="solid"/>
            <a:round/>
            <a:headEnd/>
            <a:tailEnd type="oval" w="lg" len="lg"/>
          </a:ln>
          <a:effectLst/>
          <a:extLst>
            <a:ext uri="{909E8E84-426E-40DD-AFC4-6F175D3DCCD1}">
              <a14:hiddenFill xmlns:a14="http://schemas.microsoft.com/office/drawing/2010/main">
                <a:solidFill>
                  <a:srgbClr val="99CC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5235907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1366</Words>
  <Application>Microsoft Office PowerPoint</Application>
  <PresentationFormat>Předvádění na obrazovce (4:3)</PresentationFormat>
  <Paragraphs>394</Paragraphs>
  <Slides>49</Slides>
  <Notes>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49</vt:i4>
      </vt:variant>
    </vt:vector>
  </HeadingPairs>
  <TitlesOfParts>
    <vt:vector size="59" baseType="lpstr">
      <vt:lpstr>Arial</vt:lpstr>
      <vt:lpstr>Calibri</vt:lpstr>
      <vt:lpstr>Cambria Math</vt:lpstr>
      <vt:lpstr>SapirSansItal</vt:lpstr>
      <vt:lpstr>Symbol</vt:lpstr>
      <vt:lpstr>Tahoma</vt:lpstr>
      <vt:lpstr>Times</vt:lpstr>
      <vt:lpstr>Times New Roman</vt:lpstr>
      <vt:lpstr>Wingdings</vt:lpstr>
      <vt:lpstr>Motiv systému Office</vt:lpstr>
      <vt:lpstr>Continous Probability Distributions</vt:lpstr>
      <vt:lpstr>Probability Distribution  of Continous Random Variable</vt:lpstr>
      <vt:lpstr>Probability Density Function</vt:lpstr>
      <vt:lpstr>Point Probabilities are Zero</vt:lpstr>
      <vt:lpstr>Probability Density Function f(x)</vt:lpstr>
      <vt:lpstr>Relationship between probability density function f(x) and distribution function F(x)</vt:lpstr>
      <vt:lpstr>Relationship between probability density function f(x) and distribution function F(x)</vt:lpstr>
      <vt:lpstr>Relationship between probability density function f(x) and distribution function F(x)</vt:lpstr>
      <vt:lpstr>The Uniform Distribution</vt:lpstr>
      <vt:lpstr>The amount of gasoline sold daily at a service station is uniformly distributed with a minimum of 2,000 gallons and a maximum of 5,000 gallons. What is the probability that the service station will sell at least 4,000 gallons? </vt:lpstr>
      <vt:lpstr>The amount of gasoline sold daily at a service station is uniformly distributed with a minimum of 2,000 gallons and a maximum of 5,000 gallons. What is the probability that the service station will sell at least 4,000 gallons? </vt:lpstr>
      <vt:lpstr>The Normal Distribution</vt:lpstr>
      <vt:lpstr>The Normal Distribution</vt:lpstr>
      <vt:lpstr>The Normal Distribution</vt:lpstr>
      <vt:lpstr>The Normal Distribution</vt:lpstr>
      <vt:lpstr>The Normal Distribution</vt:lpstr>
      <vt:lpstr>Standard Normal Distribution</vt:lpstr>
      <vt:lpstr>Standard Normal Distribution</vt:lpstr>
      <vt:lpstr>Calculating Normal Probabilities</vt:lpstr>
      <vt:lpstr>Using the Normal Table</vt:lpstr>
      <vt:lpstr>Using the Normal Table</vt:lpstr>
      <vt:lpstr>Using the Normal Table</vt:lpstr>
      <vt:lpstr>Using the Normal Table</vt:lpstr>
      <vt:lpstr>Using the Normal Table</vt:lpstr>
      <vt:lpstr>The time required to build a computer is normally distributed with a mean of 50 minutes and a standard deviation of 10 minutes. What is the probability that a computer is assembled in a time between 45 and 60 minutes?</vt:lpstr>
      <vt:lpstr>The return on investment is normally distributed with a mean of 10% and a standard deviation of 5%. What is the probability of losing money?</vt:lpstr>
      <vt:lpstr>Finding Value of z_p</vt:lpstr>
      <vt:lpstr>Finding Value of z_p</vt:lpstr>
      <vt:lpstr>X has normal distribution with mean μ and standard distribution σ. What is P(μ-σ&lt;X&lt;μ+σ)?</vt:lpstr>
      <vt:lpstr>X has normal distribution with mean μ and standard distribution σ. What is P(μ-2σ&lt;X&lt;μ+2σ)?</vt:lpstr>
      <vt:lpstr>X has normal distribution with mean μ and standard distribution σ. What is P(μ-3σ&lt;X&lt;μ+3σ)?</vt:lpstr>
      <vt:lpstr>Rule of 3σ</vt:lpstr>
      <vt:lpstr>The time (Y) it takes your professor to drive home each  night is normally distributed with mean 15 minutes and  standard deviation 2 minutes.  Find the following  probabilities.  Draw a picture of the normal distribution and show (shade) the area that represents the probability you are calculating.  P(Y &gt; 25) =   P( 11 &lt; Y &lt; 19)=    P (Y ≤18) =   </vt:lpstr>
      <vt:lpstr>The manufacturing process used to make “heart pills” is  known to have a standard deviation of 0,1 mg of active ingredient. Doctors tell us that a patient who takes a pill with over 6 mg of active ingredient may experience kidney problems. Since you want to protect against this (and most likely lawyers), you are asked to determine the “target” for the mean amount of active ingredient in each pill such that the probability of a pill containing over 6 mg. is 0,0035 ( 0,35% ).  You may assume that the amount of active ingredient in a pill is normally distributed.  a)  Solve for the target value for the mean. b)  Draw a picture of the normal distribution you came up with and show the 3 sigma limits.</vt:lpstr>
      <vt:lpstr>The Exponential Distribution</vt:lpstr>
      <vt:lpstr>The Exponential Distribution</vt:lpstr>
      <vt:lpstr>The Exponential Distribution</vt:lpstr>
      <vt:lpstr>The Exponential Distribution</vt:lpstr>
      <vt:lpstr>Hazard function</vt:lpstr>
      <vt:lpstr>The Exponential Distribution</vt:lpstr>
      <vt:lpstr>Hazard function</vt:lpstr>
      <vt:lpstr>The Exponential Distribution</vt:lpstr>
      <vt:lpstr>Suppose the response time X at a certain on-line computer terminal (the elapsed time between the end of a user’s inquiry and the beginning of the system’s response to that inquiry) has an exponential distribution with expected response time equal to 5 sec.    a)  What is the probability that the response time is at most 10 seconds?  b)  What is the probability that the response time is between 5 and 10 seconds?  c)   What is the value of x for which the probability of exceeding that value is 1%? </vt:lpstr>
      <vt:lpstr>The Weibull Distribution</vt:lpstr>
      <vt:lpstr>The Weibull Distribution</vt:lpstr>
      <vt:lpstr>The Weibull Distribution</vt:lpstr>
      <vt:lpstr>Let X = the ultimate tensile strength (ksi) at -200 degrees F of a type of steel that exhibits ‘cold brittleness’ at low temperatures. Suppose X has a Weibull distribution with parameters  = 20, and  = 100. Find:  a) P( X  105)  b)  P(98  X  102)  c)  the value of x such that P( X  x) = 0,10 </vt:lpstr>
      <vt:lpstr>The random variable X can modeled by a Weibull distribution with  = ½ and  = 1000. The spec time limit is set at x = 4000.  What is the proportion of items not meeting spec? </vt:lpstr>
      <vt:lpstr>Study materials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Continous Probability Distributions</dc:title>
  <dc:creator>Martina</dc:creator>
  <cp:lastModifiedBy>lit40</cp:lastModifiedBy>
  <cp:revision>38</cp:revision>
  <dcterms:created xsi:type="dcterms:W3CDTF">2013-04-09T18:29:49Z</dcterms:created>
  <dcterms:modified xsi:type="dcterms:W3CDTF">2016-10-10T06:40:57Z</dcterms:modified>
</cp:coreProperties>
</file>