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71" r:id="rId3"/>
    <p:sldId id="638" r:id="rId4"/>
    <p:sldId id="697" r:id="rId5"/>
    <p:sldId id="698" r:id="rId6"/>
    <p:sldId id="699" r:id="rId7"/>
    <p:sldId id="700" r:id="rId8"/>
    <p:sldId id="719" r:id="rId9"/>
    <p:sldId id="701" r:id="rId10"/>
    <p:sldId id="702" r:id="rId11"/>
    <p:sldId id="703" r:id="rId12"/>
    <p:sldId id="705" r:id="rId13"/>
    <p:sldId id="706" r:id="rId14"/>
    <p:sldId id="707" r:id="rId15"/>
    <p:sldId id="712" r:id="rId16"/>
    <p:sldId id="708" r:id="rId17"/>
    <p:sldId id="709" r:id="rId18"/>
    <p:sldId id="710" r:id="rId19"/>
    <p:sldId id="711" r:id="rId20"/>
    <p:sldId id="713" r:id="rId21"/>
    <p:sldId id="714" r:id="rId22"/>
    <p:sldId id="715" r:id="rId23"/>
    <p:sldId id="716" r:id="rId24"/>
    <p:sldId id="717" r:id="rId25"/>
    <p:sldId id="718" r:id="rId26"/>
    <p:sldId id="34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99CC00"/>
    <a:srgbClr val="FFFFEF"/>
    <a:srgbClr val="FFCC99"/>
    <a:srgbClr val="CCFF99"/>
    <a:srgbClr val="99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29" y="8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cs-CZ" smtClean="0"/>
              <a:t>4.5.2017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cs-CZ" smtClean="0"/>
              <a:t>4.5.2017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4.5.2017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4.5.2017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4.5.2017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4.5.2017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4.5.2017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0" name="Obrázek 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ál 1Zástupný symbol pro obrázek 10"/>
          <p:cNvSpPr>
            <a:spLocks noGrp="1"/>
          </p:cNvSpPr>
          <p:nvPr>
            <p:ph type="pic" sz="quarter" idx="13" hasCustomPrompt="1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 defTabSz="914400">
              <a:buNone/>
            </a:pPr>
            <a:r>
              <a:rPr lang="cs-CZ" sz="1200" b="1" i="1" dirty="0" smtClean="0">
                <a:latin typeface="Arial" panose="020B0604020202020204"/>
                <a:ea typeface="+mn-ea"/>
                <a:cs typeface="Arial" panose="020B0604020202020204"/>
              </a:rPr>
              <a:t>POZNÁMKA:</a:t>
            </a:r>
          </a:p>
          <a:p>
            <a:pPr algn="l" defTabSz="914400">
              <a:buNone/>
            </a:pPr>
            <a:r>
              <a:rPr lang="cs-CZ" sz="1200" b="0" i="1" dirty="0" smtClean="0">
                <a:latin typeface="Arial" panose="020B0604020202020204"/>
                <a:ea typeface="+mn-ea"/>
                <a:cs typeface="Arial" panose="020B0604020202020204"/>
              </a:rPr>
              <a:t>Pokud chcete změnit obrázek na tomto snímku, vyberte obrázek a odstraňte ho. Potom klikněte na ikonu Obrázek v zástupném textu a vložte vlastní obrázek.</a:t>
            </a:r>
            <a:endParaRPr lang="cs-CZ" sz="1200" b="0" i="1" dirty="0"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4.5.2017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4.5.2017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4.5.2017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4.5.2017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4.5.2017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4.5.2017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Šestá úroveň</a:t>
            </a:r>
          </a:p>
          <a:p>
            <a:pPr lvl="6"/>
            <a:r>
              <a:rPr lang="cs-CZ" dirty="0" smtClean="0"/>
              <a:t>Sedmá úroveň</a:t>
            </a:r>
          </a:p>
          <a:p>
            <a:pPr lvl="7"/>
            <a:r>
              <a:rPr lang="cs-CZ" dirty="0" smtClean="0"/>
              <a:t>Osmá úroveň</a:t>
            </a:r>
          </a:p>
          <a:p>
            <a:pPr lvl="8"/>
            <a:r>
              <a:rPr lang="cs-CZ" dirty="0" smtClean="0"/>
              <a:t>Devátá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cs-CZ" smtClean="0"/>
              <a:t>4.5.2017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m-nas.vsb.cz/lit40/STATLAB/workshop10.R" TargetMode="External"/><Relationship Id="rId2" Type="http://schemas.openxmlformats.org/officeDocument/2006/relationships/hyperlink" Target="http://am-nas.vsb.cz/lit40/DATA/aku2.csv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am-nas.vsb.cz/lit40/DATA/aku2.cs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m-nas.vsb.cz/lit40/STATLAB/workshop10.R" TargetMode="External"/><Relationship Id="rId2" Type="http://schemas.openxmlformats.org/officeDocument/2006/relationships/hyperlink" Target="http://am-nas.vsb.cz/lit40/DATA/aku2.csv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am-nas.vsb.cz/lit40/DATA/aku2.csv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m-nas.vsb.cz/lit40/PRASTA/Statisticka_indukce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m-nas.vsb.cz/lit40/STATLAB/workshop10.R" TargetMode="External"/><Relationship Id="rId2" Type="http://schemas.openxmlformats.org/officeDocument/2006/relationships/hyperlink" Target="http://am-nas.vsb.cz/lit40/DATA/aku2.csv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427112" y="3715735"/>
            <a:ext cx="5734050" cy="95556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b="0" i="0" dirty="0" smtClean="0"/>
              <a:t>Martina </a:t>
            </a:r>
            <a:r>
              <a:rPr lang="en-US" sz="1800" b="0" i="0" dirty="0" err="1" smtClean="0"/>
              <a:t>Litschmannov</a:t>
            </a:r>
            <a:r>
              <a:rPr lang="cs-CZ" sz="1800" b="0" i="0" dirty="0" smtClean="0"/>
              <a:t>á, Adéla Vrtková</a:t>
            </a:r>
            <a:endParaRPr lang="cs-CZ" sz="1800" b="0" i="0" dirty="0"/>
          </a:p>
        </p:txBody>
      </p:sp>
      <p:pic>
        <p:nvPicPr>
          <p:cNvPr id="1026" name="Picture 2" descr="http://www.ush.sd/ar/_imgs/g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3" y="1389969"/>
            <a:ext cx="4247269" cy="40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53142" y="1920789"/>
            <a:ext cx="7281990" cy="2219691"/>
          </a:xfrm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cs-CZ" dirty="0" err="1" smtClean="0">
                <a:solidFill>
                  <a:srgbClr val="514843"/>
                </a:solidFill>
              </a:rPr>
              <a:t>Vícevýběrové</a:t>
            </a:r>
            <a:r>
              <a:rPr lang="cs-CZ" dirty="0" smtClean="0">
                <a:solidFill>
                  <a:srgbClr val="514843"/>
                </a:solidFill>
              </a:rPr>
              <a:t> testy</a:t>
            </a:r>
            <a:endParaRPr lang="cs-CZ" sz="2800" b="0" i="0" baseline="0" dirty="0">
              <a:solidFill>
                <a:srgbClr val="514843"/>
              </a:solidFill>
              <a:latin typeface="Plantagenet Cherokee" panose="020206020701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shody </a:t>
            </a:r>
            <a:r>
              <a:rPr lang="cs-CZ" dirty="0" smtClean="0"/>
              <a:t>rozptylů</a:t>
            </a:r>
            <a:r>
              <a:rPr lang="en-US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homoskedasticity</a:t>
            </a:r>
            <a:r>
              <a:rPr lang="cs-CZ" dirty="0" smtClean="0"/>
              <a:t>) </a:t>
            </a:r>
            <a:br>
              <a:rPr lang="cs-CZ" dirty="0" smtClean="0"/>
            </a:br>
            <a:r>
              <a:rPr lang="cs-CZ" dirty="0" smtClean="0"/>
              <a:t>ve </a:t>
            </a:r>
            <a:r>
              <a:rPr lang="cs-CZ" dirty="0" smtClean="0"/>
              <a:t>více než dvou výběrech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104900" y="1550159"/>
            <a:ext cx="9980682" cy="4525963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Homoskedasticita</a:t>
            </a:r>
            <a:r>
              <a:rPr lang="cs-CZ" sz="2000" dirty="0" smtClean="0"/>
              <a:t> (shoda rozptylů) je častým předpokladem testů o shodě středních hodnot.</a:t>
            </a:r>
          </a:p>
          <a:p>
            <a:r>
              <a:rPr lang="cs-CZ" sz="2000" dirty="0" smtClean="0"/>
              <a:t>Jak posoudit </a:t>
            </a:r>
            <a:r>
              <a:rPr lang="cs-CZ" sz="2000" dirty="0" err="1" smtClean="0"/>
              <a:t>homoskedasticitu</a:t>
            </a:r>
            <a:r>
              <a:rPr lang="cs-CZ" sz="2000" dirty="0" smtClean="0"/>
              <a:t> pomocí grafů </a:t>
            </a:r>
            <a:r>
              <a:rPr lang="cs-CZ" sz="2000" dirty="0" err="1" smtClean="0"/>
              <a:t>exploratorní</a:t>
            </a:r>
            <a:r>
              <a:rPr lang="cs-CZ" sz="2000" dirty="0" smtClean="0"/>
              <a:t> analýzy? </a:t>
            </a:r>
            <a:endParaRPr lang="cs-CZ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16699" r="18318" b="10574"/>
          <a:stretch/>
        </p:blipFill>
        <p:spPr bwMode="auto">
          <a:xfrm>
            <a:off x="2798141" y="3325453"/>
            <a:ext cx="5360641" cy="301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Přímá spojnice se šipkou 15"/>
          <p:cNvCxnSpPr/>
          <p:nvPr/>
        </p:nvCxnSpPr>
        <p:spPr>
          <a:xfrm flipV="1">
            <a:off x="4705935" y="4687278"/>
            <a:ext cx="0" cy="108012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6218103" y="3895190"/>
            <a:ext cx="0" cy="1944216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7586255" y="4759286"/>
            <a:ext cx="0" cy="93610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889240" y="3360103"/>
            <a:ext cx="458922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Tato data pravděpodobně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nesplňují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předpoklad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homoskedasticity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ovéPole 19"/>
              <p:cNvSpPr txBox="1"/>
              <p:nvPr/>
            </p:nvSpPr>
            <p:spPr>
              <a:xfrm>
                <a:off x="6538601" y="3225507"/>
                <a:ext cx="5288213" cy="9326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𝑚𝑎𝑥</m:t>
                            </m:r>
                          </m:sub>
                          <m:sup>
                            <m:r>
                              <a:rPr lang="cs-CZ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cs-CZ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𝑖𝑛</m:t>
                            </m:r>
                          </m:sub>
                          <m:sup>
                            <m:r>
                              <a:rPr lang="cs-CZ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&gt;</a:t>
                </a:r>
                <a:r>
                  <a:rPr lang="cs-CZ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2 </a:t>
                </a:r>
                <a:endParaRPr lang="cs-CZ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pode</a:t>
                </a:r>
                <a:r>
                  <a:rPr lang="cs-CZ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zření na </a:t>
                </a:r>
                <a:r>
                  <a:rPr lang="cs-CZ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heteroskedasticitu</a:t>
                </a:r>
                <a:endParaRPr lang="cs-CZ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601" y="3225507"/>
                <a:ext cx="5288213" cy="932628"/>
              </a:xfrm>
              <a:prstGeom prst="rect">
                <a:avLst/>
              </a:prstGeom>
              <a:blipFill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8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shody </a:t>
            </a:r>
            <a:r>
              <a:rPr lang="cs-CZ" dirty="0" smtClean="0"/>
              <a:t>rozptylů</a:t>
            </a:r>
            <a:r>
              <a:rPr lang="en-US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homoskedasticity</a:t>
            </a:r>
            <a:r>
              <a:rPr lang="cs-CZ" dirty="0" smtClean="0"/>
              <a:t>) </a:t>
            </a:r>
            <a:br>
              <a:rPr lang="cs-CZ" dirty="0" smtClean="0"/>
            </a:br>
            <a:r>
              <a:rPr lang="cs-CZ" dirty="0" smtClean="0"/>
              <a:t>ve </a:t>
            </a:r>
            <a:r>
              <a:rPr lang="cs-CZ" dirty="0" smtClean="0"/>
              <a:t>více než dvou výběrech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550159"/>
                <a:ext cx="9980682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cs-CZ" sz="2000" dirty="0" smtClean="0"/>
                  <a:t>Homoskedasticita</a:t>
                </a:r>
                <a:r>
                  <a:rPr lang="cs-CZ" sz="2000" dirty="0" smtClean="0"/>
                  <a:t> (shoda rozptylů) je častým předpokladem testů o shodě středních hodnot.</a:t>
                </a:r>
              </a:p>
              <a:p>
                <a:r>
                  <a:rPr lang="cs-CZ" sz="2000" dirty="0" smtClean="0"/>
                  <a:t>Jak posoudit </a:t>
                </a:r>
                <a:r>
                  <a:rPr lang="cs-CZ" sz="2000" dirty="0" err="1" smtClean="0"/>
                  <a:t>homoskedasticitu</a:t>
                </a:r>
                <a:r>
                  <a:rPr lang="cs-CZ" sz="2000" dirty="0" smtClean="0"/>
                  <a:t> </a:t>
                </a:r>
                <a:r>
                  <a:rPr lang="cs-CZ" sz="2000" dirty="0" smtClean="0"/>
                  <a:t>exaktně pomoci testování hypotéz?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cs-CZ" sz="2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sz="2000" dirty="0" smtClean="0"/>
                  <a:t> Rozptyly měřené veličiny jsou v jednotlivých skupinách shodné.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000" dirty="0" smtClean="0"/>
                  <a:t>(Alespoň ve dvou skupinách se rozptyly měřené veličiny liší.)</a:t>
                </a:r>
                <a:endParaRPr lang="cs-CZ" sz="2000" dirty="0"/>
              </a:p>
            </p:txBody>
          </p:sp>
        </mc:Choice>
        <mc:Fallback>
          <p:sp>
            <p:nvSpPr>
              <p:cNvPr id="11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550159"/>
                <a:ext cx="9980682" cy="4525963"/>
              </a:xfrm>
              <a:blipFill>
                <a:blip r:embed="rId2"/>
                <a:stretch>
                  <a:fillRect l="-1343" t="-16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756" y="4297661"/>
            <a:ext cx="8520200" cy="20082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93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104900" y="1550159"/>
            <a:ext cx="9980682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To, zda lze očekávat, že jsou střední hodnoty stejné, záleží nejen na průměrech tříd, ale i na rozptylech uvnitř tříd a rozptylech mezi třídami.</a:t>
            </a:r>
            <a:endParaRPr lang="cs-CZ" sz="20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shody </a:t>
            </a:r>
            <a:r>
              <a:rPr lang="cs-CZ" dirty="0" smtClean="0"/>
              <a:t>středních hodnot</a:t>
            </a:r>
            <a:br>
              <a:rPr lang="cs-CZ" dirty="0" smtClean="0"/>
            </a:br>
            <a:r>
              <a:rPr lang="cs-CZ" dirty="0" smtClean="0"/>
              <a:t>ve více než dvou výběrech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52490"/>
          <a:stretch/>
        </p:blipFill>
        <p:spPr>
          <a:xfrm>
            <a:off x="1317087" y="2856167"/>
            <a:ext cx="4540249" cy="3596952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49866"/>
              </p:ext>
            </p:extLst>
          </p:nvPr>
        </p:nvGraphicFramePr>
        <p:xfrm>
          <a:off x="1317085" y="2479170"/>
          <a:ext cx="45316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906">
                  <a:extLst>
                    <a:ext uri="{9D8B030D-6E8A-4147-A177-3AD203B41FA5}">
                      <a16:colId xmlns:a16="http://schemas.microsoft.com/office/drawing/2014/main" val="2993249412"/>
                    </a:ext>
                  </a:extLst>
                </a:gridCol>
                <a:gridCol w="1132906">
                  <a:extLst>
                    <a:ext uri="{9D8B030D-6E8A-4147-A177-3AD203B41FA5}">
                      <a16:colId xmlns:a16="http://schemas.microsoft.com/office/drawing/2014/main" val="895569254"/>
                    </a:ext>
                  </a:extLst>
                </a:gridCol>
                <a:gridCol w="1132906">
                  <a:extLst>
                    <a:ext uri="{9D8B030D-6E8A-4147-A177-3AD203B41FA5}">
                      <a16:colId xmlns:a16="http://schemas.microsoft.com/office/drawing/2014/main" val="1413558631"/>
                    </a:ext>
                  </a:extLst>
                </a:gridCol>
                <a:gridCol w="1132906">
                  <a:extLst>
                    <a:ext uri="{9D8B030D-6E8A-4147-A177-3AD203B41FA5}">
                      <a16:colId xmlns:a16="http://schemas.microsoft.com/office/drawing/2014/main" val="72833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Skupina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4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Průměr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98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7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104900" y="1550159"/>
            <a:ext cx="9980682" cy="4525963"/>
          </a:xfrm>
        </p:spPr>
        <p:txBody>
          <a:bodyPr>
            <a:normAutofit/>
          </a:bodyPr>
          <a:lstStyle/>
          <a:p>
            <a:r>
              <a:rPr lang="cs-CZ" dirty="0"/>
              <a:t>To, zda lze očekávat, že jsou střední hodnoty stejné, záleží nejen na průměrech tříd, ale i na rozptylech uvnitř tříd a rozptylech mezi třídami.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shody </a:t>
            </a:r>
            <a:r>
              <a:rPr lang="cs-CZ" dirty="0" smtClean="0"/>
              <a:t>středních hodnot</a:t>
            </a:r>
            <a:br>
              <a:rPr lang="cs-CZ" dirty="0" smtClean="0"/>
            </a:br>
            <a:r>
              <a:rPr lang="cs-CZ" dirty="0" smtClean="0"/>
              <a:t>ve více než dvou výběrech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87" y="2856167"/>
            <a:ext cx="9556308" cy="3596952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1317085" y="2479170"/>
          <a:ext cx="45316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906">
                  <a:extLst>
                    <a:ext uri="{9D8B030D-6E8A-4147-A177-3AD203B41FA5}">
                      <a16:colId xmlns:a16="http://schemas.microsoft.com/office/drawing/2014/main" val="2993249412"/>
                    </a:ext>
                  </a:extLst>
                </a:gridCol>
                <a:gridCol w="1132906">
                  <a:extLst>
                    <a:ext uri="{9D8B030D-6E8A-4147-A177-3AD203B41FA5}">
                      <a16:colId xmlns:a16="http://schemas.microsoft.com/office/drawing/2014/main" val="895569254"/>
                    </a:ext>
                  </a:extLst>
                </a:gridCol>
                <a:gridCol w="1132906">
                  <a:extLst>
                    <a:ext uri="{9D8B030D-6E8A-4147-A177-3AD203B41FA5}">
                      <a16:colId xmlns:a16="http://schemas.microsoft.com/office/drawing/2014/main" val="1413558631"/>
                    </a:ext>
                  </a:extLst>
                </a:gridCol>
                <a:gridCol w="1132906">
                  <a:extLst>
                    <a:ext uri="{9D8B030D-6E8A-4147-A177-3AD203B41FA5}">
                      <a16:colId xmlns:a16="http://schemas.microsoft.com/office/drawing/2014/main" val="72833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Skupina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4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Průměr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98038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341771" y="2479170"/>
          <a:ext cx="45316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906">
                  <a:extLst>
                    <a:ext uri="{9D8B030D-6E8A-4147-A177-3AD203B41FA5}">
                      <a16:colId xmlns:a16="http://schemas.microsoft.com/office/drawing/2014/main" val="2993249412"/>
                    </a:ext>
                  </a:extLst>
                </a:gridCol>
                <a:gridCol w="1132906">
                  <a:extLst>
                    <a:ext uri="{9D8B030D-6E8A-4147-A177-3AD203B41FA5}">
                      <a16:colId xmlns:a16="http://schemas.microsoft.com/office/drawing/2014/main" val="895569254"/>
                    </a:ext>
                  </a:extLst>
                </a:gridCol>
                <a:gridCol w="1132906">
                  <a:extLst>
                    <a:ext uri="{9D8B030D-6E8A-4147-A177-3AD203B41FA5}">
                      <a16:colId xmlns:a16="http://schemas.microsoft.com/office/drawing/2014/main" val="1413558631"/>
                    </a:ext>
                  </a:extLst>
                </a:gridCol>
                <a:gridCol w="1132906">
                  <a:extLst>
                    <a:ext uri="{9D8B030D-6E8A-4147-A177-3AD203B41FA5}">
                      <a16:colId xmlns:a16="http://schemas.microsoft.com/office/drawing/2014/main" val="72833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Skupina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4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Průměr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98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5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550159"/>
                <a:ext cx="9980682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cs-CZ" dirty="0" smtClean="0"/>
                  <a:t>ANOVA – analýza rozptylu, tj. test o shodě středních hodnot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Předpoklady testu ANOVA:</a:t>
                </a:r>
              </a:p>
              <a:p>
                <a:r>
                  <a:rPr lang="cs-CZ" dirty="0"/>
                  <a:t>nezávislost výběrů,</a:t>
                </a:r>
              </a:p>
              <a:p>
                <a:r>
                  <a:rPr lang="cs-CZ" dirty="0"/>
                  <a:t>normalita rozdělení (POZOR - nutno ověřit pro každý výběr zvlášť!!!),</a:t>
                </a:r>
              </a:p>
              <a:p>
                <a:r>
                  <a:rPr lang="cs-CZ" dirty="0" err="1"/>
                  <a:t>homoskedasticita</a:t>
                </a:r>
                <a:r>
                  <a:rPr lang="cs-CZ" dirty="0"/>
                  <a:t> (tj. identické rozptyly, pro ověření lze použít např. </a:t>
                </a:r>
                <a:r>
                  <a:rPr lang="cs-CZ" dirty="0" err="1"/>
                  <a:t>Bartlettův</a:t>
                </a:r>
                <a:r>
                  <a:rPr lang="cs-CZ" dirty="0"/>
                  <a:t> nebo </a:t>
                </a:r>
                <a:r>
                  <a:rPr lang="cs-CZ" dirty="0" err="1"/>
                  <a:t>Leveneův</a:t>
                </a:r>
                <a:r>
                  <a:rPr lang="cs-CZ" dirty="0"/>
                  <a:t> test)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Poznámka:</a:t>
                </a:r>
                <a:r>
                  <a:rPr lang="cs-CZ" dirty="0"/>
                  <a:t> ANOVA byla původně navržena pro vyvážené třídění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=…=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. To není předpokladem testu, ale </a:t>
                </a:r>
                <a:r>
                  <a:rPr lang="cs-CZ" dirty="0"/>
                  <a:t>čím těsněji je toto </a:t>
                </a:r>
                <a:r>
                  <a:rPr lang="cs-CZ" dirty="0"/>
                  <a:t>splněno</a:t>
                </a:r>
                <a:r>
                  <a:rPr lang="cs-CZ" dirty="0"/>
                  <a:t>, tím věrohodnější jsou výsledky testu</a:t>
                </a:r>
                <a:r>
                  <a:rPr lang="cs-CZ" dirty="0"/>
                  <a:t>.</a:t>
                </a:r>
                <a:endParaRPr lang="cs-CZ" dirty="0"/>
              </a:p>
              <a:p>
                <a:endParaRPr lang="cs-CZ" sz="2000" dirty="0" smtClean="0"/>
              </a:p>
            </p:txBody>
          </p:sp>
        </mc:Choice>
        <mc:Fallback>
          <p:sp>
            <p:nvSpPr>
              <p:cNvPr id="11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550159"/>
                <a:ext cx="9980682" cy="4525963"/>
              </a:xfrm>
              <a:blipFill>
                <a:blip r:embed="rId2"/>
                <a:stretch>
                  <a:fillRect l="-1465" t="-16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shody </a:t>
            </a:r>
            <a:r>
              <a:rPr lang="cs-CZ" dirty="0" smtClean="0"/>
              <a:t>středních hodnot</a:t>
            </a:r>
            <a:br>
              <a:rPr lang="cs-CZ" dirty="0" smtClean="0"/>
            </a:br>
            <a:r>
              <a:rPr lang="cs-CZ" dirty="0" smtClean="0"/>
              <a:t>ve více než dvou výběrech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45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550159"/>
                <a:ext cx="9980682" cy="51439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ANOVA – analýza rozptylu, tj. test o shodě středních hodnot</a:t>
                </a:r>
              </a:p>
              <a:p>
                <a:r>
                  <a:rPr lang="cs-CZ" dirty="0"/>
                  <a:t>dílčí i celkové výsledky testu ANOVA se zapisují do </a:t>
                </a:r>
                <a:r>
                  <a:rPr lang="cs-CZ" dirty="0" smtClean="0"/>
                  <a:t>tabulky,</a:t>
                </a:r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cs-CZ" dirty="0" smtClean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 smtClean="0"/>
                  <a:t> je distribuční funkce </a:t>
                </a:r>
                <a:r>
                  <a:rPr lang="cs-CZ" dirty="0" err="1" smtClean="0"/>
                  <a:t>Fisherova-Snedecorova</a:t>
                </a:r>
                <a:r>
                  <a:rPr lang="cs-CZ" dirty="0" smtClean="0"/>
                  <a:t> rozdělení 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cs-CZ" dirty="0" smtClean="0"/>
                  <a:t> stupni volnosti v čitateli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𝑑𝑓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cs-CZ" dirty="0"/>
                  <a:t> stupni volnosti </a:t>
                </a:r>
                <a:r>
                  <a:rPr lang="cs-CZ" dirty="0" smtClean="0"/>
                  <a:t>ve jmenovateli. </a:t>
                </a:r>
                <a:endParaRPr lang="cs-CZ" dirty="0"/>
              </a:p>
              <a:p>
                <a:endParaRPr lang="cs-CZ" sz="2000" dirty="0" smtClean="0"/>
              </a:p>
            </p:txBody>
          </p:sp>
        </mc:Choice>
        <mc:Fallback>
          <p:sp>
            <p:nvSpPr>
              <p:cNvPr id="11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550159"/>
                <a:ext cx="9980682" cy="5143939"/>
              </a:xfrm>
              <a:blipFill>
                <a:blip r:embed="rId2"/>
                <a:stretch>
                  <a:fillRect l="-1526" t="-2014" r="-12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shody </a:t>
            </a:r>
            <a:r>
              <a:rPr lang="cs-CZ" dirty="0" smtClean="0"/>
              <a:t>středních hodnot</a:t>
            </a:r>
            <a:br>
              <a:rPr lang="cs-CZ" dirty="0" smtClean="0"/>
            </a:br>
            <a:r>
              <a:rPr lang="cs-CZ" dirty="0" smtClean="0"/>
              <a:t>ve více než dvou výběrech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271" y="2677824"/>
            <a:ext cx="9109939" cy="25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68957" y="218822"/>
            <a:ext cx="10384998" cy="1170031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 startAt="2"/>
            </a:pPr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V souboru </a:t>
            </a:r>
            <a:r>
              <a:rPr lang="cs-CZ" sz="2000" dirty="0" smtClean="0">
                <a:solidFill>
                  <a:srgbClr val="002060"/>
                </a:solidFill>
                <a:latin typeface="+mn-lt"/>
                <a:hlinkClick r:id="rId2"/>
              </a:rPr>
              <a:t>aku2.csv</a:t>
            </a:r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 jsou uvedeny naměřené kapacity baterií čtyř výrobců po 5 a po 100 nabíjecích cyklech a vypočtené hodnoty poklesů těchto kapacit. </a:t>
            </a:r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Na 5% hladině významnosti ověřte, zda se poklesy kapacit výrobců A, C a D statisticky významně liší.</a:t>
            </a:r>
            <a:endParaRPr lang="cs-CZ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68956" y="1630392"/>
            <a:ext cx="11066485" cy="49515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b="1" dirty="0" smtClean="0"/>
              <a:t>Řešení</a:t>
            </a:r>
            <a:r>
              <a:rPr lang="cs-CZ" dirty="0" smtClean="0"/>
              <a:t> – viz skript </a:t>
            </a:r>
            <a:r>
              <a:rPr lang="cs-CZ" dirty="0" smtClean="0">
                <a:hlinkClick r:id="rId3"/>
              </a:rPr>
              <a:t>workshop10.R</a:t>
            </a:r>
            <a:r>
              <a:rPr lang="cs-CZ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cs-CZ" dirty="0" err="1" smtClean="0">
                <a:solidFill>
                  <a:srgbClr val="FF0000"/>
                </a:solidFill>
              </a:rPr>
              <a:t>Preprocesing</a:t>
            </a:r>
            <a:r>
              <a:rPr lang="cs-CZ" dirty="0" smtClean="0">
                <a:solidFill>
                  <a:srgbClr val="FF0000"/>
                </a:solidFill>
              </a:rPr>
              <a:t> dat</a:t>
            </a:r>
            <a:r>
              <a:rPr lang="cs-CZ" dirty="0" smtClean="0"/>
              <a:t>: </a:t>
            </a:r>
            <a:r>
              <a:rPr lang="cs-CZ" dirty="0" smtClean="0"/>
              <a:t>identifikace </a:t>
            </a:r>
            <a:r>
              <a:rPr lang="cs-CZ" dirty="0" smtClean="0"/>
              <a:t>odlehlých pozorování a jejich zpracování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 smtClean="0">
                <a:solidFill>
                  <a:srgbClr val="FF0000"/>
                </a:solidFill>
              </a:rPr>
              <a:t>Explorační analýza</a:t>
            </a:r>
            <a:r>
              <a:rPr lang="cs-CZ" dirty="0" smtClean="0"/>
              <a:t>: vizualizace dat (vícenásobný </a:t>
            </a:r>
            <a:r>
              <a:rPr lang="cs-CZ" dirty="0" err="1" smtClean="0"/>
              <a:t>boxplot</a:t>
            </a:r>
            <a:r>
              <a:rPr lang="cs-CZ" dirty="0" smtClean="0"/>
              <a:t>, histogramy), výpočet výběrových charakteristik, posouzení normality (QQ grafy), posouzení shody rozptylů</a:t>
            </a:r>
          </a:p>
          <a:p>
            <a:pPr>
              <a:lnSpc>
                <a:spcPct val="120000"/>
              </a:lnSpc>
            </a:pPr>
            <a:r>
              <a:rPr lang="cs-CZ" dirty="0" smtClean="0">
                <a:solidFill>
                  <a:srgbClr val="FF0000"/>
                </a:solidFill>
              </a:rPr>
              <a:t>Statistická indukce </a:t>
            </a:r>
            <a:r>
              <a:rPr lang="cs-CZ" dirty="0"/>
              <a:t>(nezapomínat na volbu hladiny významnosti a ověření </a:t>
            </a:r>
            <a:r>
              <a:rPr lang="cs-CZ" dirty="0" smtClean="0"/>
              <a:t>předpokladů):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Ověření </a:t>
            </a:r>
            <a:r>
              <a:rPr lang="cs-CZ" sz="2000" dirty="0" smtClean="0"/>
              <a:t>hypotézy, zda se průměrné poklesy kapacit baterií výrobců </a:t>
            </a:r>
            <a:r>
              <a:rPr lang="cs-CZ" sz="2000" dirty="0" smtClean="0"/>
              <a:t>A, C </a:t>
            </a:r>
            <a:r>
              <a:rPr lang="cs-CZ" sz="2000" dirty="0" smtClean="0"/>
              <a:t>a </a:t>
            </a:r>
            <a:r>
              <a:rPr lang="cs-CZ" sz="2000" dirty="0" smtClean="0"/>
              <a:t>D </a:t>
            </a:r>
            <a:r>
              <a:rPr lang="cs-CZ" sz="2000" dirty="0" smtClean="0"/>
              <a:t>statisticky významně liší.</a:t>
            </a:r>
          </a:p>
          <a:p>
            <a:pPr lvl="1">
              <a:lnSpc>
                <a:spcPct val="120000"/>
              </a:lnSpc>
            </a:pPr>
            <a:endParaRPr lang="cs-CZ" sz="2000" dirty="0" smtClean="0"/>
          </a:p>
          <a:p>
            <a:pPr marL="457200" indent="-457200">
              <a:buFont typeface="+mj-lt"/>
              <a:buAutoNum type="arabicPeriod" startAt="4"/>
            </a:pPr>
            <a:endParaRPr lang="cs-CZ" dirty="0"/>
          </a:p>
          <a:p>
            <a:pPr marL="457200" lvl="1" indent="0">
              <a:lnSpc>
                <a:spcPct val="120000"/>
              </a:lnSpc>
              <a:buNone/>
            </a:pPr>
            <a:endParaRPr lang="cs-CZ" sz="20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975" y="1544259"/>
            <a:ext cx="5493333" cy="458912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18" y="2040343"/>
            <a:ext cx="4305673" cy="3596952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768957" y="218822"/>
            <a:ext cx="10384998" cy="1170031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2"/>
            </a:pPr>
            <a:r>
              <a:rPr lang="cs-CZ" sz="2000" smtClean="0">
                <a:solidFill>
                  <a:srgbClr val="002060"/>
                </a:solidFill>
                <a:latin typeface="+mn-lt"/>
              </a:rPr>
              <a:t>V souboru </a:t>
            </a:r>
            <a:r>
              <a:rPr lang="cs-CZ" sz="2000" smtClean="0">
                <a:solidFill>
                  <a:srgbClr val="002060"/>
                </a:solidFill>
                <a:latin typeface="+mn-lt"/>
                <a:hlinkClick r:id="rId4"/>
              </a:rPr>
              <a:t>aku2.csv</a:t>
            </a:r>
            <a:r>
              <a:rPr lang="cs-CZ" sz="2000" smtClean="0">
                <a:solidFill>
                  <a:srgbClr val="002060"/>
                </a:solidFill>
                <a:latin typeface="+mn-lt"/>
              </a:rPr>
              <a:t> jsou uvedeny naměřené kapacity baterií čtyř výrobců po 5 a po 100 nabíjecích cyklech a vypočtené hodnoty poklesů těchto kapacit. Na 5% hladině významnosti ověřte, zda se poklesy kapacit výrobců A, C a D statisticky významně liší.</a:t>
            </a:r>
            <a:endParaRPr lang="cs-CZ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213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/>
              <p:cNvSpPr txBox="1"/>
              <p:nvPr/>
            </p:nvSpPr>
            <p:spPr>
              <a:xfrm>
                <a:off x="785002" y="386637"/>
                <a:ext cx="10895163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solidFill>
                      <a:srgbClr val="FF0000"/>
                    </a:solidFill>
                  </a:rPr>
                  <a:t>Data jsou nezávislá </a:t>
                </a:r>
                <a:r>
                  <a:rPr lang="cs-CZ" dirty="0" smtClean="0"/>
                  <a:t>(každý údaj byl změřen na jiné statistické jednotce).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solidFill>
                      <a:srgbClr val="FF0000"/>
                    </a:solidFill>
                  </a:rPr>
                  <a:t>Ověření normality </a:t>
                </a:r>
                <a:r>
                  <a:rPr lang="cs-CZ" dirty="0" smtClean="0"/>
                  <a:t>(exaktní):</a:t>
                </a:r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dirty="0" smtClean="0"/>
                  <a:t> Data jsou výběrem z normálního rozdělení.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dirty="0"/>
                  <a:t> Data </a:t>
                </a:r>
                <a:r>
                  <a:rPr lang="cs-CZ" dirty="0" smtClean="0"/>
                  <a:t>nejsou </a:t>
                </a:r>
                <a:r>
                  <a:rPr lang="cs-CZ" dirty="0"/>
                  <a:t>výběrem z normálního rozdělení</a:t>
                </a:r>
                <a:r>
                  <a:rPr lang="cs-CZ" dirty="0" smtClean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Na </a:t>
                </a:r>
                <a:r>
                  <a:rPr lang="cs-CZ" dirty="0" smtClean="0"/>
                  <a:t>hladině významnosti 5% </a:t>
                </a:r>
                <a:r>
                  <a:rPr lang="cs-CZ" dirty="0" smtClean="0"/>
                  <a:t>nezamítáme předpoklad </a:t>
                </a:r>
                <a:r>
                  <a:rPr lang="cs-CZ" dirty="0" smtClean="0"/>
                  <a:t>normality (viz tabulka).</a:t>
                </a:r>
              </a:p>
              <a:p>
                <a:endParaRPr lang="cs-CZ" dirty="0" smtClean="0"/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2" y="386637"/>
                <a:ext cx="10895163" cy="4524315"/>
              </a:xfrm>
              <a:prstGeom prst="rect">
                <a:avLst/>
              </a:prstGeom>
              <a:blipFill>
                <a:blip r:embed="rId2"/>
                <a:stretch>
                  <a:fillRect l="-504" t="-9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44279"/>
              </p:ext>
            </p:extLst>
          </p:nvPr>
        </p:nvGraphicFramePr>
        <p:xfrm>
          <a:off x="850181" y="2327580"/>
          <a:ext cx="611133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762">
                  <a:extLst>
                    <a:ext uri="{9D8B030D-6E8A-4147-A177-3AD203B41FA5}">
                      <a16:colId xmlns:a16="http://schemas.microsoft.com/office/drawing/2014/main" val="3826384274"/>
                    </a:ext>
                  </a:extLst>
                </a:gridCol>
                <a:gridCol w="5020574">
                  <a:extLst>
                    <a:ext uri="{9D8B030D-6E8A-4147-A177-3AD203B41FA5}">
                      <a16:colId xmlns:a16="http://schemas.microsoft.com/office/drawing/2014/main" val="3281535775"/>
                    </a:ext>
                  </a:extLst>
                </a:gridCol>
              </a:tblGrid>
              <a:tr h="35726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výrobce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p-hodnota (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Shapirův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Wilkův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test)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03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0,923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97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146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0,263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502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5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/>
              <p:cNvSpPr txBox="1"/>
              <p:nvPr/>
            </p:nvSpPr>
            <p:spPr>
              <a:xfrm>
                <a:off x="785002" y="386637"/>
                <a:ext cx="10895163" cy="6193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solidFill>
                      <a:srgbClr val="FF0000"/>
                    </a:solidFill>
                  </a:rPr>
                  <a:t>Ověření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shody rozptylů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  <a:p>
                <a:endParaRPr lang="cs-CZ" dirty="0" smtClean="0"/>
              </a:p>
              <a:p>
                <a:r>
                  <a:rPr lang="cs-CZ" dirty="0" smtClean="0"/>
                  <a:t>Na hladině významnosti 5% nelze zamítnout hypotézu o shodě rozptylů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=0,238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cs-CZ" dirty="0" err="1" smtClean="0"/>
                  <a:t>Bartlettův</a:t>
                </a:r>
                <a:r>
                  <a:rPr lang="cs-CZ" dirty="0" smtClean="0"/>
                  <a:t> test).</a:t>
                </a:r>
              </a:p>
              <a:p>
                <a:endParaRPr lang="cs-CZ" dirty="0"/>
              </a:p>
              <a:p>
                <a:r>
                  <a:rPr lang="cs-CZ" dirty="0" smtClean="0"/>
                  <a:t>Předpoklady pro použití </a:t>
                </a:r>
                <a:r>
                  <a:rPr lang="cs-CZ" dirty="0" err="1" smtClean="0"/>
                  <a:t>ANOVy</a:t>
                </a:r>
                <a:r>
                  <a:rPr lang="cs-CZ" dirty="0" smtClean="0"/>
                  <a:t> nelze zamítnout.</a:t>
                </a:r>
              </a:p>
              <a:p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solidFill>
                      <a:srgbClr val="FF0000"/>
                    </a:solidFill>
                  </a:rPr>
                  <a:t>ANOVA</a:t>
                </a:r>
                <a:endParaRPr lang="cs-CZ" dirty="0">
                  <a:solidFill>
                    <a:srgbClr val="FF0000"/>
                  </a:solidFill>
                </a:endParaRPr>
              </a:p>
              <a:p>
                <a:endParaRPr lang="cs-CZ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cs-CZ" i="1" dirty="0" smtClean="0">
                    <a:latin typeface="Cambria Math" panose="02040503050406030204" pitchFamily="18" charset="0"/>
                  </a:rPr>
                  <a:t> </a:t>
                </a:r>
                <a:endParaRPr lang="cs-CZ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/>
              </a:p>
              <a:p>
                <a:endParaRPr lang="en-US" dirty="0" smtClean="0"/>
              </a:p>
              <a:p>
                <a:r>
                  <a:rPr lang="cs-CZ" dirty="0" smtClean="0"/>
                  <a:t>Na </a:t>
                </a:r>
                <a:r>
                  <a:rPr lang="cs-CZ" dirty="0"/>
                  <a:t>hladině významnosti 5% </a:t>
                </a:r>
                <a:r>
                  <a:rPr lang="cs-CZ" dirty="0" smtClean="0"/>
                  <a:t>zamítáme hypotézu </a:t>
                </a:r>
                <a:r>
                  <a:rPr lang="cs-CZ" dirty="0"/>
                  <a:t>o shodě </a:t>
                </a:r>
                <a:r>
                  <a:rPr lang="cs-CZ" dirty="0" smtClean="0"/>
                  <a:t>průměrných poklesů kapacit výrobců A, C a D </a:t>
                </a:r>
                <a:r>
                  <a:rPr lang="cs-CZ" dirty="0"/>
                  <a:t>(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≪0,001</m:t>
                    </m:r>
                  </m:oMath>
                </a14:m>
                <a:r>
                  <a:rPr lang="en-US" dirty="0" smtClean="0"/>
                  <a:t>, ANOVA</a:t>
                </a:r>
                <a:r>
                  <a:rPr lang="cs-CZ" dirty="0" smtClean="0"/>
                  <a:t>).</a:t>
                </a:r>
                <a:endParaRPr lang="cs-CZ" dirty="0"/>
              </a:p>
              <a:p>
                <a:endParaRPr lang="cs-CZ" dirty="0" smtClean="0"/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2" y="386637"/>
                <a:ext cx="10895163" cy="6193555"/>
              </a:xfrm>
              <a:prstGeom prst="rect">
                <a:avLst/>
              </a:prstGeom>
              <a:blipFill>
                <a:blip r:embed="rId2"/>
                <a:stretch>
                  <a:fillRect l="-504" t="-689" r="-1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69" y="4438020"/>
            <a:ext cx="5524500" cy="8286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86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lekce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878238"/>
          </a:xfrm>
        </p:spPr>
        <p:txBody>
          <a:bodyPr>
            <a:normAutofit/>
          </a:bodyPr>
          <a:lstStyle/>
          <a:p>
            <a:r>
              <a:rPr lang="cs-CZ" sz="2200" b="1" dirty="0" smtClean="0"/>
              <a:t>Opakování</a:t>
            </a:r>
            <a:endParaRPr lang="cs-CZ" sz="2200" b="1" dirty="0"/>
          </a:p>
          <a:p>
            <a:pPr lvl="1">
              <a:spcBef>
                <a:spcPts val="1200"/>
              </a:spcBef>
            </a:pPr>
            <a:r>
              <a:rPr lang="cs-CZ" sz="2200" dirty="0" err="1" smtClean="0"/>
              <a:t>Dvouvýběrové</a:t>
            </a:r>
            <a:r>
              <a:rPr lang="cs-CZ" sz="2200" dirty="0" smtClean="0"/>
              <a:t> testy parametrických hypotéz </a:t>
            </a:r>
          </a:p>
          <a:p>
            <a:pPr lvl="2">
              <a:spcBef>
                <a:spcPts val="1200"/>
              </a:spcBef>
            </a:pPr>
            <a:r>
              <a:rPr lang="cs-CZ" sz="2000" dirty="0"/>
              <a:t>Liší se statisticky významně pokles kapacit baterií výrobců A </a:t>
            </a:r>
            <a:r>
              <a:rPr lang="cs-CZ" sz="2000" dirty="0" err="1"/>
              <a:t>a</a:t>
            </a:r>
            <a:r>
              <a:rPr lang="cs-CZ" sz="2000" dirty="0"/>
              <a:t> </a:t>
            </a:r>
            <a:r>
              <a:rPr lang="cs-CZ" sz="2000" dirty="0" smtClean="0"/>
              <a:t>C?</a:t>
            </a:r>
            <a:endParaRPr lang="cs-CZ" sz="2000" dirty="0"/>
          </a:p>
          <a:p>
            <a:pPr lvl="1">
              <a:spcBef>
                <a:spcPts val="1200"/>
              </a:spcBef>
            </a:pPr>
            <a:endParaRPr lang="cs-CZ" sz="2200" dirty="0" smtClean="0"/>
          </a:p>
          <a:p>
            <a:pPr>
              <a:spcBef>
                <a:spcPts val="1200"/>
              </a:spcBef>
            </a:pPr>
            <a:r>
              <a:rPr lang="cs-CZ" sz="2200" b="1" dirty="0" err="1" smtClean="0"/>
              <a:t>Vícevýběrové</a:t>
            </a:r>
            <a:r>
              <a:rPr lang="cs-CZ" sz="2200" b="1" dirty="0" smtClean="0"/>
              <a:t> testy parametrických hypotéz</a:t>
            </a:r>
            <a:endParaRPr lang="cs-CZ" sz="2200" b="1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200" dirty="0" err="1" smtClean="0"/>
              <a:t>Vícevýběrové</a:t>
            </a:r>
            <a:r>
              <a:rPr lang="cs-CZ" sz="2200" dirty="0" smtClean="0"/>
              <a:t> testy o shodě rozptylů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200" dirty="0" smtClean="0"/>
              <a:t>ANOVA (analýza rozptylu = </a:t>
            </a:r>
            <a:r>
              <a:rPr lang="cs-CZ" sz="2200" dirty="0" err="1" smtClean="0"/>
              <a:t>vícevýběrový</a:t>
            </a:r>
            <a:r>
              <a:rPr lang="cs-CZ" sz="2200" dirty="0" smtClean="0"/>
              <a:t> test o shodě středních hodnot)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200" dirty="0" err="1" smtClean="0"/>
              <a:t>Kruskalův</a:t>
            </a:r>
            <a:r>
              <a:rPr lang="cs-CZ" sz="2200" dirty="0" smtClean="0"/>
              <a:t> – </a:t>
            </a:r>
            <a:r>
              <a:rPr lang="cs-CZ" sz="2200" dirty="0" err="1" smtClean="0"/>
              <a:t>Wallisův</a:t>
            </a:r>
            <a:r>
              <a:rPr lang="cs-CZ" sz="2200" dirty="0" smtClean="0"/>
              <a:t> test (</a:t>
            </a:r>
            <a:r>
              <a:rPr lang="cs-CZ" sz="2200" dirty="0" err="1" smtClean="0"/>
              <a:t>vícevýběrový</a:t>
            </a:r>
            <a:r>
              <a:rPr lang="cs-CZ" sz="2200" dirty="0" smtClean="0"/>
              <a:t> test o shodě mediánů)</a:t>
            </a:r>
          </a:p>
          <a:p>
            <a:pPr lvl="1"/>
            <a:endParaRPr lang="cs-CZ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104900" y="1550159"/>
            <a:ext cx="9980682" cy="514393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 hoc anal</a:t>
            </a:r>
            <a:r>
              <a:rPr lang="cs-CZ" dirty="0" err="1" smtClean="0">
                <a:solidFill>
                  <a:srgbClr val="FF0000"/>
                </a:solidFill>
              </a:rPr>
              <a:t>ýza</a:t>
            </a:r>
            <a:r>
              <a:rPr lang="cs-CZ" dirty="0" smtClean="0">
                <a:solidFill>
                  <a:srgbClr val="FF0000"/>
                </a:solidFill>
              </a:rPr>
              <a:t> aneb vícenásobné porovnávání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Zamítneme-li u testu ANOVA nulovou hypotézu, měli bychom zjistit, co bylo příčinou tohoto zamítnutí, tj. najít případné homogenní podskupiny mezi srovnávanými třídami.</a:t>
            </a:r>
          </a:p>
          <a:p>
            <a:endParaRPr lang="cs-CZ" sz="20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shody </a:t>
            </a:r>
            <a:r>
              <a:rPr lang="cs-CZ" dirty="0" smtClean="0"/>
              <a:t>středních hodnot</a:t>
            </a:r>
            <a:br>
              <a:rPr lang="cs-CZ" dirty="0" smtClean="0"/>
            </a:br>
            <a:r>
              <a:rPr lang="cs-CZ" dirty="0" smtClean="0"/>
              <a:t>ve více než dvou výběrech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842600"/>
            <a:ext cx="4305673" cy="359695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648" y="3031016"/>
            <a:ext cx="3886200" cy="8477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185139" y="3886406"/>
            <a:ext cx="448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Post hoc analýza </a:t>
            </a:r>
            <a:r>
              <a:rPr lang="cs-CZ" dirty="0" err="1" smtClean="0"/>
              <a:t>Tukeyho</a:t>
            </a:r>
            <a:r>
              <a:rPr lang="cs-CZ" dirty="0" smtClean="0"/>
              <a:t> metodou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79431" y="4899804"/>
            <a:ext cx="5693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Mezi všemi srovnávanými výrobci jsou statisticky významné rozdíly v poklesech kapacit akumulátorů. Statisticky významně největší pokles kapacit vykazují akumulátory výrobce C, statisticky významně nejnižší pokles kapacit vykazují akumulátory výrobce 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3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104900" y="1550159"/>
            <a:ext cx="9980682" cy="5143939"/>
          </a:xfrm>
        </p:spPr>
        <p:txBody>
          <a:bodyPr>
            <a:normAutofit/>
          </a:bodyPr>
          <a:lstStyle/>
          <a:p>
            <a:r>
              <a:rPr lang="cs-CZ" dirty="0" err="1" smtClean="0"/>
              <a:t>Kruskalův</a:t>
            </a:r>
            <a:r>
              <a:rPr lang="cs-CZ" dirty="0" smtClean="0"/>
              <a:t> – </a:t>
            </a:r>
            <a:r>
              <a:rPr lang="cs-CZ" dirty="0" err="1" smtClean="0"/>
              <a:t>Wallisův</a:t>
            </a:r>
            <a:r>
              <a:rPr lang="cs-CZ" dirty="0" smtClean="0"/>
              <a:t> test</a:t>
            </a: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Předpoklady </a:t>
            </a:r>
            <a:r>
              <a:rPr lang="cs-CZ" dirty="0" err="1" smtClean="0">
                <a:solidFill>
                  <a:srgbClr val="FF0000"/>
                </a:solidFill>
              </a:rPr>
              <a:t>Kruskallova</a:t>
            </a:r>
            <a:r>
              <a:rPr lang="cs-CZ" dirty="0" smtClean="0">
                <a:solidFill>
                  <a:srgbClr val="FF0000"/>
                </a:solidFill>
              </a:rPr>
              <a:t> – </a:t>
            </a:r>
            <a:r>
              <a:rPr lang="cs-CZ" dirty="0" err="1" smtClean="0">
                <a:solidFill>
                  <a:srgbClr val="FF0000"/>
                </a:solidFill>
              </a:rPr>
              <a:t>Wallisova</a:t>
            </a:r>
            <a:r>
              <a:rPr lang="cs-CZ" dirty="0" smtClean="0">
                <a:solidFill>
                  <a:srgbClr val="FF0000"/>
                </a:solidFill>
              </a:rPr>
              <a:t> testu: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nezávislost výběrů,</a:t>
            </a:r>
          </a:p>
          <a:p>
            <a:r>
              <a:rPr lang="cs-CZ" dirty="0" smtClean="0"/>
              <a:t>stejný typ rozdělení měřené veličiny pro všechny třídy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shody </a:t>
            </a:r>
            <a:r>
              <a:rPr lang="cs-CZ" dirty="0" smtClean="0"/>
              <a:t>mediánů</a:t>
            </a:r>
            <a:br>
              <a:rPr lang="cs-CZ" dirty="0" smtClean="0"/>
            </a:br>
            <a:r>
              <a:rPr lang="cs-CZ" dirty="0" smtClean="0"/>
              <a:t>ve více než dvou výběrech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85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68957" y="218822"/>
            <a:ext cx="10384998" cy="1170031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 startAt="3"/>
            </a:pPr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V souboru </a:t>
            </a:r>
            <a:r>
              <a:rPr lang="cs-CZ" sz="2000" dirty="0" smtClean="0">
                <a:solidFill>
                  <a:srgbClr val="002060"/>
                </a:solidFill>
                <a:latin typeface="+mn-lt"/>
                <a:hlinkClick r:id="rId2"/>
              </a:rPr>
              <a:t>aku2.csv</a:t>
            </a:r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 jsou uvedeny naměřené kapacity baterií čtyř výrobců po 5 a po 100 nabíjecích cyklech a vypočtené hodnoty poklesů těchto kapacit. </a:t>
            </a:r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Na 5% hladině významnosti ověřte, zda se poklesy kapacit jednotlivých výrobců statisticky významně liší.</a:t>
            </a:r>
            <a:endParaRPr lang="cs-CZ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68956" y="1630392"/>
            <a:ext cx="11066485" cy="49515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b="1" dirty="0" smtClean="0"/>
              <a:t>Řešení</a:t>
            </a:r>
            <a:r>
              <a:rPr lang="cs-CZ" dirty="0" smtClean="0"/>
              <a:t> – viz skript </a:t>
            </a:r>
            <a:r>
              <a:rPr lang="cs-CZ" dirty="0" smtClean="0">
                <a:hlinkClick r:id="rId3"/>
              </a:rPr>
              <a:t>workshop10.R</a:t>
            </a:r>
            <a:r>
              <a:rPr lang="cs-CZ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cs-CZ" dirty="0" err="1" smtClean="0">
                <a:solidFill>
                  <a:srgbClr val="FF0000"/>
                </a:solidFill>
              </a:rPr>
              <a:t>Preprocesing</a:t>
            </a:r>
            <a:r>
              <a:rPr lang="cs-CZ" dirty="0" smtClean="0">
                <a:solidFill>
                  <a:srgbClr val="FF0000"/>
                </a:solidFill>
              </a:rPr>
              <a:t> dat</a:t>
            </a:r>
            <a:r>
              <a:rPr lang="cs-CZ" dirty="0" smtClean="0"/>
              <a:t>: </a:t>
            </a:r>
            <a:r>
              <a:rPr lang="cs-CZ" dirty="0" smtClean="0"/>
              <a:t>identifikace </a:t>
            </a:r>
            <a:r>
              <a:rPr lang="cs-CZ" dirty="0" smtClean="0"/>
              <a:t>odlehlých pozorování a jejich zpracování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 smtClean="0">
                <a:solidFill>
                  <a:srgbClr val="FF0000"/>
                </a:solidFill>
              </a:rPr>
              <a:t>Explorační analýza</a:t>
            </a:r>
            <a:r>
              <a:rPr lang="cs-CZ" dirty="0" smtClean="0"/>
              <a:t>: vizualizace dat (vícenásobný </a:t>
            </a:r>
            <a:r>
              <a:rPr lang="cs-CZ" dirty="0" err="1" smtClean="0"/>
              <a:t>boxplot</a:t>
            </a:r>
            <a:r>
              <a:rPr lang="cs-CZ" dirty="0" smtClean="0"/>
              <a:t>, histogramy), výpočet výběrových charakteristik, posouzení normality (QQ grafy), posouzení shody rozptylů</a:t>
            </a:r>
          </a:p>
          <a:p>
            <a:pPr>
              <a:lnSpc>
                <a:spcPct val="120000"/>
              </a:lnSpc>
            </a:pPr>
            <a:r>
              <a:rPr lang="cs-CZ" dirty="0" smtClean="0">
                <a:solidFill>
                  <a:srgbClr val="FF0000"/>
                </a:solidFill>
              </a:rPr>
              <a:t>Statistická indukce </a:t>
            </a:r>
            <a:r>
              <a:rPr lang="cs-CZ" dirty="0"/>
              <a:t>(nezapomínat na volbu hladiny významnosti a ověření </a:t>
            </a:r>
            <a:r>
              <a:rPr lang="cs-CZ" dirty="0" smtClean="0"/>
              <a:t>předpokladů):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Ověření </a:t>
            </a:r>
            <a:r>
              <a:rPr lang="cs-CZ" sz="2000" dirty="0" smtClean="0"/>
              <a:t>hypotézy, zda se průměrné poklesy kapacit baterií výrobců </a:t>
            </a:r>
            <a:r>
              <a:rPr lang="cs-CZ" sz="2000" dirty="0" smtClean="0"/>
              <a:t>A, B, C </a:t>
            </a:r>
            <a:r>
              <a:rPr lang="cs-CZ" sz="2000" dirty="0" smtClean="0"/>
              <a:t>a </a:t>
            </a:r>
            <a:r>
              <a:rPr lang="cs-CZ" sz="2000" dirty="0" smtClean="0"/>
              <a:t>D </a:t>
            </a:r>
            <a:r>
              <a:rPr lang="cs-CZ" sz="2000" dirty="0" smtClean="0"/>
              <a:t>statisticky významně liší.</a:t>
            </a:r>
          </a:p>
          <a:p>
            <a:pPr lvl="1">
              <a:lnSpc>
                <a:spcPct val="120000"/>
              </a:lnSpc>
            </a:pPr>
            <a:endParaRPr lang="cs-CZ" sz="2000" dirty="0" smtClean="0"/>
          </a:p>
          <a:p>
            <a:pPr marL="457200" indent="-457200">
              <a:buFont typeface="+mj-lt"/>
              <a:buAutoNum type="arabicPeriod" startAt="4"/>
            </a:pPr>
            <a:endParaRPr lang="cs-CZ" dirty="0"/>
          </a:p>
          <a:p>
            <a:pPr marL="457200" lvl="1" indent="0">
              <a:lnSpc>
                <a:spcPct val="120000"/>
              </a:lnSpc>
              <a:buNone/>
            </a:pPr>
            <a:endParaRPr lang="cs-CZ" sz="20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31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68957" y="218822"/>
            <a:ext cx="10384998" cy="1170031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 startAt="3"/>
            </a:pPr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V souboru </a:t>
            </a:r>
            <a:r>
              <a:rPr lang="cs-CZ" sz="2000" dirty="0" smtClean="0">
                <a:solidFill>
                  <a:srgbClr val="002060"/>
                </a:solidFill>
                <a:latin typeface="+mn-lt"/>
                <a:hlinkClick r:id="rId2"/>
              </a:rPr>
              <a:t>aku2.csv</a:t>
            </a:r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 jsou uvedeny naměřené kapacity baterií čtyř výrobců po 5 a po 100 nabíjecích cyklech a vypočtené hodnoty poklesů těchto kapacit. </a:t>
            </a:r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Na 5% hladině významnosti ověřte, zda se poklesy kapacit jednotlivých výrobců statisticky významně liší.</a:t>
            </a:r>
            <a:endParaRPr lang="cs-CZ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32" y="2313001"/>
            <a:ext cx="4786113" cy="29921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020" y="1299211"/>
            <a:ext cx="5228935" cy="531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/>
              <p:cNvSpPr txBox="1"/>
              <p:nvPr/>
            </p:nvSpPr>
            <p:spPr>
              <a:xfrm>
                <a:off x="785002" y="386637"/>
                <a:ext cx="10895163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solidFill>
                      <a:srgbClr val="FF0000"/>
                    </a:solidFill>
                  </a:rPr>
                  <a:t>Data jsou nezávislá </a:t>
                </a:r>
                <a:r>
                  <a:rPr lang="cs-CZ" dirty="0" smtClean="0"/>
                  <a:t>(každý údaj byl změřen na jiné statistické jednotce).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solidFill>
                      <a:srgbClr val="FF0000"/>
                    </a:solidFill>
                  </a:rPr>
                  <a:t>Ověření normality </a:t>
                </a:r>
                <a:r>
                  <a:rPr lang="cs-CZ" dirty="0" smtClean="0"/>
                  <a:t>(exaktní):</a:t>
                </a:r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dirty="0" smtClean="0"/>
                  <a:t> Data jsou výběrem z normálního rozdělení.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dirty="0"/>
                  <a:t> Data </a:t>
                </a:r>
                <a:r>
                  <a:rPr lang="cs-CZ" dirty="0" smtClean="0"/>
                  <a:t>nejsou </a:t>
                </a:r>
                <a:r>
                  <a:rPr lang="cs-CZ" dirty="0"/>
                  <a:t>výběrem z normálního rozdělení</a:t>
                </a:r>
                <a:r>
                  <a:rPr lang="cs-CZ" dirty="0" smtClean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Na </a:t>
                </a:r>
                <a:r>
                  <a:rPr lang="cs-CZ" dirty="0" smtClean="0"/>
                  <a:t>hladině významnosti 5% </a:t>
                </a:r>
                <a:r>
                  <a:rPr lang="cs-CZ" dirty="0" smtClean="0"/>
                  <a:t>zamítáme předpoklad </a:t>
                </a:r>
                <a:r>
                  <a:rPr lang="cs-CZ" dirty="0" smtClean="0"/>
                  <a:t>normality (viz tabulka).</a:t>
                </a:r>
              </a:p>
              <a:p>
                <a:endParaRPr lang="cs-CZ" dirty="0" smtClean="0"/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2" y="386637"/>
                <a:ext cx="10895163" cy="4524315"/>
              </a:xfrm>
              <a:prstGeom prst="rect">
                <a:avLst/>
              </a:prstGeom>
              <a:blipFill>
                <a:blip r:embed="rId2"/>
                <a:stretch>
                  <a:fillRect l="-504" t="-9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796859"/>
              </p:ext>
            </p:extLst>
          </p:nvPr>
        </p:nvGraphicFramePr>
        <p:xfrm>
          <a:off x="850181" y="2327580"/>
          <a:ext cx="611133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762">
                  <a:extLst>
                    <a:ext uri="{9D8B030D-6E8A-4147-A177-3AD203B41FA5}">
                      <a16:colId xmlns:a16="http://schemas.microsoft.com/office/drawing/2014/main" val="3826384274"/>
                    </a:ext>
                  </a:extLst>
                </a:gridCol>
                <a:gridCol w="5020574">
                  <a:extLst>
                    <a:ext uri="{9D8B030D-6E8A-4147-A177-3AD203B41FA5}">
                      <a16:colId xmlns:a16="http://schemas.microsoft.com/office/drawing/2014/main" val="3281535775"/>
                    </a:ext>
                  </a:extLst>
                </a:gridCol>
              </a:tblGrid>
              <a:tr h="35726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výrobce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p-hodnota (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Shapirův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Wilkův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test)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03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0,923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97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0,002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229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146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0,263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502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9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/>
              <p:cNvSpPr txBox="1"/>
              <p:nvPr/>
            </p:nvSpPr>
            <p:spPr>
              <a:xfrm>
                <a:off x="785002" y="386637"/>
                <a:ext cx="10895163" cy="4004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Předpoklady pro použití </a:t>
                </a:r>
                <a:r>
                  <a:rPr lang="cs-CZ" dirty="0" err="1" smtClean="0"/>
                  <a:t>ANOVy</a:t>
                </a:r>
                <a:r>
                  <a:rPr lang="cs-CZ" dirty="0" smtClean="0"/>
                  <a:t> nejsou splněny (předpoklad normality), proto pro testování volíme </a:t>
                </a:r>
                <a:r>
                  <a:rPr lang="cs-CZ" dirty="0" err="1" smtClean="0"/>
                  <a:t>Kruskalův</a:t>
                </a:r>
                <a:r>
                  <a:rPr lang="cs-CZ" dirty="0" smtClean="0"/>
                  <a:t> – </a:t>
                </a:r>
                <a:r>
                  <a:rPr lang="cs-CZ" dirty="0" err="1" smtClean="0"/>
                  <a:t>Wallisův</a:t>
                </a:r>
                <a:r>
                  <a:rPr lang="cs-CZ" dirty="0" smtClean="0"/>
                  <a:t> test (jeho předpoklady splněny jsou).</a:t>
                </a:r>
              </a:p>
              <a:p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err="1" smtClean="0">
                    <a:solidFill>
                      <a:srgbClr val="FF0000"/>
                    </a:solidFill>
                  </a:rPr>
                  <a:t>Kruskalův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 – </a:t>
                </a:r>
                <a:r>
                  <a:rPr lang="cs-CZ" dirty="0" err="1" smtClean="0">
                    <a:solidFill>
                      <a:srgbClr val="FF0000"/>
                    </a:solidFill>
                  </a:rPr>
                  <a:t>Wallisův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 test</a:t>
                </a:r>
                <a:endParaRPr lang="cs-CZ" dirty="0">
                  <a:solidFill>
                    <a:srgbClr val="FF0000"/>
                  </a:solidFill>
                </a:endParaRPr>
              </a:p>
              <a:p>
                <a:endParaRPr lang="cs-CZ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cs-CZ" i="1" dirty="0" smtClean="0">
                    <a:latin typeface="Cambria Math" panose="02040503050406030204" pitchFamily="18" charset="0"/>
                  </a:rPr>
                  <a:t> </a:t>
                </a:r>
                <a:endParaRPr lang="cs-CZ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Na </a:t>
                </a:r>
                <a:r>
                  <a:rPr lang="cs-CZ" dirty="0"/>
                  <a:t>hladině významnosti 5% </a:t>
                </a:r>
                <a:r>
                  <a:rPr lang="cs-CZ" dirty="0" smtClean="0"/>
                  <a:t>zamítáme hypotézu </a:t>
                </a:r>
                <a:r>
                  <a:rPr lang="cs-CZ" dirty="0"/>
                  <a:t>o shodě </a:t>
                </a:r>
                <a:r>
                  <a:rPr lang="cs-CZ" dirty="0" smtClean="0"/>
                  <a:t>mediánů poklesů kapacit výrobců A, B, C a D </a:t>
                </a:r>
                <a:r>
                  <a:rPr lang="cs-CZ" dirty="0"/>
                  <a:t>(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≪0,001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cs-CZ" dirty="0" err="1" smtClean="0"/>
                  <a:t>Kruskalův</a:t>
                </a:r>
                <a:r>
                  <a:rPr lang="cs-CZ" dirty="0" smtClean="0"/>
                  <a:t> – </a:t>
                </a:r>
                <a:r>
                  <a:rPr lang="cs-CZ" dirty="0" err="1" smtClean="0"/>
                  <a:t>Wallisův</a:t>
                </a:r>
                <a:r>
                  <a:rPr lang="cs-CZ" dirty="0" smtClean="0"/>
                  <a:t> test).</a:t>
                </a:r>
              </a:p>
              <a:p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solidFill>
                      <a:srgbClr val="FF0000"/>
                    </a:solidFill>
                  </a:rPr>
                  <a:t>Post hoc analýza Dunnové metodou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endParaRPr lang="cs-CZ" dirty="0" smtClean="0"/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2" y="386637"/>
                <a:ext cx="10895163" cy="4004173"/>
              </a:xfrm>
              <a:prstGeom prst="rect">
                <a:avLst/>
              </a:prstGeom>
              <a:blipFill>
                <a:blip r:embed="rId2"/>
                <a:stretch>
                  <a:fillRect l="-504" t="-10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925" y="3547434"/>
            <a:ext cx="3608176" cy="18653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02" y="3850612"/>
            <a:ext cx="4477111" cy="27989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65629" y="5690844"/>
            <a:ext cx="6556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Mezi všemi srovnávanými výrobci jsou statisticky významné rozdíly v poklesech kapacit akumulátorů. Statisticky významně největší pokles kapacit vykazují akumulátory výrobce B, jako druhý nejhorší se jeví výrobce C. Statisticky významně nejnižší pokles kapacit vykazují akumulátory výrobce D.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679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DěkujEME</a:t>
            </a:r>
            <a:r>
              <a:rPr lang="cs-CZ" dirty="0" smtClean="0"/>
              <a:t> za pozornost!</a:t>
            </a:r>
            <a:endParaRPr lang="cs-CZ" dirty="0"/>
          </a:p>
        </p:txBody>
      </p:sp>
      <p:pic>
        <p:nvPicPr>
          <p:cNvPr id="5" name="Picture 2" descr="http://www.ush.sd/ar/_imgs/gols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Dvouvýběrové</a:t>
            </a:r>
            <a:r>
              <a:rPr lang="cs-CZ" dirty="0" smtClean="0"/>
              <a:t> testy parametrických hypotéz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81" y="1430687"/>
            <a:ext cx="6055653" cy="47208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ovéPole 17"/>
          <p:cNvSpPr txBox="1"/>
          <p:nvPr/>
        </p:nvSpPr>
        <p:spPr>
          <a:xfrm>
            <a:off x="767752" y="6331789"/>
            <a:ext cx="10846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Litschmannová</a:t>
            </a:r>
            <a:r>
              <a:rPr lang="cs-CZ" sz="1400" dirty="0"/>
              <a:t>, M., </a:t>
            </a:r>
            <a:r>
              <a:rPr lang="cs-CZ" sz="1400" dirty="0">
                <a:hlinkClick r:id="rId3"/>
              </a:rPr>
              <a:t>Základní metody statistické </a:t>
            </a:r>
            <a:r>
              <a:rPr lang="cs-CZ" sz="1400" dirty="0" smtClean="0">
                <a:hlinkClick r:id="rId3"/>
              </a:rPr>
              <a:t>indukce</a:t>
            </a:r>
            <a:r>
              <a:rPr lang="cs-CZ" sz="1400" dirty="0"/>
              <a:t>, online: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am-nas.vsb.cz/lit40/PRASTA/Statisticka_indukce.pdf</a:t>
            </a:r>
            <a:r>
              <a:rPr lang="cs-CZ" sz="1400" dirty="0" smtClean="0"/>
              <a:t>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703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68957" y="218822"/>
            <a:ext cx="10384998" cy="1170031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V souboru </a:t>
            </a:r>
            <a:r>
              <a:rPr lang="cs-CZ" sz="2000" dirty="0" smtClean="0">
                <a:solidFill>
                  <a:srgbClr val="002060"/>
                </a:solidFill>
                <a:latin typeface="+mn-lt"/>
                <a:hlinkClick r:id="rId2"/>
              </a:rPr>
              <a:t>aku2.csv</a:t>
            </a:r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 jsou uvedeny naměřené kapacity baterií čtyř výrobců po 5 a po 100 nabíjecích cyklech a vypočtené hodnoty poklesů těchto kapacit. Výrobce A tvrdí, že jeho baterie vykazují nižší pokles kapacit než baterie výrobce C. Ověřte toto tvrzení na hladině významnosti 5%. </a:t>
            </a:r>
            <a:endParaRPr lang="cs-CZ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68956" y="1630392"/>
            <a:ext cx="11066485" cy="49515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b="1" dirty="0" smtClean="0"/>
              <a:t>Řešení</a:t>
            </a:r>
            <a:r>
              <a:rPr lang="cs-CZ" dirty="0" smtClean="0"/>
              <a:t> – viz skript </a:t>
            </a:r>
            <a:r>
              <a:rPr lang="cs-CZ" dirty="0" smtClean="0">
                <a:hlinkClick r:id="rId3"/>
              </a:rPr>
              <a:t>workshop10.R</a:t>
            </a:r>
            <a:r>
              <a:rPr lang="cs-CZ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cs-CZ" dirty="0" err="1" smtClean="0">
                <a:solidFill>
                  <a:srgbClr val="FF0000"/>
                </a:solidFill>
              </a:rPr>
              <a:t>Preprocesing</a:t>
            </a:r>
            <a:r>
              <a:rPr lang="cs-CZ" dirty="0" smtClean="0">
                <a:solidFill>
                  <a:srgbClr val="FF0000"/>
                </a:solidFill>
              </a:rPr>
              <a:t> dat</a:t>
            </a:r>
            <a:r>
              <a:rPr lang="cs-CZ" dirty="0" smtClean="0"/>
              <a:t>: vytvoření souboru, v němž jsou údaje pouze o výrobcích A </a:t>
            </a:r>
            <a:r>
              <a:rPr lang="cs-CZ" dirty="0" err="1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C</a:t>
            </a:r>
            <a:r>
              <a:rPr lang="cs-CZ" dirty="0" smtClean="0"/>
              <a:t> + identifikace odlehlých pozorování a jejich zpracování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 smtClean="0">
                <a:solidFill>
                  <a:srgbClr val="FF0000"/>
                </a:solidFill>
              </a:rPr>
              <a:t>Explorační analýza</a:t>
            </a:r>
            <a:r>
              <a:rPr lang="cs-CZ" dirty="0" smtClean="0"/>
              <a:t>: vizualizace dat (vícenásobný </a:t>
            </a:r>
            <a:r>
              <a:rPr lang="cs-CZ" dirty="0" err="1" smtClean="0"/>
              <a:t>boxplot</a:t>
            </a:r>
            <a:r>
              <a:rPr lang="cs-CZ" dirty="0" smtClean="0"/>
              <a:t>, histogramy), výpočet výběrových charakteristik, posouzení normality (QQ grafy), posouzení shody rozptylů</a:t>
            </a:r>
          </a:p>
          <a:p>
            <a:pPr>
              <a:lnSpc>
                <a:spcPct val="120000"/>
              </a:lnSpc>
            </a:pPr>
            <a:r>
              <a:rPr lang="cs-CZ" dirty="0" smtClean="0">
                <a:solidFill>
                  <a:srgbClr val="FF0000"/>
                </a:solidFill>
              </a:rPr>
              <a:t>Statistická indukce </a:t>
            </a:r>
            <a:r>
              <a:rPr lang="cs-CZ" dirty="0"/>
              <a:t>(nezapomínat na volbu hladiny významnosti a ověření </a:t>
            </a:r>
            <a:r>
              <a:rPr lang="cs-CZ" dirty="0" smtClean="0"/>
              <a:t>předpokladů):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Intervalový odhad rozdílu středních poklesů kapacit baterií výrobců A </a:t>
            </a:r>
            <a:r>
              <a:rPr lang="cs-CZ" sz="2000" dirty="0" err="1" smtClean="0"/>
              <a:t>a</a:t>
            </a:r>
            <a:r>
              <a:rPr lang="cs-CZ" sz="2000" dirty="0" smtClean="0"/>
              <a:t> </a:t>
            </a:r>
            <a:r>
              <a:rPr lang="en-US" sz="2000" dirty="0" smtClean="0"/>
              <a:t>C</a:t>
            </a:r>
            <a:r>
              <a:rPr lang="cs-CZ" sz="20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Ověření hypotézy, zda se průměrné poklesy kapacit baterií výrobců A </a:t>
            </a:r>
            <a:r>
              <a:rPr lang="cs-CZ" sz="2000" dirty="0" err="1" smtClean="0"/>
              <a:t>a</a:t>
            </a:r>
            <a:r>
              <a:rPr lang="cs-CZ" sz="2000" dirty="0" smtClean="0"/>
              <a:t> </a:t>
            </a:r>
            <a:r>
              <a:rPr lang="en-US" sz="2000" dirty="0"/>
              <a:t>C</a:t>
            </a:r>
            <a:r>
              <a:rPr lang="cs-CZ" sz="2000" dirty="0" smtClean="0"/>
              <a:t> statisticky významně liší.</a:t>
            </a:r>
          </a:p>
          <a:p>
            <a:pPr lvl="1">
              <a:lnSpc>
                <a:spcPct val="120000"/>
              </a:lnSpc>
            </a:pPr>
            <a:endParaRPr lang="cs-CZ" sz="2000" dirty="0" smtClean="0"/>
          </a:p>
          <a:p>
            <a:pPr marL="457200" indent="-457200">
              <a:buFont typeface="+mj-lt"/>
              <a:buAutoNum type="arabicPeriod" startAt="4"/>
            </a:pPr>
            <a:endParaRPr lang="cs-CZ" dirty="0"/>
          </a:p>
          <a:p>
            <a:pPr marL="457200" lvl="1" indent="0">
              <a:lnSpc>
                <a:spcPct val="120000"/>
              </a:lnSpc>
              <a:buNone/>
            </a:pPr>
            <a:endParaRPr lang="cs-CZ" sz="20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endParaRPr lang="cs-CZ" dirty="0"/>
          </a:p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6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204" y="198409"/>
            <a:ext cx="8532162" cy="653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5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/>
              <p:cNvSpPr txBox="1"/>
              <p:nvPr/>
            </p:nvSpPr>
            <p:spPr>
              <a:xfrm>
                <a:off x="785002" y="386637"/>
                <a:ext cx="10895163" cy="6200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solidFill>
                      <a:srgbClr val="FF0000"/>
                    </a:solidFill>
                  </a:rPr>
                  <a:t>Data jsou nezávislá </a:t>
                </a:r>
                <a:r>
                  <a:rPr lang="cs-CZ" dirty="0" smtClean="0"/>
                  <a:t>(každý údaj byl změřen na jiné statistické jednotce).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solidFill>
                      <a:srgbClr val="FF0000"/>
                    </a:solidFill>
                  </a:rPr>
                  <a:t>Ověření normality </a:t>
                </a:r>
                <a:r>
                  <a:rPr lang="cs-CZ" dirty="0" smtClean="0"/>
                  <a:t>(exaktní):</a:t>
                </a:r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dirty="0" smtClean="0"/>
                  <a:t> Data jsou výběrem z normálního rozdělení.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dirty="0"/>
                  <a:t> Data </a:t>
                </a:r>
                <a:r>
                  <a:rPr lang="cs-CZ" dirty="0" smtClean="0"/>
                  <a:t>nejsou </a:t>
                </a:r>
                <a:r>
                  <a:rPr lang="cs-CZ" dirty="0"/>
                  <a:t>výběrem z normálního rozdělení</a:t>
                </a:r>
                <a:r>
                  <a:rPr lang="cs-CZ" dirty="0" smtClean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r>
                  <a:rPr lang="cs-CZ" dirty="0" smtClean="0"/>
                  <a:t>Na hladině významnosti 5% nelze zamítnout předpoklad normality (viz tabulka).</a:t>
                </a:r>
              </a:p>
              <a:p>
                <a:endParaRPr lang="cs-CZ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solidFill>
                      <a:srgbClr val="FF0000"/>
                    </a:solidFill>
                  </a:rPr>
                  <a:t>Ověření shody rozptylů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dirty="0"/>
              </a:p>
              <a:p>
                <a:endParaRPr lang="cs-CZ" dirty="0" smtClean="0"/>
              </a:p>
              <a:p>
                <a:r>
                  <a:rPr lang="cs-CZ" dirty="0" smtClean="0"/>
                  <a:t>Na hladině významnosti 5% nelze zamítnout hypotézu o shodě rozptylů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=0,054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cs-CZ" dirty="0" smtClean="0"/>
                  <a:t>F test).</a:t>
                </a:r>
              </a:p>
              <a:p>
                <a:r>
                  <a:rPr lang="cs-CZ" dirty="0" smtClean="0"/>
                  <a:t>Rozptyl poklesů kapacit akumulátorů je pro výrobce A cca </a:t>
                </a:r>
                <a:r>
                  <a:rPr lang="cs-CZ" dirty="0" smtClean="0"/>
                  <a:t>1,48 </a:t>
                </a:r>
                <a:r>
                  <a:rPr lang="cs-CZ" dirty="0" smtClean="0"/>
                  <a:t>krát větší než pro výrobce C. S 95% spolehlivostí lze poměr rozptylů poklesů kapacit výrobců A </a:t>
                </a:r>
                <a:r>
                  <a:rPr lang="cs-CZ" dirty="0" err="1" smtClean="0"/>
                  <a:t>a</a:t>
                </a:r>
                <a:r>
                  <a:rPr lang="cs-CZ" dirty="0" smtClean="0"/>
                  <a:t> C odhadovat mezi </a:t>
                </a:r>
                <a:r>
                  <a:rPr lang="cs-CZ" dirty="0" smtClean="0"/>
                  <a:t>0,99 </a:t>
                </a:r>
                <a:r>
                  <a:rPr lang="cs-CZ" dirty="0" smtClean="0"/>
                  <a:t>a </a:t>
                </a:r>
                <a:r>
                  <a:rPr lang="cs-CZ" dirty="0" smtClean="0"/>
                  <a:t>2,20.</a:t>
                </a:r>
                <a:endParaRPr lang="cs-CZ" dirty="0"/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2" y="386637"/>
                <a:ext cx="10895163" cy="6200800"/>
              </a:xfrm>
              <a:prstGeom prst="rect">
                <a:avLst/>
              </a:prstGeom>
              <a:blipFill>
                <a:blip r:embed="rId2"/>
                <a:stretch>
                  <a:fillRect l="-504" t="-688" b="-5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445854"/>
              </p:ext>
            </p:extLst>
          </p:nvPr>
        </p:nvGraphicFramePr>
        <p:xfrm>
          <a:off x="850181" y="2327580"/>
          <a:ext cx="611133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762">
                  <a:extLst>
                    <a:ext uri="{9D8B030D-6E8A-4147-A177-3AD203B41FA5}">
                      <a16:colId xmlns:a16="http://schemas.microsoft.com/office/drawing/2014/main" val="3826384274"/>
                    </a:ext>
                  </a:extLst>
                </a:gridCol>
                <a:gridCol w="5020574">
                  <a:extLst>
                    <a:ext uri="{9D8B030D-6E8A-4147-A177-3AD203B41FA5}">
                      <a16:colId xmlns:a16="http://schemas.microsoft.com/office/drawing/2014/main" val="3281535775"/>
                    </a:ext>
                  </a:extLst>
                </a:gridCol>
              </a:tblGrid>
              <a:tr h="35726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výrobce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p-hodnota (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Shapirův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Wilkův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test)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03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0,923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97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502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0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/>
              <p:cNvSpPr txBox="1"/>
              <p:nvPr/>
            </p:nvSpPr>
            <p:spPr>
              <a:xfrm>
                <a:off x="724617" y="1112808"/>
                <a:ext cx="10895163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cs-CZ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cs-CZ" dirty="0"/>
              </a:p>
              <a:p>
                <a:endParaRPr lang="cs-CZ" dirty="0" smtClean="0"/>
              </a:p>
              <a:p>
                <a:r>
                  <a:rPr lang="cs-CZ" dirty="0" smtClean="0"/>
                  <a:t>Na hladině významnosti 5% zamítáme hypotézu o shodě středních poklesů kapacit baterií výrobců A </a:t>
                </a:r>
                <a:r>
                  <a:rPr lang="cs-CZ" dirty="0" err="1" smtClean="0"/>
                  <a:t>a</a:t>
                </a:r>
                <a:r>
                  <a:rPr lang="cs-CZ" dirty="0" smtClean="0"/>
                  <a:t> C vůči alternativě, že baterie výrobce A vykazují menší průměrný pokles kapacit než baterie výrobce C (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001</m:t>
                    </m:r>
                  </m:oMath>
                </a14:m>
                <a:r>
                  <a:rPr lang="cs-CZ" dirty="0" smtClean="0"/>
                  <a:t>, </a:t>
                </a:r>
                <a:r>
                  <a:rPr lang="en-US" dirty="0" err="1" smtClean="0"/>
                  <a:t>dvouv</a:t>
                </a:r>
                <a:r>
                  <a:rPr lang="cs-CZ" dirty="0" err="1" smtClean="0"/>
                  <a:t>ýběrový</a:t>
                </a:r>
                <a:r>
                  <a:rPr lang="cs-CZ" dirty="0" smtClean="0"/>
                  <a:t> t-test). Baterie výrobce A lze v tomto ohledu označit za statisticky významně kvalitnější než baterie výrobce C.</a:t>
                </a:r>
              </a:p>
              <a:p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solidFill>
                      <a:srgbClr val="FF0000"/>
                    </a:solidFill>
                  </a:rPr>
                  <a:t>Doplnění bodového a 95% intervalového odhadu</a:t>
                </a:r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≅−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55 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𝑚𝐴h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endParaRPr lang="cs-CZ" dirty="0"/>
              </a:p>
              <a:p>
                <a:r>
                  <a:rPr lang="cs-CZ" dirty="0" smtClean="0"/>
                  <a:t>Průměrný pokles kapacit baterií výrobce C je o cca 55 </a:t>
                </a:r>
                <a:r>
                  <a:rPr lang="cs-CZ" dirty="0" err="1" smtClean="0"/>
                  <a:t>mAh</a:t>
                </a:r>
                <a:r>
                  <a:rPr lang="cs-CZ" dirty="0" smtClean="0"/>
                  <a:t> větší než průměrný </a:t>
                </a:r>
                <a:r>
                  <a:rPr lang="cs-CZ" dirty="0"/>
                  <a:t>pokles kapacit baterií výrobce </a:t>
                </a:r>
                <a:r>
                  <a:rPr lang="cs-CZ" dirty="0" smtClean="0"/>
                  <a:t>A.</a:t>
                </a:r>
              </a:p>
              <a:p>
                <a:endParaRPr lang="cs-CZ" dirty="0"/>
              </a:p>
              <a:p>
                <a:r>
                  <a:rPr lang="cs-CZ" dirty="0" smtClean="0"/>
                  <a:t>S 95% spolehlivostí lze očekávat, že průměrný </a:t>
                </a:r>
                <a:r>
                  <a:rPr lang="cs-CZ" dirty="0"/>
                  <a:t>pokles kapacit baterií výrobce C je o </a:t>
                </a:r>
                <a:r>
                  <a:rPr lang="cs-CZ" dirty="0" smtClean="0"/>
                  <a:t>více než </a:t>
                </a:r>
                <a:r>
                  <a:rPr lang="cs-CZ" dirty="0" smtClean="0"/>
                  <a:t>51 </a:t>
                </a:r>
                <a:r>
                  <a:rPr lang="cs-CZ" dirty="0" err="1" smtClean="0"/>
                  <a:t>mAh</a:t>
                </a:r>
                <a:r>
                  <a:rPr lang="cs-CZ" dirty="0" smtClean="0"/>
                  <a:t> větší </a:t>
                </a:r>
                <a:r>
                  <a:rPr lang="cs-CZ" dirty="0"/>
                  <a:t>než průměrný pokles kapacit baterií výrobce A.</a:t>
                </a:r>
              </a:p>
              <a:p>
                <a:endParaRPr lang="cs-CZ" dirty="0"/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17" y="1112808"/>
                <a:ext cx="10895163" cy="5078313"/>
              </a:xfrm>
              <a:prstGeom prst="rect">
                <a:avLst/>
              </a:prstGeom>
              <a:blipFill>
                <a:blip r:embed="rId2"/>
                <a:stretch>
                  <a:fillRect l="-504" r="-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724618" y="457200"/>
            <a:ext cx="9155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Na základě ověření předpokladů byl pro analýzu vybrán </a:t>
            </a:r>
            <a:r>
              <a:rPr lang="cs-CZ" sz="2000" dirty="0" err="1" smtClean="0"/>
              <a:t>dvouvýběrový</a:t>
            </a:r>
            <a:r>
              <a:rPr lang="cs-CZ" sz="2000" dirty="0" smtClean="0"/>
              <a:t> t-test.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625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25615" y="2829464"/>
            <a:ext cx="7668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>
                <a:solidFill>
                  <a:srgbClr val="FF0000"/>
                </a:solidFill>
              </a:rPr>
              <a:t>Vícevýběrové</a:t>
            </a:r>
            <a:r>
              <a:rPr lang="cs-CZ" sz="4000" b="1" dirty="0" smtClean="0">
                <a:solidFill>
                  <a:srgbClr val="FF0000"/>
                </a:solidFill>
              </a:rPr>
              <a:t> testy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shody </a:t>
            </a:r>
            <a:r>
              <a:rPr lang="cs-CZ" dirty="0" smtClean="0"/>
              <a:t>rozptylů</a:t>
            </a:r>
            <a:r>
              <a:rPr lang="en-US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homoskedasticity</a:t>
            </a:r>
            <a:r>
              <a:rPr lang="cs-CZ" dirty="0" smtClean="0"/>
              <a:t>) </a:t>
            </a:r>
            <a:br>
              <a:rPr lang="cs-CZ" dirty="0" smtClean="0"/>
            </a:br>
            <a:r>
              <a:rPr lang="cs-CZ" dirty="0" smtClean="0"/>
              <a:t>ve </a:t>
            </a:r>
            <a:r>
              <a:rPr lang="cs-CZ" dirty="0" smtClean="0"/>
              <a:t>více než dvou výběrech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17209" r="17736" b="10574"/>
          <a:stretch/>
        </p:blipFill>
        <p:spPr bwMode="auto">
          <a:xfrm>
            <a:off x="2931250" y="3238491"/>
            <a:ext cx="5560075" cy="307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5955586" y="3382507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5955586" y="4250795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6387634" y="3526523"/>
            <a:ext cx="864096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6387634" y="4008340"/>
            <a:ext cx="864096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388672" y="3619686"/>
            <a:ext cx="24281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možný zdroj </a:t>
            </a:r>
            <a:r>
              <a:rPr lang="cs-CZ" dirty="0" err="1" smtClean="0">
                <a:solidFill>
                  <a:srgbClr val="FF0000"/>
                </a:solidFill>
              </a:rPr>
              <a:t>heteroskedasticity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518250" y="3351476"/>
            <a:ext cx="404902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Tato data pravděpodobně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splňují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předpoklad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homoskedasticity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1104900" y="1550159"/>
            <a:ext cx="9980682" cy="4525963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Homoskedasticita</a:t>
            </a:r>
            <a:r>
              <a:rPr lang="cs-CZ" sz="2000" dirty="0" smtClean="0"/>
              <a:t> (shoda rozptylů) je častým předpokladem testů o shodě středních hodnot.</a:t>
            </a:r>
          </a:p>
          <a:p>
            <a:r>
              <a:rPr lang="cs-CZ" sz="2000" dirty="0" smtClean="0"/>
              <a:t>Jak posoudit </a:t>
            </a:r>
            <a:r>
              <a:rPr lang="cs-CZ" sz="2000" dirty="0" err="1" smtClean="0"/>
              <a:t>homoskedasticitu</a:t>
            </a:r>
            <a:r>
              <a:rPr lang="cs-CZ" sz="2000" dirty="0" smtClean="0"/>
              <a:t> pomocí grafů </a:t>
            </a:r>
            <a:r>
              <a:rPr lang="cs-CZ" sz="2000" dirty="0" err="1" smtClean="0"/>
              <a:t>exploratorní</a:t>
            </a:r>
            <a:r>
              <a:rPr lang="cs-CZ" sz="2000" dirty="0" smtClean="0"/>
              <a:t> analýzy?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376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Školní prezentace, návrh s proužky a stuhou (širokoúhlá)</Template>
  <TotalTime>0</TotalTime>
  <Words>1104</Words>
  <Application>Microsoft Office PowerPoint</Application>
  <PresentationFormat>Širokoúhlá obrazovka</PresentationFormat>
  <Paragraphs>240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Cambria Math</vt:lpstr>
      <vt:lpstr>Euphemia</vt:lpstr>
      <vt:lpstr>Plantagenet Cherokee</vt:lpstr>
      <vt:lpstr>Wingdings</vt:lpstr>
      <vt:lpstr>Academic Literature 16x9</vt:lpstr>
      <vt:lpstr>Vícevýběrové testy</vt:lpstr>
      <vt:lpstr>Obsah lekce</vt:lpstr>
      <vt:lpstr>Dvouvýběrové testy parametrických hypotéz</vt:lpstr>
      <vt:lpstr>V souboru aku2.csv jsou uvedeny naměřené kapacity baterií čtyř výrobců po 5 a po 100 nabíjecích cyklech a vypočtené hodnoty poklesů těchto kapacit. Výrobce A tvrdí, že jeho baterie vykazují nižší pokles kapacit než baterie výrobce C. Ověřte toto tvrzení na hladině významnosti 5%. </vt:lpstr>
      <vt:lpstr>Prezentace aplikace PowerPoint</vt:lpstr>
      <vt:lpstr>Prezentace aplikace PowerPoint</vt:lpstr>
      <vt:lpstr>Prezentace aplikace PowerPoint</vt:lpstr>
      <vt:lpstr>Prezentace aplikace PowerPoint</vt:lpstr>
      <vt:lpstr>Ověření shody rozptylů (homoskedasticity)  ve více než dvou výběrech</vt:lpstr>
      <vt:lpstr>Ověření shody rozptylů (homoskedasticity)  ve více než dvou výběrech</vt:lpstr>
      <vt:lpstr>Ověření shody rozptylů (homoskedasticity)  ve více než dvou výběrech</vt:lpstr>
      <vt:lpstr>Ověření shody středních hodnot ve více než dvou výběrech</vt:lpstr>
      <vt:lpstr>Ověření shody středních hodnot ve více než dvou výběrech</vt:lpstr>
      <vt:lpstr>Ověření shody středních hodnot ve více než dvou výběrech</vt:lpstr>
      <vt:lpstr>Ověření shody středních hodnot ve více než dvou výběrech</vt:lpstr>
      <vt:lpstr>V souboru aku2.csv jsou uvedeny naměřené kapacity baterií čtyř výrobců po 5 a po 100 nabíjecích cyklech a vypočtené hodnoty poklesů těchto kapacit. Na 5% hladině významnosti ověřte, zda se poklesy kapacit výrobců A, C a D statisticky významně liší.</vt:lpstr>
      <vt:lpstr>Prezentace aplikace PowerPoint</vt:lpstr>
      <vt:lpstr>Prezentace aplikace PowerPoint</vt:lpstr>
      <vt:lpstr>Prezentace aplikace PowerPoint</vt:lpstr>
      <vt:lpstr>Ověření shody středních hodnot ve více než dvou výběrech</vt:lpstr>
      <vt:lpstr>Ověření shody mediánů ve více než dvou výběrech</vt:lpstr>
      <vt:lpstr>V souboru aku2.csv jsou uvedeny naměřené kapacity baterií čtyř výrobců po 5 a po 100 nabíjecích cyklech a vypočtené hodnoty poklesů těchto kapacit. Na 5% hladině významnosti ověřte, zda se poklesy kapacit jednotlivých výrobců statisticky významně liší.</vt:lpstr>
      <vt:lpstr>V souboru aku2.csv jsou uvedeny naměřené kapacity baterií čtyř výrobců po 5 a po 100 nabíjecích cyklech a vypočtené hodnoty poklesů těchto kapacit. Na 5% hladině významnosti ověřte, zda se poklesy kapacit jednotlivých výrobců statisticky významně liší.</vt:lpstr>
      <vt:lpstr>Prezentace aplikace PowerPoint</vt:lpstr>
      <vt:lpstr>Prezentace aplikace PowerPoint</vt:lpstr>
      <vt:lpstr>DěkujEME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2015-10-14T13:56:00Z</dcterms:created>
  <dcterms:modified xsi:type="dcterms:W3CDTF">2017-05-05T05:27:53Z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  <property fmtid="{D5CDD505-2E9C-101B-9397-08002B2CF9AE}" pid="3" name="KSOProductBuildVer">
    <vt:lpwstr>1033-10.2.0.5811</vt:lpwstr>
  </property>
</Properties>
</file>