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471" r:id="rId3"/>
    <p:sldId id="721" r:id="rId4"/>
    <p:sldId id="722" r:id="rId5"/>
    <p:sldId id="723" r:id="rId6"/>
    <p:sldId id="725" r:id="rId7"/>
    <p:sldId id="724" r:id="rId8"/>
    <p:sldId id="726" r:id="rId9"/>
    <p:sldId id="727" r:id="rId10"/>
    <p:sldId id="728" r:id="rId11"/>
    <p:sldId id="729" r:id="rId12"/>
    <p:sldId id="730" r:id="rId13"/>
    <p:sldId id="731" r:id="rId14"/>
    <p:sldId id="732" r:id="rId15"/>
    <p:sldId id="733" r:id="rId16"/>
    <p:sldId id="720" r:id="rId17"/>
    <p:sldId id="734" r:id="rId18"/>
    <p:sldId id="737" r:id="rId19"/>
    <p:sldId id="738" r:id="rId20"/>
    <p:sldId id="739" r:id="rId21"/>
    <p:sldId id="740" r:id="rId22"/>
    <p:sldId id="741" r:id="rId23"/>
    <p:sldId id="742" r:id="rId24"/>
    <p:sldId id="744" r:id="rId25"/>
    <p:sldId id="743" r:id="rId26"/>
    <p:sldId id="745" r:id="rId27"/>
    <p:sldId id="746" r:id="rId28"/>
    <p:sldId id="747" r:id="rId29"/>
    <p:sldId id="748" r:id="rId30"/>
    <p:sldId id="749" r:id="rId31"/>
    <p:sldId id="750" r:id="rId32"/>
    <p:sldId id="751" r:id="rId33"/>
    <p:sldId id="763" r:id="rId34"/>
    <p:sldId id="753" r:id="rId35"/>
    <p:sldId id="754" r:id="rId36"/>
    <p:sldId id="764" r:id="rId37"/>
    <p:sldId id="756" r:id="rId38"/>
    <p:sldId id="757" r:id="rId39"/>
    <p:sldId id="765" r:id="rId40"/>
    <p:sldId id="766" r:id="rId41"/>
    <p:sldId id="760" r:id="rId42"/>
    <p:sldId id="761" r:id="rId43"/>
    <p:sldId id="767" r:id="rId44"/>
    <p:sldId id="768" r:id="rId45"/>
    <p:sldId id="34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99CC00"/>
    <a:srgbClr val="FFFFEF"/>
    <a:srgbClr val="FFCC99"/>
    <a:srgbClr val="CCFF99"/>
    <a:srgbClr val="99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58" y="-389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4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cs-CZ" smtClean="0"/>
              <a:t>11.5.2017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cs-CZ" smtClean="0"/>
              <a:t>11.5.2017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11.5.2017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1" name="Obrázek 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 hasCustomPrompt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11.5.2017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11.5.2017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11.5.2017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Přímá spojnice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11.5.2017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Přímá spojnice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0" name="Obrázek 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ál 1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9" name="Pokyny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 defTabSz="914400">
              <a:buNone/>
            </a:pPr>
            <a:r>
              <a:rPr lang="cs-CZ" sz="1200" b="1" i="1" dirty="0" smtClean="0">
                <a:latin typeface="Arial" panose="020B0604020202020204"/>
                <a:ea typeface="+mn-ea"/>
                <a:cs typeface="Arial" panose="020B0604020202020204"/>
              </a:rPr>
              <a:t>POZNÁMKA:</a:t>
            </a:r>
          </a:p>
          <a:p>
            <a:pPr algn="l" defTabSz="914400">
              <a:buNone/>
            </a:pPr>
            <a:r>
              <a:rPr lang="cs-CZ" sz="1200" b="0" i="1" dirty="0" smtClean="0">
                <a:latin typeface="Arial" panose="020B0604020202020204"/>
                <a:ea typeface="+mn-ea"/>
                <a:cs typeface="Arial" panose="020B0604020202020204"/>
              </a:rPr>
              <a:t>Pokud chcete změnit obrázek na tomto snímku, vyberte obrázek a odstraňte ho. Potom klikněte na ikonu Obrázek v zástupném textu a vložte vlastní obrázek.</a:t>
            </a:r>
            <a:endParaRPr lang="cs-CZ" sz="1200" b="0" i="1" dirty="0">
              <a:latin typeface="Arial" panose="020B0604020202020204"/>
              <a:ea typeface="+mn-ea"/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Skupin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Přímá spojnice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bdélní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11" name="Skupin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Přímá spojnice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11.5.2017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11.5.2017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11.5.2017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11.5.2017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11.5.2017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11.5.2017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  <a:p>
            <a:pPr lvl="5"/>
            <a:r>
              <a:rPr lang="cs-CZ" dirty="0" smtClean="0"/>
              <a:t>Šestá úroveň</a:t>
            </a:r>
          </a:p>
          <a:p>
            <a:pPr lvl="6"/>
            <a:r>
              <a:rPr lang="cs-CZ" dirty="0" smtClean="0"/>
              <a:t>Sedmá úroveň</a:t>
            </a:r>
          </a:p>
          <a:p>
            <a:pPr lvl="7"/>
            <a:r>
              <a:rPr lang="cs-CZ" dirty="0" smtClean="0"/>
              <a:t>Osmá úroveň</a:t>
            </a:r>
          </a:p>
          <a:p>
            <a:pPr lvl="8"/>
            <a:r>
              <a:rPr lang="cs-CZ" dirty="0" smtClean="0"/>
              <a:t>Devátá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cs-CZ" smtClean="0"/>
              <a:t>11.5.2017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Přímá spojnice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m-nas.vsb.cz/lit40/DATA/aku.csv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m-nas.vsb.cz/lit40/DATA/aku.csv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m-nas.vsb.cz/lit40/DATA/aku.csv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m-nas.vsb.cz/lit40/DATA/aku.csv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m-nas.vsb.cz/lit40/DATA/aku.csv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am-nas.vsb.cz/lit40/DATA/aku.csv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am-nas.vsb.cz/lit40/DATA/aku.csv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am-nas.vsb.cz/lit40/DATA/aku.csv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am-nas.vsb.cz/lit40/DATA/aku.csv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am-nas.vsb.cz/lit40/DATA/aku.csv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am-nas.vsb.cz/lit40/DATA/aku.csv" TargetMode="Externa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m-nas.vsb.cz/lit40/DATA/aku.csv" TargetMode="Externa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m-nas.vsb.cz/lit40/DATA/aku.csv" TargetMode="Externa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am-nas.vsb.cz/lit40/DATA/aku.csv" TargetMode="Externa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am-nas.vsb.cz/lit40/DATA/aku.csv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am-nas.vsb.cz/lit40/DATA/aku.csv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am-nas.vsb.cz/lit40/DATA/aku.csv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am-nas.vsb.cz/lit40/DATA/aku.csv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m-nas.vsb.cz/lit40/DATA/aku.csv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263813" y="2032932"/>
            <a:ext cx="7283160" cy="2608079"/>
          </a:xfrm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cs-CZ" dirty="0" smtClean="0">
                <a:solidFill>
                  <a:srgbClr val="514843"/>
                </a:solidFill>
              </a:rPr>
              <a:t>Analýza závislosti dvou kategoriálních veličin</a:t>
            </a:r>
            <a:endParaRPr lang="cs-CZ" sz="2800" b="0" i="0" baseline="0" dirty="0">
              <a:solidFill>
                <a:srgbClr val="514843"/>
              </a:solidFill>
              <a:latin typeface="Plantagenet Cherokee" panose="02020602070100000000"/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1069533" y="4328409"/>
            <a:ext cx="5734050" cy="95556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800" b="0" i="0" dirty="0" smtClean="0"/>
              <a:t>Martina </a:t>
            </a:r>
            <a:r>
              <a:rPr lang="en-US" sz="1800" b="0" i="0" dirty="0" err="1" smtClean="0"/>
              <a:t>Litschmannov</a:t>
            </a:r>
            <a:r>
              <a:rPr lang="cs-CZ" sz="1800" b="0" i="0" dirty="0" smtClean="0"/>
              <a:t>á, Adéla Vrtková</a:t>
            </a:r>
            <a:endParaRPr lang="cs-CZ" sz="1800" b="0" i="0" dirty="0"/>
          </a:p>
        </p:txBody>
      </p:sp>
      <p:pic>
        <p:nvPicPr>
          <p:cNvPr id="1026" name="Picture 2" descr="http://www.ush.sd/ar/_imgs/g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3" y="1389969"/>
            <a:ext cx="4247269" cy="40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t="12016"/>
          <a:stretch/>
        </p:blipFill>
        <p:spPr>
          <a:xfrm>
            <a:off x="3305519" y="2583179"/>
            <a:ext cx="5227773" cy="326533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55608" y="638355"/>
            <a:ext cx="10921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Motivační příklad:</a:t>
            </a:r>
          </a:p>
          <a:p>
            <a:endParaRPr lang="cs-CZ" dirty="0"/>
          </a:p>
          <a:p>
            <a:r>
              <a:rPr lang="cs-CZ" dirty="0"/>
              <a:t>U každého z akumulátorů zjistěte, zda kapacita po 100 nabíjecích cyklech poklesla o více než 10 % původní kapacity (po 5 cyklech). (Definujte si novou dichotomickou proměnnou, která bude nabývat hodnot </a:t>
            </a:r>
            <a:r>
              <a:rPr lang="en-US" dirty="0"/>
              <a:t>{ANO, NE}</a:t>
            </a:r>
            <a:r>
              <a:rPr lang="cs-CZ" dirty="0" smtClean="0"/>
              <a:t>.) Následně ověřte, zda pokles kapacity o kritickou hodnotu (více než 10%) statisticky významně souvisí s výrobcem akumulátorů. </a:t>
            </a:r>
            <a:r>
              <a:rPr lang="cs-CZ" dirty="0"/>
              <a:t>(viz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am-nas.vsb.cz/lit40/DATA/aku.csv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421380" y="6065520"/>
            <a:ext cx="511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Jak graficky prezentovat sledovanou závislost?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07368" y="5411193"/>
            <a:ext cx="3017520" cy="373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Skládaný sloupcový graf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0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10784"/>
          <a:stretch/>
        </p:blipFill>
        <p:spPr>
          <a:xfrm>
            <a:off x="3363449" y="2529839"/>
            <a:ext cx="5227773" cy="331105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55608" y="638355"/>
            <a:ext cx="10921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Motivační příklad:</a:t>
            </a:r>
          </a:p>
          <a:p>
            <a:endParaRPr lang="cs-CZ" dirty="0"/>
          </a:p>
          <a:p>
            <a:r>
              <a:rPr lang="cs-CZ" dirty="0"/>
              <a:t>U každého z akumulátorů zjistěte, zda kapacita po 100 nabíjecích cyklech poklesla o více než 10 % původní kapacity (po 5 cyklech). (Definujte si novou dichotomickou proměnnou, která bude nabývat hodnot </a:t>
            </a:r>
            <a:r>
              <a:rPr lang="en-US" dirty="0"/>
              <a:t>{ANO, NE}</a:t>
            </a:r>
            <a:r>
              <a:rPr lang="cs-CZ" dirty="0" smtClean="0"/>
              <a:t>.) Následně ověřte, zda pokles kapacity o kritickou hodnotu (více než 10%) statisticky významně souvisí s výrobcem akumulátorů. </a:t>
            </a:r>
            <a:r>
              <a:rPr lang="cs-CZ" dirty="0"/>
              <a:t>(viz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am-nas.vsb.cz/lit40/DATA/aku.csv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421380" y="6065520"/>
            <a:ext cx="511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Jak graficky prezentovat sledovanou závislost?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122420" y="5411193"/>
            <a:ext cx="35024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100% skládaný sloupcový graf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t="11605"/>
          <a:stretch/>
        </p:blipFill>
        <p:spPr>
          <a:xfrm>
            <a:off x="3259767" y="2583179"/>
            <a:ext cx="5227773" cy="328057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55608" y="638355"/>
            <a:ext cx="10921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Motivační příklad:</a:t>
            </a:r>
          </a:p>
          <a:p>
            <a:endParaRPr lang="cs-CZ" dirty="0"/>
          </a:p>
          <a:p>
            <a:r>
              <a:rPr lang="cs-CZ" dirty="0"/>
              <a:t>U každého z akumulátorů zjistěte, zda kapacita po 100 nabíjecích cyklech poklesla o více než 10 % původní kapacity (po 5 cyklech). (Definujte si novou dichotomickou proměnnou, která bude nabývat hodnot </a:t>
            </a:r>
            <a:r>
              <a:rPr lang="en-US" dirty="0"/>
              <a:t>{ANO, NE}</a:t>
            </a:r>
            <a:r>
              <a:rPr lang="cs-CZ" dirty="0" smtClean="0"/>
              <a:t>.) Následně ověřte, zda pokles kapacity o kritickou hodnotu (více než 10%) statisticky významně souvisí s výrobcem akumulátorů. </a:t>
            </a:r>
            <a:r>
              <a:rPr lang="cs-CZ" dirty="0"/>
              <a:t>(viz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am-nas.vsb.cz/lit40/DATA/aku.csv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421380" y="6065520"/>
            <a:ext cx="511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Jak graficky prezentovat sledovanou závislost?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122420" y="5411193"/>
            <a:ext cx="35024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Mozaikový graf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1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t="11605"/>
          <a:stretch/>
        </p:blipFill>
        <p:spPr>
          <a:xfrm>
            <a:off x="3259767" y="2583179"/>
            <a:ext cx="5227773" cy="328057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55608" y="638355"/>
            <a:ext cx="10921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Motivační příklad:</a:t>
            </a:r>
          </a:p>
          <a:p>
            <a:endParaRPr lang="cs-CZ" dirty="0"/>
          </a:p>
          <a:p>
            <a:r>
              <a:rPr lang="cs-CZ" dirty="0"/>
              <a:t>U každého z akumulátorů zjistěte, zda kapacita po 100 nabíjecích cyklech poklesla o více než 10 % původní kapacity (po 5 cyklech). (Definujte si novou dichotomickou proměnnou, která bude nabývat hodnot </a:t>
            </a:r>
            <a:r>
              <a:rPr lang="en-US" dirty="0"/>
              <a:t>{ANO, NE}</a:t>
            </a:r>
            <a:r>
              <a:rPr lang="cs-CZ" dirty="0" smtClean="0"/>
              <a:t>.) Následně ověřte, zda pokles kapacity o kritickou hodnotu (více než 10%) statisticky významně souvisí s výrobcem akumulátorů. </a:t>
            </a:r>
            <a:r>
              <a:rPr lang="cs-CZ" dirty="0"/>
              <a:t>(viz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am-nas.vsb.cz/lit40/DATA/aku.csv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687832" y="6054248"/>
            <a:ext cx="8856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Čím je mozaikový graf členitější, tím silnější závislost mezi proměnnými pozorujeme.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122420" y="5411193"/>
            <a:ext cx="35024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Mozaikový graf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t="11605"/>
          <a:stretch/>
        </p:blipFill>
        <p:spPr>
          <a:xfrm>
            <a:off x="6061847" y="2499954"/>
            <a:ext cx="5227773" cy="328057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55608" y="638355"/>
            <a:ext cx="10921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Motivační příklad:</a:t>
            </a:r>
          </a:p>
          <a:p>
            <a:endParaRPr lang="cs-CZ" dirty="0"/>
          </a:p>
          <a:p>
            <a:r>
              <a:rPr lang="cs-CZ" dirty="0"/>
              <a:t>U každého z akumulátorů zjistěte, zda kapacita po 100 nabíjecích cyklech poklesla o více než 10 % původní kapacity (po 5 cyklech). (Definujte si novou dichotomickou proměnnou, která bude nabývat hodnot </a:t>
            </a:r>
            <a:r>
              <a:rPr lang="en-US" dirty="0"/>
              <a:t>{ANO, NE}</a:t>
            </a:r>
            <a:r>
              <a:rPr lang="cs-CZ" dirty="0" smtClean="0"/>
              <a:t>.) Následně ověřte, zda pokles kapacity o kritickou hodnotu (více než 10%) statisticky významně souvisí s výrobcem akumulátorů. </a:t>
            </a:r>
            <a:r>
              <a:rPr lang="cs-CZ" dirty="0"/>
              <a:t>(viz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am-nas.vsb.cz/lit40/DATA/aku.csv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609859" y="6389528"/>
            <a:ext cx="679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Jak číselně ohodnotit míru kontingence („intenzitu závislosti“)?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334809"/>
              </p:ext>
            </p:extLst>
          </p:nvPr>
        </p:nvGraphicFramePr>
        <p:xfrm>
          <a:off x="655608" y="2499954"/>
          <a:ext cx="5280661" cy="1752600"/>
        </p:xfrm>
        <a:graphic>
          <a:graphicData uri="http://schemas.openxmlformats.org/drawingml/2006/table">
            <a:tbl>
              <a:tblPr/>
              <a:tblGrid>
                <a:gridCol w="2125981">
                  <a:extLst>
                    <a:ext uri="{9D8B030D-6E8A-4147-A177-3AD203B41FA5}">
                      <a16:colId xmlns:a16="http://schemas.microsoft.com/office/drawing/2014/main" val="2387280418"/>
                    </a:ext>
                  </a:extLst>
                </a:gridCol>
                <a:gridCol w="1296452">
                  <a:extLst>
                    <a:ext uri="{9D8B030D-6E8A-4147-A177-3AD203B41FA5}">
                      <a16:colId xmlns:a16="http://schemas.microsoft.com/office/drawing/2014/main" val="921749185"/>
                    </a:ext>
                  </a:extLst>
                </a:gridCol>
                <a:gridCol w="1080988">
                  <a:extLst>
                    <a:ext uri="{9D8B030D-6E8A-4147-A177-3AD203B41FA5}">
                      <a16:colId xmlns:a16="http://schemas.microsoft.com/office/drawing/2014/main" val="4503559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5220219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Výrobce \ Pokles kapacity o více než 10 %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5061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(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51,2 %)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(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48,8 %)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0552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(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100,0 %)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3149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(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100,0 %)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750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10,1 %)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(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89,9 %)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1245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(</a:t>
                      </a: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64,8 %)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(</a:t>
                      </a: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35,2 %)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1291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délník 3"/>
              <p:cNvSpPr/>
              <p:nvPr/>
            </p:nvSpPr>
            <p:spPr>
              <a:xfrm>
                <a:off x="655608" y="5293915"/>
                <a:ext cx="1070581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s-CZ" dirty="0">
                    <a:solidFill>
                      <a:srgbClr val="FF0000"/>
                    </a:solidFill>
                  </a:rPr>
                  <a:t>Míry kontingence, např. </a:t>
                </a:r>
                <a:r>
                  <a:rPr lang="cs-CZ" dirty="0" err="1">
                    <a:solidFill>
                      <a:srgbClr val="FF0000"/>
                    </a:solidFill>
                  </a:rPr>
                  <a:t>Cramerovo</a:t>
                </a:r>
                <a:r>
                  <a:rPr lang="cs-CZ" dirty="0">
                    <a:solidFill>
                      <a:srgbClr val="FF0000"/>
                    </a:solidFill>
                  </a:rPr>
                  <a:t> V</a:t>
                </a:r>
              </a:p>
              <a:p>
                <a:pPr algn="ctr"/>
                <a:r>
                  <a:rPr lang="cs-CZ" dirty="0" err="1">
                    <a:solidFill>
                      <a:srgbClr val="FF0000"/>
                    </a:solidFill>
                  </a:rPr>
                  <a:t>Cramerovo</a:t>
                </a:r>
                <a:r>
                  <a:rPr lang="cs-CZ" dirty="0">
                    <a:solidFill>
                      <a:srgbClr val="FF0000"/>
                    </a:solidFill>
                  </a:rPr>
                  <a:t> </a:t>
                </a:r>
                <a:r>
                  <a:rPr lang="cs-CZ" dirty="0">
                    <a:solidFill>
                      <a:srgbClr val="FF0000"/>
                    </a:solidFill>
                  </a:rPr>
                  <a:t>V nabývá hodnoty mezi 0 (</a:t>
                </a:r>
                <a:r>
                  <a:rPr lang="cs-CZ" dirty="0">
                    <a:solidFill>
                      <a:srgbClr val="FF0000"/>
                    </a:solidFill>
                  </a:rPr>
                  <a:t>nezávislé proměnné) </a:t>
                </a:r>
                <a:r>
                  <a:rPr lang="cs-CZ" dirty="0">
                    <a:solidFill>
                      <a:srgbClr val="FF0000"/>
                    </a:solidFill>
                  </a:rPr>
                  <a:t>a 1 (úplná kontingence</a:t>
                </a:r>
                <a:r>
                  <a:rPr lang="cs-CZ" dirty="0">
                    <a:solidFill>
                      <a:srgbClr val="FF0000"/>
                    </a:solidFill>
                  </a:rPr>
                  <a:t>).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𝐶𝑟𝑎𝑚𝑒𝑟𝑜𝑣𝑜</m:t>
                    </m:r>
                    <m:r>
                      <a:rPr lang="cs-CZ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cs-CZ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0,780</m:t>
                    </m:r>
                  </m:oMath>
                </a14:m>
                <a:r>
                  <a:rPr lang="cs-CZ" dirty="0" smtClean="0">
                    <a:solidFill>
                      <a:srgbClr val="FF0000"/>
                    </a:solidFill>
                  </a:rPr>
                  <a:t> </a:t>
                </a:r>
                <a:r>
                  <a:rPr lang="cs-CZ" dirty="0" smtClean="0"/>
                  <a:t>(vzorec bude uveden později)</a:t>
                </a:r>
                <a:endParaRPr lang="cs-CZ" dirty="0"/>
              </a:p>
            </p:txBody>
          </p:sp>
        </mc:Choice>
        <mc:Fallback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08" y="5293915"/>
                <a:ext cx="10705812" cy="923330"/>
              </a:xfrm>
              <a:prstGeom prst="rect">
                <a:avLst/>
              </a:prstGeom>
              <a:blipFill>
                <a:blip r:embed="rId4"/>
                <a:stretch>
                  <a:fillRect t="-4605" b="-98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07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5608" y="638355"/>
            <a:ext cx="109210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Motivační příklad:</a:t>
            </a:r>
          </a:p>
          <a:p>
            <a:endParaRPr lang="cs-CZ" dirty="0"/>
          </a:p>
          <a:p>
            <a:r>
              <a:rPr lang="cs-CZ" dirty="0"/>
              <a:t>U každého z akumulátorů zjistěte, zda kapacita po 100 nabíjecích cyklech poklesla o více než 10 % původní kapacity (po 5 cyklech). (Definujte si novou dichotomickou proměnnou, která bude nabývat hodnot </a:t>
            </a:r>
            <a:r>
              <a:rPr lang="en-US" dirty="0"/>
              <a:t>{ANO, NE}</a:t>
            </a:r>
            <a:r>
              <a:rPr lang="cs-CZ" dirty="0" smtClean="0"/>
              <a:t>.) Následně ověřte, zda pokles kapacity o kritickou hodnotu (více než 10%) statisticky významně souvisí s výrobcem akumulátorů (uvažujte pouze výrobce A </a:t>
            </a:r>
            <a:r>
              <a:rPr lang="cs-CZ" dirty="0" err="1" smtClean="0"/>
              <a:t>a</a:t>
            </a:r>
            <a:r>
              <a:rPr lang="cs-CZ" dirty="0" smtClean="0"/>
              <a:t> D). </a:t>
            </a:r>
            <a:r>
              <a:rPr lang="cs-CZ" dirty="0"/>
              <a:t>(viz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am-nas.vsb.cz/lit40/DATA/aku.csv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941263" y="6320948"/>
            <a:ext cx="824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Jak exaktně ověřit, zda existuje </a:t>
            </a:r>
            <a:r>
              <a:rPr lang="cs-CZ" dirty="0" err="1" smtClean="0">
                <a:solidFill>
                  <a:srgbClr val="FF0000"/>
                </a:solidFill>
              </a:rPr>
              <a:t>stat</a:t>
            </a:r>
            <a:r>
              <a:rPr lang="cs-CZ" dirty="0" smtClean="0">
                <a:solidFill>
                  <a:srgbClr val="FF0000"/>
                </a:solidFill>
              </a:rPr>
              <a:t>. významná souvislost mezi proměnnými?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474228"/>
              </p:ext>
            </p:extLst>
          </p:nvPr>
        </p:nvGraphicFramePr>
        <p:xfrm>
          <a:off x="727853" y="2755225"/>
          <a:ext cx="5280661" cy="1249680"/>
        </p:xfrm>
        <a:graphic>
          <a:graphicData uri="http://schemas.openxmlformats.org/drawingml/2006/table">
            <a:tbl>
              <a:tblPr/>
              <a:tblGrid>
                <a:gridCol w="2125981">
                  <a:extLst>
                    <a:ext uri="{9D8B030D-6E8A-4147-A177-3AD203B41FA5}">
                      <a16:colId xmlns:a16="http://schemas.microsoft.com/office/drawing/2014/main" val="2387280418"/>
                    </a:ext>
                  </a:extLst>
                </a:gridCol>
                <a:gridCol w="1296452">
                  <a:extLst>
                    <a:ext uri="{9D8B030D-6E8A-4147-A177-3AD203B41FA5}">
                      <a16:colId xmlns:a16="http://schemas.microsoft.com/office/drawing/2014/main" val="921749185"/>
                    </a:ext>
                  </a:extLst>
                </a:gridCol>
                <a:gridCol w="1080988">
                  <a:extLst>
                    <a:ext uri="{9D8B030D-6E8A-4147-A177-3AD203B41FA5}">
                      <a16:colId xmlns:a16="http://schemas.microsoft.com/office/drawing/2014/main" val="4503559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5220219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Výrobce \ Pokles kapacity o více než 10 %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5061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(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51,2 %)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(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48,8 %)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0552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10,1 %)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(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89,9 %)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1245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(31,5 %)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</a:t>
                      </a: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(68,5 %)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12918"/>
                  </a:ext>
                </a:extLst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655608" y="5866070"/>
            <a:ext cx="10705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Chí – kvadrát test nezávislosti v kontingenční tabulce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0791" t="13453" r="6709" b="15506"/>
          <a:stretch/>
        </p:blipFill>
        <p:spPr>
          <a:xfrm>
            <a:off x="6560820" y="2686644"/>
            <a:ext cx="4312920" cy="263652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27853" y="4161513"/>
            <a:ext cx="240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Cramerovo</a:t>
            </a:r>
            <a:r>
              <a:rPr lang="cs-CZ" dirty="0" smtClean="0">
                <a:solidFill>
                  <a:srgbClr val="FF0000"/>
                </a:solidFill>
              </a:rPr>
              <a:t> V = 0,428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Chí – kvadrát test nezávislosti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cs-CZ" dirty="0"/>
                  <a:t>Znaky </a:t>
                </a:r>
                <a:r>
                  <a:rPr lang="cs-CZ" i="1" dirty="0"/>
                  <a:t>X</a:t>
                </a:r>
                <a:r>
                  <a:rPr lang="cs-CZ" dirty="0"/>
                  <a:t> a </a:t>
                </a:r>
                <a:r>
                  <a:rPr lang="cs-CZ" i="1" dirty="0"/>
                  <a:t>Y</a:t>
                </a:r>
                <a:r>
                  <a:rPr lang="cs-CZ" dirty="0"/>
                  <a:t> v kontingenční tabulce </a:t>
                </a:r>
                <a:r>
                  <a:rPr lang="cs-CZ" dirty="0">
                    <a:solidFill>
                      <a:srgbClr val="FF0000"/>
                    </a:solidFill>
                  </a:rPr>
                  <a:t>jsou </a:t>
                </a:r>
                <a:r>
                  <a:rPr lang="cs-CZ" dirty="0"/>
                  <a:t>statisticky </a:t>
                </a:r>
                <a:r>
                  <a:rPr lang="cs-CZ" b="1" dirty="0" smtClean="0">
                    <a:solidFill>
                      <a:srgbClr val="FF0000"/>
                    </a:solidFill>
                  </a:rPr>
                  <a:t>nezávislé.</a:t>
                </a:r>
                <a:endParaRPr lang="cs-CZ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i="1" baseline="-25000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cs-CZ" dirty="0"/>
                  <a:t>Znaky </a:t>
                </a:r>
                <a:r>
                  <a:rPr lang="cs-CZ" i="1" dirty="0"/>
                  <a:t>X</a:t>
                </a:r>
                <a:r>
                  <a:rPr lang="cs-CZ" dirty="0"/>
                  <a:t> a </a:t>
                </a:r>
                <a:r>
                  <a:rPr lang="cs-CZ" i="1" dirty="0"/>
                  <a:t>Y</a:t>
                </a:r>
                <a:r>
                  <a:rPr lang="cs-CZ" dirty="0"/>
                  <a:t> v kontingenční tabulce </a:t>
                </a:r>
                <a:r>
                  <a:rPr lang="cs-CZ" dirty="0" smtClean="0"/>
                  <a:t>nejsou </a:t>
                </a:r>
                <a:r>
                  <a:rPr lang="cs-CZ" dirty="0"/>
                  <a:t>statisticky </a:t>
                </a:r>
                <a:r>
                  <a:rPr lang="cs-CZ" dirty="0" smtClean="0"/>
                  <a:t>nezávislé</a:t>
                </a:r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u="sng" dirty="0"/>
                  <a:t>Předpoklady testu</a:t>
                </a:r>
                <a:r>
                  <a:rPr lang="cs-CZ" dirty="0"/>
                  <a:t>:</a:t>
                </a:r>
              </a:p>
              <a:p>
                <a:pPr lvl="0"/>
                <a:r>
                  <a:rPr lang="cs-CZ" dirty="0" smtClean="0"/>
                  <a:t>všechny očekávané četnosti</a:t>
                </a:r>
                <a14:m>
                  <m:oMath xmlns:m="http://schemas.openxmlformats.org/officeDocument/2006/math"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  <a:r>
                  <a:rPr lang="cs-CZ" dirty="0" smtClean="0"/>
                  <a:t>musí </a:t>
                </a:r>
                <a:r>
                  <a:rPr lang="cs-CZ" dirty="0"/>
                  <a:t>být </a:t>
                </a:r>
                <a:r>
                  <a:rPr lang="cs-CZ" dirty="0" smtClean="0"/>
                  <a:t>větší nebo rovny </a:t>
                </a:r>
                <a:r>
                  <a:rPr lang="cs-CZ" dirty="0"/>
                  <a:t>2,</a:t>
                </a:r>
              </a:p>
              <a:p>
                <a:pPr lvl="0"/>
                <a:r>
                  <a:rPr lang="cs-CZ" dirty="0"/>
                  <a:t>alespoň 80</a:t>
                </a:r>
                <a:r>
                  <a:rPr lang="en-US" dirty="0"/>
                  <a:t>%</a:t>
                </a:r>
                <a:r>
                  <a:rPr lang="cs-CZ" dirty="0"/>
                  <a:t> očekávaných četností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musí být větších než 5.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6" t="-17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3955800" y="6305708"/>
            <a:ext cx="344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Co jsou to očekávané četnosti?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Očekávané četnosti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800" y="6305708"/>
            <a:ext cx="344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Co jsou to očekávané četnosti?</a:t>
            </a:r>
            <a:endParaRPr lang="cs-CZ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/>
              <p:cNvSpPr txBox="1"/>
              <p:nvPr/>
            </p:nvSpPr>
            <p:spPr>
              <a:xfrm>
                <a:off x="1409701" y="3702305"/>
                <a:ext cx="4267200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rgbClr val="008000"/>
                    </a:solidFill>
                  </a:rPr>
                  <a:t>Pozorované (angl. </a:t>
                </a:r>
                <a:r>
                  <a:rPr lang="cs-CZ" dirty="0" err="1" smtClean="0">
                    <a:solidFill>
                      <a:srgbClr val="008000"/>
                    </a:solidFill>
                  </a:rPr>
                  <a:t>observed</a:t>
                </a:r>
                <a:r>
                  <a:rPr lang="cs-CZ" dirty="0" smtClean="0">
                    <a:solidFill>
                      <a:srgbClr val="008000"/>
                    </a:solidFill>
                  </a:rPr>
                  <a:t>) četnosti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1" y="3702305"/>
                <a:ext cx="4267200" cy="668645"/>
              </a:xfrm>
              <a:prstGeom prst="rect">
                <a:avLst/>
              </a:prstGeom>
              <a:blipFill>
                <a:blip r:embed="rId2"/>
                <a:stretch>
                  <a:fillRect l="-1143" t="-6364" b="-45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608638"/>
              </p:ext>
            </p:extLst>
          </p:nvPr>
        </p:nvGraphicFramePr>
        <p:xfrm>
          <a:off x="1104900" y="1675255"/>
          <a:ext cx="4876802" cy="1859280"/>
        </p:xfrm>
        <a:graphic>
          <a:graphicData uri="http://schemas.openxmlformats.org/drawingml/2006/table">
            <a:tbl>
              <a:tblPr/>
              <a:tblGrid>
                <a:gridCol w="2255521">
                  <a:extLst>
                    <a:ext uri="{9D8B030D-6E8A-4147-A177-3AD203B41FA5}">
                      <a16:colId xmlns:a16="http://schemas.microsoft.com/office/drawing/2014/main" val="2387280418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921749185"/>
                    </a:ext>
                  </a:extLst>
                </a:gridCol>
                <a:gridCol w="791106">
                  <a:extLst>
                    <a:ext uri="{9D8B030D-6E8A-4147-A177-3AD203B41FA5}">
                      <a16:colId xmlns:a16="http://schemas.microsoft.com/office/drawing/2014/main" val="450355900"/>
                    </a:ext>
                  </a:extLst>
                </a:gridCol>
                <a:gridCol w="847195">
                  <a:extLst>
                    <a:ext uri="{9D8B030D-6E8A-4147-A177-3AD203B41FA5}">
                      <a16:colId xmlns:a16="http://schemas.microsoft.com/office/drawing/2014/main" val="35220219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Výrobce \ Pokles kapacity o více než 10 %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5061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0552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1245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1291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/>
              <p:cNvSpPr txBox="1"/>
              <p:nvPr/>
            </p:nvSpPr>
            <p:spPr>
              <a:xfrm>
                <a:off x="1524428" y="4663440"/>
                <a:ext cx="9038821" cy="1357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Očekávané četnosti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 smtClean="0"/>
                  <a:t> … sdružené četnosti očekávané za předpokladu platnosti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cs-CZ" dirty="0" smtClean="0"/>
              </a:p>
              <a:p>
                <a:endParaRPr lang="cs-CZ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cs-CZ" dirty="0" smtClean="0"/>
                  <a:t>, </a:t>
                </a:r>
              </a:p>
              <a:p>
                <a:pPr algn="ctr"/>
                <a:r>
                  <a:rPr lang="cs-CZ" dirty="0" smtClean="0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sub>
                    </m:sSub>
                  </m:oMath>
                </a14:m>
                <a:r>
                  <a:rPr lang="cs-CZ" dirty="0" smtClean="0"/>
                  <a:t> jsou příslušné marginální četnosti 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 smtClean="0"/>
                  <a:t> je rozsah výběru</a:t>
                </a:r>
                <a:endParaRPr lang="cs-CZ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428" y="4663440"/>
                <a:ext cx="9038821" cy="1357295"/>
              </a:xfrm>
              <a:prstGeom prst="rect">
                <a:avLst/>
              </a:prstGeom>
              <a:blipFill>
                <a:blip r:embed="rId3"/>
                <a:stretch>
                  <a:fillRect l="-539" t="-3139" b="-49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ulk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8918340"/>
                  </p:ext>
                </p:extLst>
              </p:nvPr>
            </p:nvGraphicFramePr>
            <p:xfrm>
              <a:off x="6208780" y="1675255"/>
              <a:ext cx="4867537" cy="1866392"/>
            </p:xfrm>
            <a:graphic>
              <a:graphicData uri="http://schemas.openxmlformats.org/drawingml/2006/table">
                <a:tbl>
                  <a:tblPr/>
                  <a:tblGrid>
                    <a:gridCol w="2685054">
                      <a:extLst>
                        <a:ext uri="{9D8B030D-6E8A-4147-A177-3AD203B41FA5}">
                          <a16:colId xmlns:a16="http://schemas.microsoft.com/office/drawing/2014/main" val="2387280418"/>
                        </a:ext>
                      </a:extLst>
                    </a:gridCol>
                    <a:gridCol w="1121434">
                      <a:extLst>
                        <a:ext uri="{9D8B030D-6E8A-4147-A177-3AD203B41FA5}">
                          <a16:colId xmlns:a16="http://schemas.microsoft.com/office/drawing/2014/main" val="921749185"/>
                        </a:ext>
                      </a:extLst>
                    </a:gridCol>
                    <a:gridCol w="1061049">
                      <a:extLst>
                        <a:ext uri="{9D8B030D-6E8A-4147-A177-3AD203B41FA5}">
                          <a16:colId xmlns:a16="http://schemas.microsoft.com/office/drawing/2014/main" val="450355900"/>
                        </a:ext>
                      </a:extLst>
                    </a:gridCol>
                  </a:tblGrid>
                  <a:tr h="18288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20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Výrobce \ Pokles kapacity o více než 10 %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20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ANO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NE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7506183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20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20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52</m:t>
                                    </m:r>
                                    <m:r>
                                      <a:rPr lang="cs-CZ" sz="20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∙86</m:t>
                                    </m:r>
                                  </m:num>
                                  <m:den>
                                    <m:r>
                                      <a:rPr lang="cs-CZ" sz="20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165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20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113</m:t>
                                    </m:r>
                                    <m:r>
                                      <a:rPr lang="cs-CZ" sz="20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∙86</m:t>
                                    </m:r>
                                  </m:num>
                                  <m:den>
                                    <m:r>
                                      <a:rPr lang="cs-CZ" sz="20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165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0055204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20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52</m:t>
                                    </m:r>
                                    <m:r>
                                      <a:rPr lang="cs-CZ" sz="20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cs-CZ" sz="20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79</m:t>
                                    </m:r>
                                  </m:num>
                                  <m:den>
                                    <m:r>
                                      <a:rPr lang="cs-CZ" sz="20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165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20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113</m:t>
                                    </m:r>
                                    <m:r>
                                      <a:rPr lang="cs-CZ" sz="20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cs-CZ" sz="20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79</m:t>
                                    </m:r>
                                  </m:num>
                                  <m:den>
                                    <m:r>
                                      <a:rPr lang="cs-CZ" sz="20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165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912451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ulk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8918340"/>
                  </p:ext>
                </p:extLst>
              </p:nvPr>
            </p:nvGraphicFramePr>
            <p:xfrm>
              <a:off x="6208780" y="1675255"/>
              <a:ext cx="4867537" cy="1866392"/>
            </p:xfrm>
            <a:graphic>
              <a:graphicData uri="http://schemas.openxmlformats.org/drawingml/2006/table">
                <a:tbl>
                  <a:tblPr/>
                  <a:tblGrid>
                    <a:gridCol w="2685054">
                      <a:extLst>
                        <a:ext uri="{9D8B030D-6E8A-4147-A177-3AD203B41FA5}">
                          <a16:colId xmlns:a16="http://schemas.microsoft.com/office/drawing/2014/main" val="2387280418"/>
                        </a:ext>
                      </a:extLst>
                    </a:gridCol>
                    <a:gridCol w="1121434">
                      <a:extLst>
                        <a:ext uri="{9D8B030D-6E8A-4147-A177-3AD203B41FA5}">
                          <a16:colId xmlns:a16="http://schemas.microsoft.com/office/drawing/2014/main" val="921749185"/>
                        </a:ext>
                      </a:extLst>
                    </a:gridCol>
                    <a:gridCol w="1061049">
                      <a:extLst>
                        <a:ext uri="{9D8B030D-6E8A-4147-A177-3AD203B41FA5}">
                          <a16:colId xmlns:a16="http://schemas.microsoft.com/office/drawing/2014/main" val="450355900"/>
                        </a:ext>
                      </a:extLst>
                    </a:gridCol>
                  </a:tblGrid>
                  <a:tr h="61722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20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Výrobce \ Pokles kapacity o více než 10 %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20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ANO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NE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7506183"/>
                      </a:ext>
                    </a:extLst>
                  </a:tr>
                  <a:tr h="62458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20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0217" t="-110784" r="-95652" b="-12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59770" t="-110784" r="-1149" b="-1254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0055204"/>
                      </a:ext>
                    </a:extLst>
                  </a:tr>
                  <a:tr h="62458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0217" t="-208738" r="-95652" b="-242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59770" t="-208738" r="-1149" b="-242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91245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ovéPole 10"/>
              <p:cNvSpPr txBox="1"/>
              <p:nvPr/>
            </p:nvSpPr>
            <p:spPr>
              <a:xfrm>
                <a:off x="6637021" y="3709822"/>
                <a:ext cx="4267200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rgbClr val="FF9900"/>
                    </a:solidFill>
                  </a:rPr>
                  <a:t>Očekávané (angl. </a:t>
                </a:r>
                <a:r>
                  <a:rPr lang="cs-CZ" dirty="0" err="1" smtClean="0">
                    <a:solidFill>
                      <a:srgbClr val="FF9900"/>
                    </a:solidFill>
                  </a:rPr>
                  <a:t>expected</a:t>
                </a:r>
                <a:r>
                  <a:rPr lang="cs-CZ" dirty="0" smtClean="0">
                    <a:solidFill>
                      <a:srgbClr val="FF9900"/>
                    </a:solidFill>
                  </a:rPr>
                  <a:t>) četnosti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FF9900"/>
                  </a:solidFill>
                </a:endParaRPr>
              </a:p>
            </p:txBody>
          </p:sp>
        </mc:Choice>
        <mc:Fallback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021" y="3709822"/>
                <a:ext cx="4267200" cy="668645"/>
              </a:xfrm>
              <a:prstGeom prst="rect">
                <a:avLst/>
              </a:prstGeom>
              <a:blipFill>
                <a:blip r:embed="rId5"/>
                <a:stretch>
                  <a:fillRect l="-1286" t="-7339" b="-45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délník 11"/>
          <p:cNvSpPr/>
          <p:nvPr/>
        </p:nvSpPr>
        <p:spPr>
          <a:xfrm>
            <a:off x="3347049" y="2613804"/>
            <a:ext cx="1777042" cy="57797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8885208" y="2294626"/>
            <a:ext cx="2191109" cy="1239909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0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Očekávané četnosti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800" y="6305708"/>
            <a:ext cx="344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Co jsou to očekávané četnosti?</a:t>
            </a:r>
            <a:endParaRPr lang="cs-CZ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/>
              <p:cNvSpPr txBox="1"/>
              <p:nvPr/>
            </p:nvSpPr>
            <p:spPr>
              <a:xfrm>
                <a:off x="1409701" y="3702305"/>
                <a:ext cx="4267200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rgbClr val="008000"/>
                    </a:solidFill>
                  </a:rPr>
                  <a:t>Pozorované (angl. </a:t>
                </a:r>
                <a:r>
                  <a:rPr lang="cs-CZ" dirty="0" err="1" smtClean="0">
                    <a:solidFill>
                      <a:srgbClr val="008000"/>
                    </a:solidFill>
                  </a:rPr>
                  <a:t>observed</a:t>
                </a:r>
                <a:r>
                  <a:rPr lang="cs-CZ" dirty="0" smtClean="0">
                    <a:solidFill>
                      <a:srgbClr val="008000"/>
                    </a:solidFill>
                  </a:rPr>
                  <a:t>) četnosti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1" y="3702305"/>
                <a:ext cx="4267200" cy="668645"/>
              </a:xfrm>
              <a:prstGeom prst="rect">
                <a:avLst/>
              </a:prstGeom>
              <a:blipFill>
                <a:blip r:embed="rId2"/>
                <a:stretch>
                  <a:fillRect l="-1143" t="-6364" b="-45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104900" y="1675255"/>
          <a:ext cx="4876802" cy="1859280"/>
        </p:xfrm>
        <a:graphic>
          <a:graphicData uri="http://schemas.openxmlformats.org/drawingml/2006/table">
            <a:tbl>
              <a:tblPr/>
              <a:tblGrid>
                <a:gridCol w="2255521">
                  <a:extLst>
                    <a:ext uri="{9D8B030D-6E8A-4147-A177-3AD203B41FA5}">
                      <a16:colId xmlns:a16="http://schemas.microsoft.com/office/drawing/2014/main" val="2387280418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921749185"/>
                    </a:ext>
                  </a:extLst>
                </a:gridCol>
                <a:gridCol w="791106">
                  <a:extLst>
                    <a:ext uri="{9D8B030D-6E8A-4147-A177-3AD203B41FA5}">
                      <a16:colId xmlns:a16="http://schemas.microsoft.com/office/drawing/2014/main" val="450355900"/>
                    </a:ext>
                  </a:extLst>
                </a:gridCol>
                <a:gridCol w="847195">
                  <a:extLst>
                    <a:ext uri="{9D8B030D-6E8A-4147-A177-3AD203B41FA5}">
                      <a16:colId xmlns:a16="http://schemas.microsoft.com/office/drawing/2014/main" val="35220219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Výrobce \ Pokles kapacity o více než 10 %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5061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0552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1245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1291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/>
              <p:cNvSpPr txBox="1"/>
              <p:nvPr/>
            </p:nvSpPr>
            <p:spPr>
              <a:xfrm>
                <a:off x="1524428" y="4663440"/>
                <a:ext cx="9038821" cy="1357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Očekávané četnosti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 smtClean="0"/>
                  <a:t> … sdružené četnosti očekávané za předpokladu platnosti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cs-CZ" dirty="0" smtClean="0"/>
              </a:p>
              <a:p>
                <a:endParaRPr lang="cs-CZ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cs-CZ" dirty="0" smtClean="0"/>
                  <a:t>, </a:t>
                </a:r>
              </a:p>
              <a:p>
                <a:pPr algn="ctr"/>
                <a:r>
                  <a:rPr lang="cs-CZ" dirty="0" smtClean="0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sub>
                    </m:sSub>
                  </m:oMath>
                </a14:m>
                <a:r>
                  <a:rPr lang="cs-CZ" dirty="0" smtClean="0"/>
                  <a:t> jsou příslušné marginální četnosti 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 smtClean="0"/>
                  <a:t> je rozsah výběru</a:t>
                </a:r>
                <a:endParaRPr lang="cs-CZ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428" y="4663440"/>
                <a:ext cx="9038821" cy="1357295"/>
              </a:xfrm>
              <a:prstGeom prst="rect">
                <a:avLst/>
              </a:prstGeom>
              <a:blipFill>
                <a:blip r:embed="rId3"/>
                <a:stretch>
                  <a:fillRect l="-539" t="-3139" b="-49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ulka 9"/>
              <p:cNvGraphicFramePr>
                <a:graphicFrameLocks noGrp="1"/>
              </p:cNvGraphicFramePr>
              <p:nvPr/>
            </p:nvGraphicFramePr>
            <p:xfrm>
              <a:off x="6208780" y="1675255"/>
              <a:ext cx="4867537" cy="1318260"/>
            </p:xfrm>
            <a:graphic>
              <a:graphicData uri="http://schemas.openxmlformats.org/drawingml/2006/table">
                <a:tbl>
                  <a:tblPr/>
                  <a:tblGrid>
                    <a:gridCol w="2685054">
                      <a:extLst>
                        <a:ext uri="{9D8B030D-6E8A-4147-A177-3AD203B41FA5}">
                          <a16:colId xmlns:a16="http://schemas.microsoft.com/office/drawing/2014/main" val="2387280418"/>
                        </a:ext>
                      </a:extLst>
                    </a:gridCol>
                    <a:gridCol w="1121434">
                      <a:extLst>
                        <a:ext uri="{9D8B030D-6E8A-4147-A177-3AD203B41FA5}">
                          <a16:colId xmlns:a16="http://schemas.microsoft.com/office/drawing/2014/main" val="921749185"/>
                        </a:ext>
                      </a:extLst>
                    </a:gridCol>
                    <a:gridCol w="1061049">
                      <a:extLst>
                        <a:ext uri="{9D8B030D-6E8A-4147-A177-3AD203B41FA5}">
                          <a16:colId xmlns:a16="http://schemas.microsoft.com/office/drawing/2014/main" val="450355900"/>
                        </a:ext>
                      </a:extLst>
                    </a:gridCol>
                  </a:tblGrid>
                  <a:tr h="18288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20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Výrobce \ Pokles kapacity o více než 10 %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20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ANO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NE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7506183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20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27,1</m:t>
                                </m:r>
                              </m:oMath>
                            </m:oMathPara>
                          </a14:m>
                          <a:endParaRPr lang="cs-CZ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58,9</m:t>
                                </m:r>
                              </m:oMath>
                            </m:oMathPara>
                          </a14:m>
                          <a:endParaRPr lang="cs-CZ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0055204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24,9</m:t>
                                </m:r>
                              </m:oMath>
                            </m:oMathPara>
                          </a14:m>
                          <a:endParaRPr lang="cs-CZ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54,1</m:t>
                                </m:r>
                              </m:oMath>
                            </m:oMathPara>
                          </a14:m>
                          <a:endParaRPr lang="cs-CZ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912451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ulka 9"/>
              <p:cNvGraphicFramePr>
                <a:graphicFrameLocks noGrp="1"/>
              </p:cNvGraphicFramePr>
              <p:nvPr/>
            </p:nvGraphicFramePr>
            <p:xfrm>
              <a:off x="6208780" y="1675255"/>
              <a:ext cx="4867537" cy="1318260"/>
            </p:xfrm>
            <a:graphic>
              <a:graphicData uri="http://schemas.openxmlformats.org/drawingml/2006/table">
                <a:tbl>
                  <a:tblPr/>
                  <a:tblGrid>
                    <a:gridCol w="2685054">
                      <a:extLst>
                        <a:ext uri="{9D8B030D-6E8A-4147-A177-3AD203B41FA5}">
                          <a16:colId xmlns:a16="http://schemas.microsoft.com/office/drawing/2014/main" val="2387280418"/>
                        </a:ext>
                      </a:extLst>
                    </a:gridCol>
                    <a:gridCol w="1121434">
                      <a:extLst>
                        <a:ext uri="{9D8B030D-6E8A-4147-A177-3AD203B41FA5}">
                          <a16:colId xmlns:a16="http://schemas.microsoft.com/office/drawing/2014/main" val="921749185"/>
                        </a:ext>
                      </a:extLst>
                    </a:gridCol>
                    <a:gridCol w="1061049">
                      <a:extLst>
                        <a:ext uri="{9D8B030D-6E8A-4147-A177-3AD203B41FA5}">
                          <a16:colId xmlns:a16="http://schemas.microsoft.com/office/drawing/2014/main" val="450355900"/>
                        </a:ext>
                      </a:extLst>
                    </a:gridCol>
                  </a:tblGrid>
                  <a:tr h="61722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20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Výrobce \ Pokles kapacity o více než 10 %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20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ANO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NE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7506183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20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0217" t="-194828" r="-95652" b="-14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59770" t="-194828" r="-1149" b="-1431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0055204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0217" t="-294828" r="-95652" b="-4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59770" t="-294828" r="-1149" b="-431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91245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ovéPole 10"/>
              <p:cNvSpPr txBox="1"/>
              <p:nvPr/>
            </p:nvSpPr>
            <p:spPr>
              <a:xfrm>
                <a:off x="6637021" y="3709822"/>
                <a:ext cx="4267200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rgbClr val="FF9900"/>
                    </a:solidFill>
                  </a:rPr>
                  <a:t>Očekávané (angl. </a:t>
                </a:r>
                <a:r>
                  <a:rPr lang="cs-CZ" dirty="0" err="1" smtClean="0">
                    <a:solidFill>
                      <a:srgbClr val="FF9900"/>
                    </a:solidFill>
                  </a:rPr>
                  <a:t>expected</a:t>
                </a:r>
                <a:r>
                  <a:rPr lang="cs-CZ" dirty="0" smtClean="0">
                    <a:solidFill>
                      <a:srgbClr val="FF9900"/>
                    </a:solidFill>
                  </a:rPr>
                  <a:t>) četnosti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FF9900"/>
                  </a:solidFill>
                </a:endParaRPr>
              </a:p>
            </p:txBody>
          </p:sp>
        </mc:Choice>
        <mc:Fallback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021" y="3709822"/>
                <a:ext cx="4267200" cy="668645"/>
              </a:xfrm>
              <a:prstGeom prst="rect">
                <a:avLst/>
              </a:prstGeom>
              <a:blipFill>
                <a:blip r:embed="rId5"/>
                <a:stretch>
                  <a:fillRect l="-1286" t="-7339" b="-45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délník 11"/>
          <p:cNvSpPr/>
          <p:nvPr/>
        </p:nvSpPr>
        <p:spPr>
          <a:xfrm>
            <a:off x="3347049" y="2613804"/>
            <a:ext cx="1777042" cy="57797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8885208" y="2294626"/>
            <a:ext cx="2191109" cy="698889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51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Chí – kvadrát test nezávislosti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6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6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sz="1600" i="1" dirty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cs-CZ" sz="1600" dirty="0"/>
                  <a:t>Znaky </a:t>
                </a:r>
                <a:r>
                  <a:rPr lang="cs-CZ" sz="1600" i="1" dirty="0"/>
                  <a:t>X</a:t>
                </a:r>
                <a:r>
                  <a:rPr lang="cs-CZ" sz="1600" dirty="0"/>
                  <a:t> a </a:t>
                </a:r>
                <a:r>
                  <a:rPr lang="cs-CZ" sz="1600" i="1" dirty="0"/>
                  <a:t>Y</a:t>
                </a:r>
                <a:r>
                  <a:rPr lang="cs-CZ" sz="1600" dirty="0"/>
                  <a:t> v kontingenční tabulce </a:t>
                </a:r>
                <a:r>
                  <a:rPr lang="cs-CZ" sz="1600" dirty="0">
                    <a:solidFill>
                      <a:srgbClr val="FF0000"/>
                    </a:solidFill>
                  </a:rPr>
                  <a:t>jsou </a:t>
                </a:r>
                <a:r>
                  <a:rPr lang="cs-CZ" sz="1600" dirty="0"/>
                  <a:t>statisticky </a:t>
                </a:r>
                <a:r>
                  <a:rPr lang="cs-CZ" sz="1600" b="1" dirty="0" smtClean="0">
                    <a:solidFill>
                      <a:srgbClr val="FF0000"/>
                    </a:solidFill>
                  </a:rPr>
                  <a:t>nezávislé.</a:t>
                </a:r>
                <a:endParaRPr lang="cs-CZ" sz="16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6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600" i="1" baseline="-25000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sz="1600" i="1" dirty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cs-CZ" sz="1600" dirty="0"/>
                  <a:t>Znaky </a:t>
                </a:r>
                <a:r>
                  <a:rPr lang="cs-CZ" sz="1600" i="1" dirty="0"/>
                  <a:t>X</a:t>
                </a:r>
                <a:r>
                  <a:rPr lang="cs-CZ" sz="1600" dirty="0"/>
                  <a:t> a </a:t>
                </a:r>
                <a:r>
                  <a:rPr lang="cs-CZ" sz="1600" i="1" dirty="0"/>
                  <a:t>Y</a:t>
                </a:r>
                <a:r>
                  <a:rPr lang="cs-CZ" sz="1600" dirty="0"/>
                  <a:t> v kontingenční tabulce </a:t>
                </a:r>
                <a:r>
                  <a:rPr lang="cs-CZ" sz="1600" dirty="0" smtClean="0"/>
                  <a:t>nejsou </a:t>
                </a:r>
                <a:r>
                  <a:rPr lang="cs-CZ" sz="1600" dirty="0"/>
                  <a:t>statisticky </a:t>
                </a:r>
                <a:r>
                  <a:rPr lang="cs-CZ" sz="1600" dirty="0" smtClean="0"/>
                  <a:t>nezávislé</a:t>
                </a:r>
                <a:r>
                  <a:rPr lang="cs-CZ" sz="1600" dirty="0"/>
                  <a:t>.</a:t>
                </a:r>
              </a:p>
              <a:p>
                <a:pPr marL="0" indent="0">
                  <a:buNone/>
                </a:pPr>
                <a:endParaRPr lang="cs-CZ" sz="1600" dirty="0"/>
              </a:p>
              <a:p>
                <a:pPr marL="0" indent="0">
                  <a:buNone/>
                </a:pPr>
                <a:r>
                  <a:rPr lang="cs-CZ" sz="1600" u="sng" dirty="0"/>
                  <a:t>Předpoklady testu</a:t>
                </a:r>
                <a:r>
                  <a:rPr lang="cs-CZ" sz="1600" dirty="0"/>
                  <a:t>:</a:t>
                </a:r>
              </a:p>
              <a:p>
                <a:pPr lvl="0"/>
                <a:r>
                  <a:rPr lang="cs-CZ" sz="1600" dirty="0" smtClean="0"/>
                  <a:t>všechny očekávané četnosti</a:t>
                </a:r>
                <a14:m>
                  <m:oMath xmlns:m="http://schemas.openxmlformats.org/officeDocument/2006/math">
                    <m:r>
                      <a:rPr lang="cs-CZ" sz="16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sz="1600" dirty="0"/>
                  <a:t> </a:t>
                </a:r>
                <a:r>
                  <a:rPr lang="cs-CZ" sz="1600" dirty="0" smtClean="0"/>
                  <a:t>musí </a:t>
                </a:r>
                <a:r>
                  <a:rPr lang="cs-CZ" sz="1600" dirty="0"/>
                  <a:t>být </a:t>
                </a:r>
                <a:r>
                  <a:rPr lang="cs-CZ" sz="1600" dirty="0" smtClean="0"/>
                  <a:t>větší nebo rovny </a:t>
                </a:r>
                <a:r>
                  <a:rPr lang="cs-CZ" sz="1600" dirty="0"/>
                  <a:t>2,</a:t>
                </a:r>
              </a:p>
              <a:p>
                <a:pPr lvl="0"/>
                <a:r>
                  <a:rPr lang="cs-CZ" sz="1600" dirty="0"/>
                  <a:t>alespoň 80</a:t>
                </a:r>
                <a:r>
                  <a:rPr lang="en-US" sz="1600" dirty="0"/>
                  <a:t>%</a:t>
                </a:r>
                <a:r>
                  <a:rPr lang="cs-CZ" sz="1600" dirty="0"/>
                  <a:t> očekávaných četností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sz="1600" dirty="0"/>
                  <a:t> musí být větších než 5.</a:t>
                </a:r>
              </a:p>
              <a:p>
                <a:pPr marL="0" indent="0">
                  <a:buNone/>
                </a:pPr>
                <a:r>
                  <a:rPr lang="cs-CZ" sz="1600" u="sng" dirty="0"/>
                  <a:t>Testové kritérium</a:t>
                </a:r>
                <a:r>
                  <a:rPr lang="cs-CZ" sz="16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𝑂𝐵𝑆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cs-CZ" sz="16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1600" i="1">
                            <a:latin typeface="Cambria Math"/>
                          </a:rPr>
                          <m:t>𝑖</m:t>
                        </m:r>
                        <m:r>
                          <a:rPr lang="cs-CZ" sz="16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sz="1600" i="1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𝑗</m:t>
                            </m:r>
                            <m:r>
                              <a:rPr lang="cs-CZ" sz="16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sz="1600" i="1">
                                <a:latin typeface="Cambria Math"/>
                              </a:rPr>
                              <m:t>𝑠</m:t>
                            </m:r>
                          </m:sup>
                          <m:e>
                            <m:f>
                              <m:f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i="1">
                                                <a:latin typeface="Cambria Math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u="sng" dirty="0" smtClean="0">
                    <a:latin typeface="Cambria Math"/>
                  </a:rPr>
                  <a:t>p – hodnota:</a:t>
                </a:r>
                <a:r>
                  <a:rPr lang="cs-CZ" sz="1600" dirty="0" smtClean="0">
                    <a:latin typeface="Cambria Math"/>
                  </a:rPr>
                  <a:t>    </a:t>
                </a:r>
                <a14:m>
                  <m:oMath xmlns:m="http://schemas.openxmlformats.org/officeDocument/2006/math">
                    <m:r>
                      <a:rPr lang="cs-CZ" sz="1600" i="1">
                        <a:latin typeface="Cambria Math"/>
                      </a:rPr>
                      <m:t>𝑝</m:t>
                    </m:r>
                    <m:r>
                      <m:rPr>
                        <m:nor/>
                      </m:rPr>
                      <a:rPr lang="cs-CZ" sz="1600" i="1"/>
                      <m:t>−</m:t>
                    </m:r>
                    <m:r>
                      <a:rPr lang="cs-CZ" sz="1600" i="1">
                        <a:latin typeface="Cambria Math"/>
                      </a:rPr>
                      <m:t>h𝑜𝑑𝑛𝑜𝑡𝑎</m:t>
                    </m:r>
                    <m:r>
                      <a:rPr lang="cs-CZ" sz="1600" i="1">
                        <a:latin typeface="Cambria Math"/>
                      </a:rPr>
                      <m:t>=1−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𝑂𝐵𝑆</m:t>
                            </m:r>
                          </m:sub>
                        </m:sSub>
                      </m:e>
                    </m:d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𝑂𝐵𝑆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1600" dirty="0"/>
                  <a:t>, </a:t>
                </a:r>
              </a:p>
              <a:p>
                <a:pPr marL="0" indent="0" algn="r">
                  <a:buNone/>
                </a:pPr>
                <a:r>
                  <a:rPr lang="cs-CZ" sz="1600" dirty="0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sz="1600" dirty="0"/>
                  <a:t> je distribuční funkce </a:t>
                </a:r>
                <a:r>
                  <a:rPr lang="el-GR" sz="1600" dirty="0"/>
                  <a:t>χ</a:t>
                </a:r>
                <a:r>
                  <a:rPr lang="cs-CZ" sz="1600" baseline="30000" dirty="0"/>
                  <a:t>2 </a:t>
                </a:r>
                <a:r>
                  <a:rPr lang="cs-CZ" sz="1600" dirty="0"/>
                  <a:t>rozdělení</a:t>
                </a:r>
                <a:r>
                  <a:rPr lang="cs-CZ" sz="1600" baseline="30000" dirty="0"/>
                  <a:t> </a:t>
                </a:r>
                <a:r>
                  <a:rPr lang="cs-CZ" sz="1600" dirty="0"/>
                  <a:t>s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/>
                          </a:rPr>
                          <m:t>𝑟</m:t>
                        </m:r>
                        <m:r>
                          <a:rPr lang="cs-CZ" sz="1600" i="1">
                            <a:latin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/>
                          </a:rPr>
                          <m:t>𝑠</m:t>
                        </m:r>
                        <m:r>
                          <a:rPr lang="cs-CZ" sz="16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cs-CZ" sz="1600" dirty="0"/>
                  <a:t> stupni volnosti. 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1" t="-1067" r="-24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7108165" y="4856672"/>
            <a:ext cx="1402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počet řádků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839199" y="4856672"/>
            <a:ext cx="1643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počet sloupců</a:t>
            </a:r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7979434" y="5226004"/>
            <a:ext cx="491706" cy="26039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9195758" y="5226004"/>
            <a:ext cx="465397" cy="26039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12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lekce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878238"/>
          </a:xfrm>
        </p:spPr>
        <p:txBody>
          <a:bodyPr>
            <a:normAutofit/>
          </a:bodyPr>
          <a:lstStyle/>
          <a:p>
            <a:r>
              <a:rPr lang="cs-CZ" sz="2200" b="1" dirty="0" smtClean="0"/>
              <a:t>Analýza závislosti v kontingenčních tabulkách</a:t>
            </a:r>
          </a:p>
          <a:p>
            <a:r>
              <a:rPr lang="cs-CZ" sz="2200" b="1" dirty="0" smtClean="0"/>
              <a:t>Analýza závislosti v asociačních tabulkách</a:t>
            </a:r>
            <a:endParaRPr lang="cs-CZ" sz="2200" b="1" dirty="0" smtClean="0"/>
          </a:p>
          <a:p>
            <a:endParaRPr lang="cs-CZ" sz="2200" dirty="0" smtClean="0"/>
          </a:p>
          <a:p>
            <a:pPr lvl="1"/>
            <a:endParaRPr lang="cs-CZ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5608" y="638355"/>
            <a:ext cx="109210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Motivační příklad:</a:t>
            </a:r>
          </a:p>
          <a:p>
            <a:endParaRPr lang="cs-CZ" dirty="0"/>
          </a:p>
          <a:p>
            <a:r>
              <a:rPr lang="cs-CZ" dirty="0"/>
              <a:t>U každého z akumulátorů zjistěte, zda kapacita po 100 nabíjecích cyklech poklesla o více než 10 % původní kapacity (po 5 cyklech). (Definujte si novou dichotomickou proměnnou, která bude nabývat hodnot </a:t>
            </a:r>
            <a:r>
              <a:rPr lang="en-US" dirty="0"/>
              <a:t>{ANO, NE}</a:t>
            </a:r>
            <a:r>
              <a:rPr lang="cs-CZ" dirty="0" smtClean="0"/>
              <a:t>.) Následně ověřte, zda pokles kapacity o kritickou hodnotu (více než 10%) statisticky významně souvisí s výrobcem akumulátorů (uvažujte pouze výrobce A </a:t>
            </a:r>
            <a:r>
              <a:rPr lang="cs-CZ" dirty="0" err="1" smtClean="0"/>
              <a:t>a</a:t>
            </a:r>
            <a:r>
              <a:rPr lang="cs-CZ" dirty="0" smtClean="0"/>
              <a:t> D). </a:t>
            </a:r>
            <a:r>
              <a:rPr lang="cs-CZ" dirty="0"/>
              <a:t>(viz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am-nas.vsb.cz/lit40/DATA/aku.csv</a:t>
            </a:r>
            <a:r>
              <a:rPr lang="cs-CZ" dirty="0" smtClean="0"/>
              <a:t>)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727853" y="2755225"/>
          <a:ext cx="5280661" cy="1249680"/>
        </p:xfrm>
        <a:graphic>
          <a:graphicData uri="http://schemas.openxmlformats.org/drawingml/2006/table">
            <a:tbl>
              <a:tblPr/>
              <a:tblGrid>
                <a:gridCol w="2125981">
                  <a:extLst>
                    <a:ext uri="{9D8B030D-6E8A-4147-A177-3AD203B41FA5}">
                      <a16:colId xmlns:a16="http://schemas.microsoft.com/office/drawing/2014/main" val="2387280418"/>
                    </a:ext>
                  </a:extLst>
                </a:gridCol>
                <a:gridCol w="1296452">
                  <a:extLst>
                    <a:ext uri="{9D8B030D-6E8A-4147-A177-3AD203B41FA5}">
                      <a16:colId xmlns:a16="http://schemas.microsoft.com/office/drawing/2014/main" val="921749185"/>
                    </a:ext>
                  </a:extLst>
                </a:gridCol>
                <a:gridCol w="1080988">
                  <a:extLst>
                    <a:ext uri="{9D8B030D-6E8A-4147-A177-3AD203B41FA5}">
                      <a16:colId xmlns:a16="http://schemas.microsoft.com/office/drawing/2014/main" val="4503559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5220219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Výrobce \ Pokles kapacity o více než 10 %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5061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(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51,2 %)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(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48,8 %)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0552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10,1 %)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(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89,9 %)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1245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(31,5 %)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</a:t>
                      </a: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(68,5 %)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12918"/>
                  </a:ext>
                </a:extLst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0791" t="13453" r="6709" b="15506"/>
          <a:stretch/>
        </p:blipFill>
        <p:spPr>
          <a:xfrm>
            <a:off x="6560820" y="2686644"/>
            <a:ext cx="4312920" cy="263652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27853" y="4161513"/>
            <a:ext cx="240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Cramerovo</a:t>
            </a:r>
            <a:r>
              <a:rPr lang="cs-CZ" dirty="0" smtClean="0">
                <a:solidFill>
                  <a:srgbClr val="FF0000"/>
                </a:solidFill>
              </a:rPr>
              <a:t> V = 0,428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3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5608" y="638355"/>
            <a:ext cx="109210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Motivační příklad:</a:t>
            </a:r>
          </a:p>
          <a:p>
            <a:endParaRPr lang="cs-CZ" dirty="0"/>
          </a:p>
          <a:p>
            <a:r>
              <a:rPr lang="cs-CZ" dirty="0"/>
              <a:t>U každého z akumulátorů zjistěte, zda kapacita po 100 nabíjecích cyklech poklesla o více než 10 % původní kapacity (po 5 cyklech). (Definujte si novou dichotomickou proměnnou, která bude nabývat hodnot </a:t>
            </a:r>
            <a:r>
              <a:rPr lang="en-US" dirty="0"/>
              <a:t>{ANO, NE}</a:t>
            </a:r>
            <a:r>
              <a:rPr lang="cs-CZ" dirty="0" smtClean="0"/>
              <a:t>.) Následně ověřte, zda pokles kapacity o kritickou hodnotu (více než 10%) statisticky významně souvisí s výrobcem akumulátorů (uvažujte pouze výrobce A </a:t>
            </a:r>
            <a:r>
              <a:rPr lang="cs-CZ" dirty="0" err="1" smtClean="0"/>
              <a:t>a</a:t>
            </a:r>
            <a:r>
              <a:rPr lang="cs-CZ" dirty="0" smtClean="0"/>
              <a:t> D). </a:t>
            </a:r>
            <a:r>
              <a:rPr lang="cs-CZ" dirty="0"/>
              <a:t>(viz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am-nas.vsb.cz/lit40/DATA/aku.csv</a:t>
            </a:r>
            <a:r>
              <a:rPr lang="cs-CZ" dirty="0" smtClean="0"/>
              <a:t>)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784860" y="2788920"/>
                <a:ext cx="10614660" cy="379476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r>
                      <a:rPr lang="cs-CZ" sz="16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6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sz="1600" i="1" dirty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600" dirty="0" smtClean="0"/>
                  <a:t>Me</a:t>
                </a:r>
                <a:r>
                  <a:rPr lang="cs-CZ" sz="1600" dirty="0" err="1" smtClean="0"/>
                  <a:t>zi</a:t>
                </a:r>
                <a:r>
                  <a:rPr lang="cs-CZ" sz="1600" dirty="0" smtClean="0"/>
                  <a:t> poklesem kapacit o více než 10 % a výrobcem (A, D) </a:t>
                </a:r>
                <a:r>
                  <a:rPr lang="cs-CZ" sz="1600" dirty="0" smtClean="0">
                    <a:solidFill>
                      <a:srgbClr val="FF0000"/>
                    </a:solidFill>
                  </a:rPr>
                  <a:t>není </a:t>
                </a:r>
                <a:r>
                  <a:rPr lang="cs-CZ" sz="1600" dirty="0" smtClean="0"/>
                  <a:t>statisticky významná </a:t>
                </a:r>
                <a:r>
                  <a:rPr lang="cs-CZ" sz="1600" dirty="0" smtClean="0">
                    <a:solidFill>
                      <a:srgbClr val="FF0000"/>
                    </a:solidFill>
                  </a:rPr>
                  <a:t>souvislost</a:t>
                </a:r>
                <a:r>
                  <a:rPr lang="cs-CZ" sz="1600" dirty="0" smtClean="0"/>
                  <a:t>.</a:t>
                </a:r>
                <a:endParaRPr lang="cs-CZ" sz="16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6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600" i="1" baseline="-25000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sz="1600" i="1" dirty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600" dirty="0"/>
                  <a:t>Me</a:t>
                </a:r>
                <a:r>
                  <a:rPr lang="cs-CZ" sz="1600" dirty="0"/>
                  <a:t>zi</a:t>
                </a:r>
                <a:r>
                  <a:rPr lang="cs-CZ" sz="1600" dirty="0"/>
                  <a:t> poklesem kapacit o více než 10 % a výrobcem (A, D) </a:t>
                </a:r>
                <a:r>
                  <a:rPr lang="cs-CZ" sz="1600" dirty="0" smtClean="0"/>
                  <a:t>je statisticky </a:t>
                </a:r>
                <a:r>
                  <a:rPr lang="cs-CZ" sz="1600" dirty="0"/>
                  <a:t>významná souvislost.</a:t>
                </a:r>
              </a:p>
              <a:p>
                <a:pPr marL="0" indent="0">
                  <a:buFont typeface="Wingdings" panose="05000000000000000000" pitchFamily="2" charset="2"/>
                  <a:buNone/>
                </a:pPr>
                <a:endParaRPr lang="cs-CZ" sz="800" u="sng" dirty="0" smtClean="0"/>
              </a:p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cs-CZ" sz="1600" u="sng" dirty="0" smtClean="0"/>
                  <a:t>Předpoklady </a:t>
                </a:r>
                <a:r>
                  <a:rPr lang="cs-CZ" sz="1600" u="sng" dirty="0"/>
                  <a:t>testu</a:t>
                </a:r>
                <a:r>
                  <a:rPr lang="cs-CZ" sz="1600" dirty="0"/>
                  <a:t>:</a:t>
                </a:r>
              </a:p>
              <a:p>
                <a:r>
                  <a:rPr lang="cs-CZ" sz="1600" dirty="0" smtClean="0"/>
                  <a:t>všechny očekávané četnosti</a:t>
                </a:r>
                <a14:m>
                  <m:oMath xmlns:m="http://schemas.openxmlformats.org/officeDocument/2006/math">
                    <m:r>
                      <a:rPr lang="cs-CZ" sz="16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sz="1600" dirty="0"/>
                  <a:t> </a:t>
                </a:r>
                <a:r>
                  <a:rPr lang="cs-CZ" sz="1600" dirty="0" smtClean="0"/>
                  <a:t>musí </a:t>
                </a:r>
                <a:r>
                  <a:rPr lang="cs-CZ" sz="1600" dirty="0"/>
                  <a:t>být </a:t>
                </a:r>
                <a:r>
                  <a:rPr lang="cs-CZ" sz="1600" dirty="0" smtClean="0"/>
                  <a:t>větší nebo rovny </a:t>
                </a:r>
                <a:r>
                  <a:rPr lang="cs-CZ" sz="1600" dirty="0"/>
                  <a:t>2,</a:t>
                </a:r>
              </a:p>
              <a:p>
                <a:r>
                  <a:rPr lang="cs-CZ" sz="1600" dirty="0"/>
                  <a:t>alespoň 80</a:t>
                </a:r>
                <a:r>
                  <a:rPr lang="en-US" sz="1600" dirty="0"/>
                  <a:t>%</a:t>
                </a:r>
                <a:r>
                  <a:rPr lang="cs-CZ" sz="1600" dirty="0"/>
                  <a:t> očekávaných četností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sz="1600" dirty="0"/>
                  <a:t> musí být větších než 5</a:t>
                </a:r>
                <a:r>
                  <a:rPr lang="cs-CZ" sz="1600" dirty="0" smtClean="0"/>
                  <a:t>.</a:t>
                </a:r>
                <a:endParaRPr lang="cs-CZ" sz="1600" dirty="0"/>
              </a:p>
            </p:txBody>
          </p:sp>
        </mc:Choice>
        <mc:Fallback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" y="2788920"/>
                <a:ext cx="10614660" cy="3794760"/>
              </a:xfrm>
              <a:prstGeom prst="rect">
                <a:avLst/>
              </a:prstGeom>
              <a:blipFill>
                <a:blip r:embed="rId3"/>
                <a:stretch>
                  <a:fillRect l="-345" t="-11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ulk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7314980"/>
                  </p:ext>
                </p:extLst>
              </p:nvPr>
            </p:nvGraphicFramePr>
            <p:xfrm>
              <a:off x="1118620" y="5384660"/>
              <a:ext cx="4867537" cy="1318260"/>
            </p:xfrm>
            <a:graphic>
              <a:graphicData uri="http://schemas.openxmlformats.org/drawingml/2006/table">
                <a:tbl>
                  <a:tblPr/>
                  <a:tblGrid>
                    <a:gridCol w="2685054">
                      <a:extLst>
                        <a:ext uri="{9D8B030D-6E8A-4147-A177-3AD203B41FA5}">
                          <a16:colId xmlns:a16="http://schemas.microsoft.com/office/drawing/2014/main" val="2387280418"/>
                        </a:ext>
                      </a:extLst>
                    </a:gridCol>
                    <a:gridCol w="1121434">
                      <a:extLst>
                        <a:ext uri="{9D8B030D-6E8A-4147-A177-3AD203B41FA5}">
                          <a16:colId xmlns:a16="http://schemas.microsoft.com/office/drawing/2014/main" val="921749185"/>
                        </a:ext>
                      </a:extLst>
                    </a:gridCol>
                    <a:gridCol w="1061049">
                      <a:extLst>
                        <a:ext uri="{9D8B030D-6E8A-4147-A177-3AD203B41FA5}">
                          <a16:colId xmlns:a16="http://schemas.microsoft.com/office/drawing/2014/main" val="450355900"/>
                        </a:ext>
                      </a:extLst>
                    </a:gridCol>
                  </a:tblGrid>
                  <a:tr h="18288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Výrobce \ Pokles kapacity o více než 10 %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20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ANO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NE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7506183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20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27,1</m:t>
                                </m:r>
                              </m:oMath>
                            </m:oMathPara>
                          </a14:m>
                          <a:endParaRPr lang="cs-CZ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58,9</m:t>
                                </m:r>
                              </m:oMath>
                            </m:oMathPara>
                          </a14:m>
                          <a:endParaRPr lang="cs-CZ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0055204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24,9</m:t>
                                </m:r>
                              </m:oMath>
                            </m:oMathPara>
                          </a14:m>
                          <a:endParaRPr lang="cs-CZ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54,1</m:t>
                                </m:r>
                              </m:oMath>
                            </m:oMathPara>
                          </a14:m>
                          <a:endParaRPr lang="cs-CZ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912451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ulk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7314980"/>
                  </p:ext>
                </p:extLst>
              </p:nvPr>
            </p:nvGraphicFramePr>
            <p:xfrm>
              <a:off x="1118620" y="5384660"/>
              <a:ext cx="4867537" cy="1318260"/>
            </p:xfrm>
            <a:graphic>
              <a:graphicData uri="http://schemas.openxmlformats.org/drawingml/2006/table">
                <a:tbl>
                  <a:tblPr/>
                  <a:tblGrid>
                    <a:gridCol w="2685054">
                      <a:extLst>
                        <a:ext uri="{9D8B030D-6E8A-4147-A177-3AD203B41FA5}">
                          <a16:colId xmlns:a16="http://schemas.microsoft.com/office/drawing/2014/main" val="2387280418"/>
                        </a:ext>
                      </a:extLst>
                    </a:gridCol>
                    <a:gridCol w="1121434">
                      <a:extLst>
                        <a:ext uri="{9D8B030D-6E8A-4147-A177-3AD203B41FA5}">
                          <a16:colId xmlns:a16="http://schemas.microsoft.com/office/drawing/2014/main" val="921749185"/>
                        </a:ext>
                      </a:extLst>
                    </a:gridCol>
                    <a:gridCol w="1061049">
                      <a:extLst>
                        <a:ext uri="{9D8B030D-6E8A-4147-A177-3AD203B41FA5}">
                          <a16:colId xmlns:a16="http://schemas.microsoft.com/office/drawing/2014/main" val="450355900"/>
                        </a:ext>
                      </a:extLst>
                    </a:gridCol>
                  </a:tblGrid>
                  <a:tr h="61722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Výrobce \ Pokles kapacity o více než 10 %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20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ANO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NE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7506183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20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0217" t="-198246" r="-95652" b="-145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59770" t="-198246" r="-1149" b="-1456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0055204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0217" t="-293103" r="-95652" b="-4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59770" t="-293103" r="-1149" b="-431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91245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ovéPole 2"/>
          <p:cNvSpPr txBox="1"/>
          <p:nvPr/>
        </p:nvSpPr>
        <p:spPr>
          <a:xfrm>
            <a:off x="6240780" y="6281378"/>
            <a:ext cx="455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Předpoklady testu jsou splněny.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05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5608" y="638355"/>
            <a:ext cx="109210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Motivační příklad:</a:t>
            </a:r>
          </a:p>
          <a:p>
            <a:endParaRPr lang="cs-CZ" dirty="0"/>
          </a:p>
          <a:p>
            <a:r>
              <a:rPr lang="cs-CZ" dirty="0"/>
              <a:t>U každého z akumulátorů zjistěte, zda kapacita po 100 nabíjecích cyklech poklesla o více než 10 % původní kapacity (po 5 cyklech). (Definujte si novou dichotomickou proměnnou, která bude nabývat hodnot </a:t>
            </a:r>
            <a:r>
              <a:rPr lang="en-US" dirty="0"/>
              <a:t>{ANO, NE}</a:t>
            </a:r>
            <a:r>
              <a:rPr lang="cs-CZ" dirty="0" smtClean="0"/>
              <a:t>.) Následně ověřte, zda pokles kapacity o kritickou hodnotu (více než 10%) statisticky významně souvisí s výrobcem akumulátorů (uvažujte pouze výrobce A </a:t>
            </a:r>
            <a:r>
              <a:rPr lang="cs-CZ" dirty="0" err="1" smtClean="0"/>
              <a:t>a</a:t>
            </a:r>
            <a:r>
              <a:rPr lang="cs-CZ" dirty="0" smtClean="0"/>
              <a:t> D). </a:t>
            </a:r>
            <a:r>
              <a:rPr lang="cs-CZ" dirty="0"/>
              <a:t>(viz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am-nas.vsb.cz/lit40/DATA/aku.csv</a:t>
            </a:r>
            <a:r>
              <a:rPr lang="cs-CZ" dirty="0" smtClean="0"/>
              <a:t>)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784860" y="2788920"/>
                <a:ext cx="10614660" cy="379476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r>
                      <a:rPr lang="cs-CZ" sz="16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6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sz="1600" i="1" dirty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600" dirty="0" smtClean="0"/>
                  <a:t>Me</a:t>
                </a:r>
                <a:r>
                  <a:rPr lang="cs-CZ" sz="1600" dirty="0" err="1" smtClean="0"/>
                  <a:t>zi</a:t>
                </a:r>
                <a:r>
                  <a:rPr lang="cs-CZ" sz="1600" dirty="0" smtClean="0"/>
                  <a:t> poklesem kapacit o více než 10 % a výrobcem (A, D) </a:t>
                </a:r>
                <a:r>
                  <a:rPr lang="cs-CZ" sz="1600" dirty="0" smtClean="0">
                    <a:solidFill>
                      <a:srgbClr val="FF0000"/>
                    </a:solidFill>
                  </a:rPr>
                  <a:t>není </a:t>
                </a:r>
                <a:r>
                  <a:rPr lang="cs-CZ" sz="1600" dirty="0" smtClean="0"/>
                  <a:t>statisticky významná </a:t>
                </a:r>
                <a:r>
                  <a:rPr lang="cs-CZ" sz="1600" dirty="0" smtClean="0">
                    <a:solidFill>
                      <a:srgbClr val="FF0000"/>
                    </a:solidFill>
                  </a:rPr>
                  <a:t>souvislost</a:t>
                </a:r>
                <a:r>
                  <a:rPr lang="cs-CZ" sz="1600" dirty="0" smtClean="0"/>
                  <a:t>.</a:t>
                </a:r>
                <a:endParaRPr lang="cs-CZ" sz="16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6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600" i="1" baseline="-25000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sz="1600" i="1" dirty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600" dirty="0"/>
                  <a:t>Me</a:t>
                </a:r>
                <a:r>
                  <a:rPr lang="cs-CZ" sz="1600" dirty="0"/>
                  <a:t>zi</a:t>
                </a:r>
                <a:r>
                  <a:rPr lang="cs-CZ" sz="1600" dirty="0"/>
                  <a:t> poklesem kapacit o více než 10 % a výrobcem (A, D) </a:t>
                </a:r>
                <a:r>
                  <a:rPr lang="cs-CZ" sz="1600" dirty="0" smtClean="0"/>
                  <a:t>je statisticky </a:t>
                </a:r>
                <a:r>
                  <a:rPr lang="cs-CZ" sz="1600" dirty="0"/>
                  <a:t>významná souvislost.</a:t>
                </a:r>
              </a:p>
              <a:p>
                <a:pPr marL="0" indent="0">
                  <a:spcBef>
                    <a:spcPts val="0"/>
                  </a:spcBef>
                  <a:buFont typeface="Wingdings" panose="05000000000000000000" pitchFamily="2" charset="2"/>
                  <a:buNone/>
                </a:pPr>
                <a:endParaRPr lang="cs-CZ" sz="800" u="sng" dirty="0" smtClean="0"/>
              </a:p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cs-CZ" sz="1600" u="sng" dirty="0" smtClean="0"/>
                  <a:t>Testové </a:t>
                </a:r>
                <a:r>
                  <a:rPr lang="cs-CZ" sz="1600" u="sng" dirty="0"/>
                  <a:t>kritérium</a:t>
                </a:r>
                <a:r>
                  <a:rPr lang="cs-CZ" sz="16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𝑂𝐵𝑆</m:t>
                        </m:r>
                      </m:sub>
                    </m:sSub>
                    <m:r>
                      <a:rPr lang="cs-CZ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cs-CZ" sz="16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1600" i="1">
                            <a:latin typeface="Cambria Math"/>
                          </a:rPr>
                          <m:t>𝑖</m:t>
                        </m:r>
                        <m:r>
                          <a:rPr lang="cs-CZ" sz="16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sz="1600" i="1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𝑗</m:t>
                            </m:r>
                            <m:r>
                              <a:rPr lang="cs-CZ" sz="16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sz="1600" i="1">
                                <a:latin typeface="Cambria Math"/>
                              </a:rPr>
                              <m:t>𝑠</m:t>
                            </m:r>
                          </m:sup>
                          <m:e>
                            <m:f>
                              <m:f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i="1">
                                                <a:latin typeface="Cambria Math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cs-CZ" sz="1600" dirty="0"/>
              </a:p>
            </p:txBody>
          </p:sp>
        </mc:Choice>
        <mc:Fallback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" y="2788920"/>
                <a:ext cx="10614660" cy="3794760"/>
              </a:xfrm>
              <a:prstGeom prst="rect">
                <a:avLst/>
              </a:prstGeom>
              <a:blipFill>
                <a:blip r:embed="rId3"/>
                <a:stretch>
                  <a:fillRect l="-345" t="-11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196340"/>
                  </p:ext>
                </p:extLst>
              </p:nvPr>
            </p:nvGraphicFramePr>
            <p:xfrm>
              <a:off x="914400" y="4312920"/>
              <a:ext cx="5166360" cy="1242060"/>
            </p:xfrm>
            <a:graphic>
              <a:graphicData uri="http://schemas.openxmlformats.org/drawingml/2006/table">
                <a:tbl>
                  <a:tblPr/>
                  <a:tblGrid>
                    <a:gridCol w="2891804">
                      <a:extLst>
                        <a:ext uri="{9D8B030D-6E8A-4147-A177-3AD203B41FA5}">
                          <a16:colId xmlns:a16="http://schemas.microsoft.com/office/drawing/2014/main" val="2796144930"/>
                        </a:ext>
                      </a:extLst>
                    </a:gridCol>
                    <a:gridCol w="1260279">
                      <a:extLst>
                        <a:ext uri="{9D8B030D-6E8A-4147-A177-3AD203B41FA5}">
                          <a16:colId xmlns:a16="http://schemas.microsoft.com/office/drawing/2014/main" val="202740481"/>
                        </a:ext>
                      </a:extLst>
                    </a:gridCol>
                    <a:gridCol w="1014277">
                      <a:extLst>
                        <a:ext uri="{9D8B030D-6E8A-4147-A177-3AD203B41FA5}">
                          <a16:colId xmlns:a16="http://schemas.microsoft.com/office/drawing/2014/main" val="1685363955"/>
                        </a:ext>
                      </a:extLst>
                    </a:gridCol>
                  </a:tblGrid>
                  <a:tr h="73914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16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Výrobce \ Pokles kapacity o více než 10 %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cs-CZ" sz="16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1" i="1" u="none" strike="noStrike" smtClean="0">
                                          <a:solidFill>
                                            <a:srgbClr val="008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1" i="1" u="none" strike="noStrike" smtClean="0">
                                          <a:solidFill>
                                            <a:srgbClr val="008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𝑶</m:t>
                                      </m:r>
                                    </m:e>
                                    <m:sub>
                                      <m:r>
                                        <a:rPr lang="cs-CZ" sz="1600" b="1" i="1" u="none" strike="noStrike" smtClean="0">
                                          <a:solidFill>
                                            <a:srgbClr val="008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𝒊𝒋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6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ANO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NE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9506990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44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42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0494602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71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167596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196340"/>
                  </p:ext>
                </p:extLst>
              </p:nvPr>
            </p:nvGraphicFramePr>
            <p:xfrm>
              <a:off x="914400" y="4312920"/>
              <a:ext cx="5166360" cy="1242060"/>
            </p:xfrm>
            <a:graphic>
              <a:graphicData uri="http://schemas.openxmlformats.org/drawingml/2006/table">
                <a:tbl>
                  <a:tblPr/>
                  <a:tblGrid>
                    <a:gridCol w="2891804">
                      <a:extLst>
                        <a:ext uri="{9D8B030D-6E8A-4147-A177-3AD203B41FA5}">
                          <a16:colId xmlns:a16="http://schemas.microsoft.com/office/drawing/2014/main" val="2796144930"/>
                        </a:ext>
                      </a:extLst>
                    </a:gridCol>
                    <a:gridCol w="1260279">
                      <a:extLst>
                        <a:ext uri="{9D8B030D-6E8A-4147-A177-3AD203B41FA5}">
                          <a16:colId xmlns:a16="http://schemas.microsoft.com/office/drawing/2014/main" val="202740481"/>
                        </a:ext>
                      </a:extLst>
                    </a:gridCol>
                    <a:gridCol w="1014277">
                      <a:extLst>
                        <a:ext uri="{9D8B030D-6E8A-4147-A177-3AD203B41FA5}">
                          <a16:colId xmlns:a16="http://schemas.microsoft.com/office/drawing/2014/main" val="1685363955"/>
                        </a:ext>
                      </a:extLst>
                    </a:gridCol>
                  </a:tblGrid>
                  <a:tr h="7391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1" t="-820" r="-78737" b="-85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6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ANO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NE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9506990"/>
                      </a:ext>
                    </a:extLst>
                  </a:tr>
                  <a:tr h="25146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44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42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0494602"/>
                      </a:ext>
                    </a:extLst>
                  </a:tr>
                  <a:tr h="25146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71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16759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4793214"/>
                  </p:ext>
                </p:extLst>
              </p:nvPr>
            </p:nvGraphicFramePr>
            <p:xfrm>
              <a:off x="6652260" y="4312919"/>
              <a:ext cx="4693921" cy="1333501"/>
            </p:xfrm>
            <a:graphic>
              <a:graphicData uri="http://schemas.openxmlformats.org/drawingml/2006/table">
                <a:tbl>
                  <a:tblPr/>
                  <a:tblGrid>
                    <a:gridCol w="3177540">
                      <a:extLst>
                        <a:ext uri="{9D8B030D-6E8A-4147-A177-3AD203B41FA5}">
                          <a16:colId xmlns:a16="http://schemas.microsoft.com/office/drawing/2014/main" val="2796144930"/>
                        </a:ext>
                      </a:extLst>
                    </a:gridCol>
                    <a:gridCol w="815340">
                      <a:extLst>
                        <a:ext uri="{9D8B030D-6E8A-4147-A177-3AD203B41FA5}">
                          <a16:colId xmlns:a16="http://schemas.microsoft.com/office/drawing/2014/main" val="202740481"/>
                        </a:ext>
                      </a:extLst>
                    </a:gridCol>
                    <a:gridCol w="701041">
                      <a:extLst>
                        <a:ext uri="{9D8B030D-6E8A-4147-A177-3AD203B41FA5}">
                          <a16:colId xmlns:a16="http://schemas.microsoft.com/office/drawing/2014/main" val="1685363955"/>
                        </a:ext>
                      </a:extLst>
                    </a:gridCol>
                  </a:tblGrid>
                  <a:tr h="75438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16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Výrobce \ Pokles kapacity o více než 10 %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cs-CZ" sz="16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1" i="1" u="none" strike="noStrike" smtClean="0">
                                          <a:solidFill>
                                            <a:srgbClr val="FF99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1" i="1" u="none" strike="noStrike" smtClean="0">
                                          <a:solidFill>
                                            <a:srgbClr val="FF99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cs-CZ" sz="1600" b="1" i="1" u="none" strike="noStrike" smtClean="0">
                                          <a:solidFill>
                                            <a:srgbClr val="FF99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𝒊𝒋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6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ANO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NE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9506990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27,1</m:t>
                                </m:r>
                              </m:oMath>
                            </m:oMathPara>
                          </a14:m>
                          <a:endParaRPr lang="cs-CZ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58,9</m:t>
                                </m:r>
                              </m:oMath>
                            </m:oMathPara>
                          </a14:m>
                          <a:endParaRPr lang="cs-CZ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0494602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24,9</m:t>
                                </m:r>
                              </m:oMath>
                            </m:oMathPara>
                          </a14:m>
                          <a:endParaRPr lang="cs-CZ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54,1</m:t>
                                </m:r>
                              </m:oMath>
                            </m:oMathPara>
                          </a14:m>
                          <a:endParaRPr lang="cs-CZ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167596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4793214"/>
                  </p:ext>
                </p:extLst>
              </p:nvPr>
            </p:nvGraphicFramePr>
            <p:xfrm>
              <a:off x="6652260" y="4312919"/>
              <a:ext cx="4693921" cy="1333501"/>
            </p:xfrm>
            <a:graphic>
              <a:graphicData uri="http://schemas.openxmlformats.org/drawingml/2006/table">
                <a:tbl>
                  <a:tblPr/>
                  <a:tblGrid>
                    <a:gridCol w="3177540">
                      <a:extLst>
                        <a:ext uri="{9D8B030D-6E8A-4147-A177-3AD203B41FA5}">
                          <a16:colId xmlns:a16="http://schemas.microsoft.com/office/drawing/2014/main" val="2796144930"/>
                        </a:ext>
                      </a:extLst>
                    </a:gridCol>
                    <a:gridCol w="815340">
                      <a:extLst>
                        <a:ext uri="{9D8B030D-6E8A-4147-A177-3AD203B41FA5}">
                          <a16:colId xmlns:a16="http://schemas.microsoft.com/office/drawing/2014/main" val="202740481"/>
                        </a:ext>
                      </a:extLst>
                    </a:gridCol>
                    <a:gridCol w="701041">
                      <a:extLst>
                        <a:ext uri="{9D8B030D-6E8A-4147-A177-3AD203B41FA5}">
                          <a16:colId xmlns:a16="http://schemas.microsoft.com/office/drawing/2014/main" val="1685363955"/>
                        </a:ext>
                      </a:extLst>
                    </a:gridCol>
                  </a:tblGrid>
                  <a:tr h="754381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92" t="-806" r="-47893" b="-94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6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ANO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NE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9506990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0299" t="-260417" r="-86567" b="-1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71304" t="-260417" r="-870" b="-14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0494602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16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</a:t>
                          </a:r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0299" t="-360417" r="-86567" b="-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71304" t="-360417" r="-870" b="-4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16759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délník 3"/>
              <p:cNvSpPr/>
              <p:nvPr/>
            </p:nvSpPr>
            <p:spPr>
              <a:xfrm>
                <a:off x="784860" y="5993760"/>
                <a:ext cx="8759129" cy="657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𝑂𝐵𝑆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  <m:r>
                              <a:rPr lang="cs-CZ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𝑠</m:t>
                            </m:r>
                          </m:sup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44−27,1</m:t>
                                </m:r>
                              </m:e>
                            </m:d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27,1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58,9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58,9</m:t>
                        </m:r>
                      </m:den>
                    </m:f>
                  </m:oMath>
                </a14:m>
                <a:r>
                  <a:rPr lang="cs-CZ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4,9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4,9</m:t>
                        </m:r>
                      </m:den>
                    </m:f>
                  </m:oMath>
                </a14:m>
                <a:r>
                  <a:rPr lang="cs-CZ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71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54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54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,1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=30,3 </m:t>
                    </m:r>
                  </m:oMath>
                </a14:m>
                <a:r>
                  <a:rPr lang="cs-CZ" dirty="0" smtClean="0"/>
                  <a:t> </a:t>
                </a:r>
                <a:endParaRPr lang="cs-CZ" dirty="0"/>
              </a:p>
            </p:txBody>
          </p:sp>
        </mc:Choice>
        <mc:Fallback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" y="5993760"/>
                <a:ext cx="8759129" cy="6574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79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5608" y="638355"/>
            <a:ext cx="109210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Motivační příklad:</a:t>
            </a:r>
          </a:p>
          <a:p>
            <a:endParaRPr lang="cs-CZ" dirty="0"/>
          </a:p>
          <a:p>
            <a:r>
              <a:rPr lang="cs-CZ" dirty="0"/>
              <a:t>U každého z akumulátorů zjistěte, zda kapacita po 100 nabíjecích cyklech poklesla o více než 10 % původní kapacity (po 5 cyklech). (Definujte si novou dichotomickou proměnnou, která bude nabývat hodnot </a:t>
            </a:r>
            <a:r>
              <a:rPr lang="en-US" dirty="0"/>
              <a:t>{ANO, NE}</a:t>
            </a:r>
            <a:r>
              <a:rPr lang="cs-CZ" dirty="0" smtClean="0"/>
              <a:t>.) Následně ověřte, zda pokles kapacity o kritickou hodnotu (více než 10%) statisticky významně souvisí s výrobcem akumulátorů (uvažujte pouze výrobce A </a:t>
            </a:r>
            <a:r>
              <a:rPr lang="cs-CZ" dirty="0" err="1" smtClean="0"/>
              <a:t>a</a:t>
            </a:r>
            <a:r>
              <a:rPr lang="cs-CZ" dirty="0" smtClean="0"/>
              <a:t> D). </a:t>
            </a:r>
            <a:r>
              <a:rPr lang="cs-CZ" dirty="0"/>
              <a:t>(viz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am-nas.vsb.cz/lit40/DATA/aku.csv</a:t>
            </a:r>
            <a:r>
              <a:rPr lang="cs-CZ" dirty="0" smtClean="0"/>
              <a:t>)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784860" y="2788920"/>
                <a:ext cx="10614660" cy="379476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r>
                      <a:rPr lang="cs-CZ" sz="16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6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sz="1600" i="1" dirty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600" dirty="0" smtClean="0"/>
                  <a:t>Me</a:t>
                </a:r>
                <a:r>
                  <a:rPr lang="cs-CZ" sz="1600" dirty="0" err="1" smtClean="0"/>
                  <a:t>zi</a:t>
                </a:r>
                <a:r>
                  <a:rPr lang="cs-CZ" sz="1600" dirty="0" smtClean="0"/>
                  <a:t> poklesem kapacit o více než 10 % a výrobcem (A, D) </a:t>
                </a:r>
                <a:r>
                  <a:rPr lang="cs-CZ" sz="1600" dirty="0" smtClean="0">
                    <a:solidFill>
                      <a:srgbClr val="FF0000"/>
                    </a:solidFill>
                  </a:rPr>
                  <a:t>není </a:t>
                </a:r>
                <a:r>
                  <a:rPr lang="cs-CZ" sz="1600" dirty="0" smtClean="0"/>
                  <a:t>statisticky významná </a:t>
                </a:r>
                <a:r>
                  <a:rPr lang="cs-CZ" sz="1600" dirty="0" smtClean="0">
                    <a:solidFill>
                      <a:srgbClr val="FF0000"/>
                    </a:solidFill>
                  </a:rPr>
                  <a:t>souvislost</a:t>
                </a:r>
                <a:r>
                  <a:rPr lang="cs-CZ" sz="1600" dirty="0" smtClean="0"/>
                  <a:t>.</a:t>
                </a:r>
                <a:endParaRPr lang="cs-CZ" sz="16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6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600" i="1" baseline="-25000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sz="1600" i="1" dirty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600" dirty="0"/>
                  <a:t>Me</a:t>
                </a:r>
                <a:r>
                  <a:rPr lang="cs-CZ" sz="1600" dirty="0"/>
                  <a:t>zi</a:t>
                </a:r>
                <a:r>
                  <a:rPr lang="cs-CZ" sz="1600" dirty="0"/>
                  <a:t> poklesem kapacit o více než 10 % a výrobcem (A, D) </a:t>
                </a:r>
                <a:r>
                  <a:rPr lang="cs-CZ" sz="1600" dirty="0" smtClean="0"/>
                  <a:t>je statisticky </a:t>
                </a:r>
                <a:r>
                  <a:rPr lang="cs-CZ" sz="1600" dirty="0"/>
                  <a:t>významná souvislost.</a:t>
                </a:r>
              </a:p>
              <a:p>
                <a:pPr marL="0" indent="0">
                  <a:spcBef>
                    <a:spcPts val="0"/>
                  </a:spcBef>
                  <a:buFont typeface="Wingdings" panose="05000000000000000000" pitchFamily="2" charset="2"/>
                  <a:buNone/>
                </a:pPr>
                <a:endParaRPr lang="cs-CZ" sz="800" u="sng" dirty="0" smtClean="0"/>
              </a:p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cs-CZ" sz="1600" u="sng" dirty="0" smtClean="0"/>
                  <a:t>Testové </a:t>
                </a:r>
                <a:r>
                  <a:rPr lang="cs-CZ" sz="1600" u="sng" dirty="0"/>
                  <a:t>kritérium</a:t>
                </a:r>
                <a:r>
                  <a:rPr lang="cs-CZ" sz="16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𝑂𝐵𝑆</m:t>
                        </m:r>
                      </m:sub>
                    </m:sSub>
                    <m:r>
                      <a:rPr lang="cs-CZ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cs-CZ" sz="16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1600" i="1">
                            <a:latin typeface="Cambria Math"/>
                          </a:rPr>
                          <m:t>𝑖</m:t>
                        </m:r>
                        <m:r>
                          <a:rPr lang="cs-CZ" sz="16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sz="1600" i="1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𝑗</m:t>
                            </m:r>
                            <m:r>
                              <a:rPr lang="cs-CZ" sz="16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sz="1600" i="1">
                                <a:latin typeface="Cambria Math"/>
                              </a:rPr>
                              <m:t>𝑠</m:t>
                            </m:r>
                          </m:sup>
                          <m:e>
                            <m:f>
                              <m:f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i="1">
                                                <a:latin typeface="Cambria Math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  <m:t>=30,3</m:t>
                            </m:r>
                          </m:e>
                        </m:nary>
                      </m:e>
                    </m:nary>
                  </m:oMath>
                </a14:m>
                <a:endParaRPr lang="cs-CZ" sz="1600" dirty="0"/>
              </a:p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cs-CZ" sz="1600" u="sng" dirty="0" smtClean="0">
                    <a:latin typeface="Cambria Math"/>
                  </a:rPr>
                  <a:t>p – hodnota:</a:t>
                </a:r>
                <a:r>
                  <a:rPr lang="cs-CZ" sz="1600" dirty="0" smtClean="0">
                    <a:latin typeface="Cambria Math"/>
                  </a:rPr>
                  <a:t>    </a:t>
                </a:r>
                <a14:m>
                  <m:oMath xmlns:m="http://schemas.openxmlformats.org/officeDocument/2006/math">
                    <m:r>
                      <a:rPr lang="cs-CZ" sz="1600" i="1">
                        <a:latin typeface="Cambria Math"/>
                      </a:rPr>
                      <m:t>𝑝</m:t>
                    </m:r>
                    <m:r>
                      <m:rPr>
                        <m:nor/>
                      </m:rPr>
                      <a:rPr lang="cs-CZ" sz="1600" i="1"/>
                      <m:t>−</m:t>
                    </m:r>
                    <m:r>
                      <a:rPr lang="cs-CZ" sz="1600" i="1">
                        <a:latin typeface="Cambria Math"/>
                      </a:rPr>
                      <m:t>h𝑜𝑑𝑛𝑜𝑡𝑎</m:t>
                    </m:r>
                    <m:r>
                      <a:rPr lang="cs-CZ" sz="1600" i="1">
                        <a:latin typeface="Cambria Math"/>
                      </a:rPr>
                      <m:t>=1−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𝑂𝐵𝑆</m:t>
                            </m:r>
                          </m:sub>
                        </m:sSub>
                      </m:e>
                    </m:d>
                    <m:r>
                      <a:rPr lang="cs-CZ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𝑂𝐵𝑆</m:t>
                            </m:r>
                          </m:sub>
                        </m:sSub>
                      </m:e>
                    </m:d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&gt;30,3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≪0,001</m:t>
                    </m:r>
                  </m:oMath>
                </a14:m>
                <a:r>
                  <a:rPr lang="cs-CZ" sz="1600" dirty="0" smtClean="0"/>
                  <a:t>,</a:t>
                </a:r>
                <a:r>
                  <a:rPr lang="cs-CZ" sz="1600" dirty="0"/>
                  <a:t> </a:t>
                </a:r>
              </a:p>
              <a:p>
                <a:pPr marL="0" indent="0" algn="r">
                  <a:buFont typeface="Wingdings" panose="05000000000000000000" pitchFamily="2" charset="2"/>
                  <a:buNone/>
                </a:pPr>
                <a:r>
                  <a:rPr lang="cs-CZ" sz="1600" dirty="0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sz="1600" dirty="0"/>
                  <a:t> je distribuční funkce </a:t>
                </a:r>
                <a:r>
                  <a:rPr lang="el-GR" sz="1600" dirty="0"/>
                  <a:t>χ</a:t>
                </a:r>
                <a:r>
                  <a:rPr lang="cs-CZ" sz="1600" baseline="30000" dirty="0"/>
                  <a:t>2 </a:t>
                </a:r>
                <a:r>
                  <a:rPr lang="cs-CZ" sz="1600" dirty="0"/>
                  <a:t>rozdělení</a:t>
                </a:r>
                <a:r>
                  <a:rPr lang="cs-CZ" sz="1600" baseline="30000" dirty="0"/>
                  <a:t> </a:t>
                </a:r>
                <a:r>
                  <a:rPr lang="cs-CZ" sz="1600" dirty="0"/>
                  <a:t>s 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cs-CZ" sz="1600" dirty="0" smtClean="0"/>
                  <a:t> stup</a:t>
                </a:r>
                <a:r>
                  <a:rPr lang="en-US" sz="1600" dirty="0" smtClean="0"/>
                  <a:t>n</a:t>
                </a:r>
                <a:r>
                  <a:rPr lang="cs-CZ" sz="1600" dirty="0" err="1" smtClean="0"/>
                  <a:t>ěm</a:t>
                </a:r>
                <a:r>
                  <a:rPr lang="cs-CZ" sz="1600" dirty="0" smtClean="0"/>
                  <a:t> volnosti.</a:t>
                </a:r>
                <a:endParaRPr lang="en-US" sz="1600" dirty="0" smtClean="0"/>
              </a:p>
              <a:p>
                <a:pPr marL="0" indent="0" algn="r">
                  <a:buFont typeface="Wingdings" panose="05000000000000000000" pitchFamily="2" charset="2"/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 smtClean="0"/>
                  <a:t>Na </a:t>
                </a:r>
                <a:r>
                  <a:rPr lang="en-US" sz="1600" dirty="0" err="1" smtClean="0"/>
                  <a:t>hladin</a:t>
                </a:r>
                <a:r>
                  <a:rPr lang="cs-CZ" sz="1600" dirty="0" smtClean="0"/>
                  <a:t>ě významnosti 0,05 zamítáme </a:t>
                </a:r>
                <a14:m>
                  <m:oMath xmlns:m="http://schemas.openxmlformats.org/officeDocument/2006/math">
                    <m:r>
                      <a:rPr lang="cs-CZ" sz="16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600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600" dirty="0" smtClean="0"/>
                  <a:t>, tj. </a:t>
                </a:r>
                <a:r>
                  <a:rPr lang="cs-CZ" sz="1600" dirty="0" smtClean="0"/>
                  <a:t>m</a:t>
                </a:r>
                <a:r>
                  <a:rPr lang="en-US" sz="1600" dirty="0" smtClean="0"/>
                  <a:t>e</a:t>
                </a:r>
                <a:r>
                  <a:rPr lang="cs-CZ" sz="1600" dirty="0" err="1"/>
                  <a:t>zi</a:t>
                </a:r>
                <a:r>
                  <a:rPr lang="cs-CZ" sz="1600" dirty="0"/>
                  <a:t> poklesem kapacit o více než 10 % a výrobcem (A, D) je statisticky významná souvislost.</a:t>
                </a:r>
              </a:p>
              <a:p>
                <a:pPr marL="0" indent="0">
                  <a:buNone/>
                </a:pPr>
                <a:r>
                  <a:rPr lang="cs-CZ" sz="1600" dirty="0" smtClean="0"/>
                  <a:t> </a:t>
                </a:r>
                <a:endParaRPr lang="cs-CZ" sz="1600" dirty="0"/>
              </a:p>
            </p:txBody>
          </p:sp>
        </mc:Choice>
        <mc:Fallback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" y="2788920"/>
                <a:ext cx="10614660" cy="3794760"/>
              </a:xfrm>
              <a:prstGeom prst="rect">
                <a:avLst/>
              </a:prstGeom>
              <a:blipFill>
                <a:blip r:embed="rId3"/>
                <a:stretch>
                  <a:fillRect l="-345" t="-1125" r="-2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2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Cramerovo</a:t>
            </a:r>
            <a:r>
              <a:rPr lang="cs-CZ" dirty="0" smtClean="0"/>
              <a:t> V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Označme: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𝑟</m:t>
                    </m:r>
                  </m:oMath>
                </a14:m>
                <a:r>
                  <a:rPr lang="cs-CZ" dirty="0"/>
                  <a:t>… počet variant proměnné </a:t>
                </a:r>
                <a:r>
                  <a:rPr lang="cs-CZ" i="1" dirty="0"/>
                  <a:t>X</a:t>
                </a:r>
                <a:r>
                  <a:rPr lang="cs-CZ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𝑠</m:t>
                    </m:r>
                  </m:oMath>
                </a14:m>
                <a:r>
                  <a:rPr lang="cs-CZ" dirty="0"/>
                  <a:t>… počet variant proměnné </a:t>
                </a:r>
                <a:r>
                  <a:rPr lang="cs-CZ" i="1" dirty="0"/>
                  <a:t>Y</a:t>
                </a:r>
                <a:r>
                  <a:rPr lang="cs-CZ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𝐾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  <m:r>
                              <a:rPr lang="cs-CZ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𝑠</m:t>
                            </m:r>
                          </m:sup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jsou pozorované sdružené četnosti zapsané v kontingenční tabulce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jsou očekávané četnosti </a:t>
                </a:r>
                <a:r>
                  <a:rPr lang="cs-CZ" dirty="0"/>
                  <a:t>odpovídající součinu příslušných marginálních relativních </a:t>
                </a:r>
                <a:r>
                  <a:rPr lang="cs-CZ" dirty="0"/>
                  <a:t>četností.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:r>
                  <a:rPr lang="cs-CZ" dirty="0" err="1">
                    <a:solidFill>
                      <a:srgbClr val="FF0000"/>
                    </a:solidFill>
                  </a:rPr>
                  <a:t>Cramerovo</a:t>
                </a:r>
                <a:r>
                  <a:rPr lang="cs-CZ" dirty="0">
                    <a:solidFill>
                      <a:srgbClr val="FF0000"/>
                    </a:solidFill>
                  </a:rPr>
                  <a:t> V</a:t>
                </a:r>
                <a:endParaRPr lang="cs-CZ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cs-CZ" dirty="0"/>
                  <a:t>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𝑉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𝐾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𝑚𝑖𝑛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;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cs-CZ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e>
                    </m:rad>
                  </m:oMath>
                </a14:m>
                <a:r>
                  <a:rPr lang="cs-CZ" dirty="0"/>
                  <a:t> </a:t>
                </a:r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6" t="-1733" r="-13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2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5608" y="638355"/>
            <a:ext cx="109210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Motivační příklad:</a:t>
            </a:r>
          </a:p>
          <a:p>
            <a:endParaRPr lang="cs-CZ" dirty="0"/>
          </a:p>
          <a:p>
            <a:r>
              <a:rPr lang="cs-CZ" dirty="0"/>
              <a:t>U každého z akumulátorů zjistěte, zda kapacita po 100 nabíjecích cyklech poklesla o více než 10 % původní kapacity (po 5 cyklech). (Definujte si novou dichotomickou proměnnou, která bude nabývat hodnot </a:t>
            </a:r>
            <a:r>
              <a:rPr lang="en-US" dirty="0"/>
              <a:t>{ANO, NE}</a:t>
            </a:r>
            <a:r>
              <a:rPr lang="cs-CZ" dirty="0" smtClean="0"/>
              <a:t>.) Následně ověřte, zda pokles kapacity o kritickou hodnotu (více než 10%) statisticky významně souvisí s výrobcem akumulátorů (uvažujte pouze výrobce A </a:t>
            </a:r>
            <a:r>
              <a:rPr lang="cs-CZ" dirty="0" err="1" smtClean="0"/>
              <a:t>a</a:t>
            </a:r>
            <a:r>
              <a:rPr lang="cs-CZ" dirty="0" smtClean="0"/>
              <a:t> D). </a:t>
            </a:r>
            <a:r>
              <a:rPr lang="cs-CZ" dirty="0"/>
              <a:t>(viz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am-nas.vsb.cz/lit40/DATA/aku.csv</a:t>
            </a:r>
            <a:r>
              <a:rPr lang="cs-CZ" dirty="0" smtClean="0"/>
              <a:t>)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784860" y="2788920"/>
                <a:ext cx="10614660" cy="379476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/>
                  <a:t>Na </a:t>
                </a:r>
                <a:r>
                  <a:rPr lang="en-US" dirty="0" err="1" smtClean="0"/>
                  <a:t>hladin</a:t>
                </a:r>
                <a:r>
                  <a:rPr lang="cs-CZ" dirty="0" smtClean="0"/>
                  <a:t>ě významnosti 0,05 zamítáme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dirty="0" smtClean="0"/>
                  <a:t>, tj. </a:t>
                </a:r>
                <a:r>
                  <a:rPr lang="cs-CZ" dirty="0" smtClean="0"/>
                  <a:t>m</a:t>
                </a:r>
                <a:r>
                  <a:rPr lang="en-US" dirty="0" smtClean="0"/>
                  <a:t>e</a:t>
                </a:r>
                <a:r>
                  <a:rPr lang="cs-CZ" dirty="0" err="1"/>
                  <a:t>zi</a:t>
                </a:r>
                <a:r>
                  <a:rPr lang="cs-CZ" dirty="0"/>
                  <a:t> poklesem kapacit o více než 10 % a výrobcem (A, D) je statisticky významná souvislost</a:t>
                </a:r>
                <a:r>
                  <a:rPr lang="cs-CZ" dirty="0" smtClean="0"/>
                  <a:t>. Pozorovanou souvislost lze označit za středně silnou (</a:t>
                </a:r>
                <a:r>
                  <a:rPr lang="cs-CZ" dirty="0" err="1" smtClean="0"/>
                  <a:t>Cramerovo</a:t>
                </a:r>
                <a:r>
                  <a:rPr lang="cs-CZ" dirty="0" smtClean="0"/>
                  <a:t> V = 0,428).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 smtClean="0"/>
                  <a:t> </a:t>
                </a:r>
                <a:endParaRPr lang="cs-CZ" dirty="0"/>
              </a:p>
            </p:txBody>
          </p:sp>
        </mc:Choice>
        <mc:Fallback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" y="2788920"/>
                <a:ext cx="10614660" cy="3794760"/>
              </a:xfrm>
              <a:prstGeom prst="rect">
                <a:avLst/>
              </a:prstGeom>
              <a:blipFill>
                <a:blip r:embed="rId3"/>
                <a:stretch>
                  <a:fillRect l="-632" t="-1286" r="-2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33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66491" y="2958860"/>
            <a:ext cx="938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Analýza závislosti v asociační tabulce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18988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Asociační tabulky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speciální typ </a:t>
            </a:r>
            <a:r>
              <a:rPr lang="cs-CZ" dirty="0"/>
              <a:t>kontingenčních </a:t>
            </a:r>
            <a:r>
              <a:rPr lang="cs-CZ" dirty="0"/>
              <a:t>tabulek, </a:t>
            </a:r>
            <a:r>
              <a:rPr lang="cs-CZ" dirty="0"/>
              <a:t>které používáme k sledování závislosti dvou dichotomických znaků, tj. kategoriálních znaků nabývajících pouze dvou variant. (</a:t>
            </a:r>
            <a:r>
              <a:rPr lang="cs-CZ" i="1" dirty="0"/>
              <a:t>asociace = vztah dvou dichotomických znaků</a:t>
            </a:r>
            <a:r>
              <a:rPr lang="cs-CZ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91544" y="3501008"/>
              <a:ext cx="8229600" cy="1156716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610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442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904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𝑋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𝑜𝑘𝑜𝑙𝑛𝑜𝑠𝑡𝑖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)\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𝑌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𝑣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ý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𝑠𝑘𝑦𝑡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𝑢𝑑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𝑙𝑜𝑠𝑡𝑖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𝑦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 (úspěch)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𝑦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2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 (neúspěch)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 (I.)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2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 (II.)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>
                                    <a:solidFill>
                                      <a:srgbClr val="9BBB59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91544" y="3501008"/>
              <a:ext cx="8229600" cy="1156716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610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442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904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9413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9" t="-26531" r="-128331" b="-3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6207" t="-26531" r="-138558" b="-3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1154" t="-26531" r="-70000" b="-3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413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9" t="-129167" r="-128331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6207" t="-129167" r="-138558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1154" t="-129167" r="-70000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55307" t="-129167" r="-1676" b="-24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413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9" t="-224490" r="-128331" b="-13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6207" t="-224490" r="-138558" b="-13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1154" t="-224490" r="-70000" b="-13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55307" t="-224490" r="-1676" b="-1387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6207" t="-353333" r="-138558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1154" t="-353333" r="-70000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55307" t="-353333" r="-1676" b="-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ovéPole 5"/>
          <p:cNvSpPr txBox="1"/>
          <p:nvPr/>
        </p:nvSpPr>
        <p:spPr>
          <a:xfrm>
            <a:off x="2351584" y="485986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Schéma rozšířené asociační tabulky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64948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Asociační tabulky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speciální typ </a:t>
            </a:r>
            <a:r>
              <a:rPr lang="cs-CZ" dirty="0"/>
              <a:t>kontingenčních </a:t>
            </a:r>
            <a:r>
              <a:rPr lang="cs-CZ" dirty="0"/>
              <a:t>tabulek, </a:t>
            </a:r>
            <a:r>
              <a:rPr lang="cs-CZ" dirty="0"/>
              <a:t>které používáme k sledování závislosti dvou dichotomických znaků, tj. kategoriálních znaků nabývajících pouze dvou variant. (</a:t>
            </a:r>
            <a:r>
              <a:rPr lang="cs-CZ" i="1" dirty="0"/>
              <a:t>asociace = vztah dvou dichotomických znaků</a:t>
            </a:r>
            <a:r>
              <a:rPr lang="cs-CZ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91544" y="3501008"/>
              <a:ext cx="82296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9685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8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𝑋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𝑠𝑙𝑒𝑑𝑜𝑣𝑎𝑛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ý 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𝑓𝑎𝑘𝑡𝑜𝑟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)\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𝑌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𝑣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ý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𝑠𝑘𝑦𝑡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𝑜𝑛𝑒𝑚𝑜𝑐𝑛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í)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 i="1">
                                  <a:effectLst/>
                                  <a:latin typeface="Cambria Math"/>
                                  <a:ea typeface="Times New Roman"/>
                                </a:rPr>
                                <m:t>𝐷</m:t>
                              </m:r>
                            </m:oMath>
                          </a14:m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 (ANO)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𝐷</m:t>
                                  </m:r>
                                </m:e>
                              </m:acc>
                            </m:oMath>
                          </a14:m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 (NE)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 i="1">
                                  <a:effectLst/>
                                  <a:latin typeface="Cambria Math"/>
                                  <a:ea typeface="Times New Roman"/>
                                </a:rPr>
                                <m:t>𝐸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(přítomnost faktoru)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cs-CZ" sz="1800" i="1"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(nepřítomnost faktoru)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>
                                    <a:solidFill>
                                      <a:srgbClr val="9BBB59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91544" y="3501008"/>
              <a:ext cx="82296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9685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8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3" t="-28889" r="-65931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6468" t="-28889" r="-167662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6970" t="-28889" r="-104242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3" t="-126087" r="-65931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6468" t="-126087" r="-167662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6970" t="-126087" r="-104242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0000" t="-126087" r="-1775" b="-24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3" t="-231111" r="-65931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6468" t="-231111" r="-167662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6970" t="-231111" r="-104242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0000" t="-231111" r="-1775" b="-1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6468" t="-331111" r="-167662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6970" t="-331111" r="-104242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0000" t="-331111" r="-1775" b="-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ovéPole 5"/>
          <p:cNvSpPr txBox="1"/>
          <p:nvPr/>
        </p:nvSpPr>
        <p:spPr>
          <a:xfrm>
            <a:off x="2351584" y="485986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Schéma rozšířené asociační tabulky (biomedicínská aplikace)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4010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Asociační tabulky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Na asociační tabulku lze sice nahlížet jako na speciální případ kontingenčních tabulek a při analýze používat jejich aparát, nicméně vhodnější je využít specifické metody a charakteristiky asociace.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91544" y="3501008"/>
              <a:ext cx="82296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9685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8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𝑋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𝑠𝑙𝑒𝑑𝑜𝑣𝑎𝑛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ý 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𝑓𝑎𝑘𝑡𝑜𝑟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)\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𝑌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𝑣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ý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𝑠𝑘𝑦𝑡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𝑜𝑛𝑒𝑚𝑜𝑐𝑛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í)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 i="1">
                                  <a:effectLst/>
                                  <a:latin typeface="Cambria Math"/>
                                  <a:ea typeface="Times New Roman"/>
                                </a:rPr>
                                <m:t>𝐷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(ANO)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𝐷</m:t>
                                  </m:r>
                                </m:e>
                              </m:acc>
                            </m:oMath>
                          </a14:m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 (NE)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 i="1">
                                  <a:effectLst/>
                                  <a:latin typeface="Cambria Math"/>
                                  <a:ea typeface="Times New Roman"/>
                                </a:rPr>
                                <m:t>𝐸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(přítomnost faktoru)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cs-CZ" sz="1800" i="1"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(nepřítomnost faktoru)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>
                                    <a:solidFill>
                                      <a:srgbClr val="9BBB59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91544" y="3501008"/>
              <a:ext cx="82296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9685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8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3" t="-28889" r="-65931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6468" t="-28889" r="-167662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6970" t="-28889" r="-104242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3" t="-126087" r="-65931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6468" t="-126087" r="-167662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6970" t="-126087" r="-104242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0000" t="-126087" r="-1775" b="-24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3" t="-231111" r="-65931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6468" t="-231111" r="-167662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6970" t="-231111" r="-104242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0000" t="-231111" r="-1775" b="-1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6468" t="-331111" r="-167662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6970" t="-331111" r="-104242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0000" t="-331111" r="-1775" b="-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ovéPole 5"/>
          <p:cNvSpPr txBox="1"/>
          <p:nvPr/>
        </p:nvSpPr>
        <p:spPr>
          <a:xfrm>
            <a:off x="2351584" y="485986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Schéma rozšířené asociační tabulky (biomedicínská aplikace)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70172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5608" y="638355"/>
            <a:ext cx="10921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Motivační příklad:</a:t>
            </a:r>
          </a:p>
          <a:p>
            <a:endParaRPr lang="cs-CZ" dirty="0"/>
          </a:p>
          <a:p>
            <a:r>
              <a:rPr lang="cs-CZ" dirty="0"/>
              <a:t>U každého z akumulátorů zjistěte, zda kapacita po 100 nabíjecích cyklech poklesla o více než 10 % původní kapacity (po 5 cyklech). (Definujte si novou dichotomickou proměnnou, která bude nabývat hodnot </a:t>
            </a:r>
            <a:r>
              <a:rPr lang="en-US" dirty="0"/>
              <a:t>{ANO, NE}</a:t>
            </a:r>
            <a:r>
              <a:rPr lang="cs-CZ" dirty="0" smtClean="0"/>
              <a:t>.) Následně ověřte, zda pokles kapacity o kritickou hodnotu (více než 10%) statisticky významně souvisí s výrobcem akumulátorů. </a:t>
            </a:r>
            <a:r>
              <a:rPr lang="cs-CZ" dirty="0"/>
              <a:t>(viz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am-nas.vsb.cz/lit40/DATA/aku.csv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b="2873"/>
          <a:stretch/>
        </p:blipFill>
        <p:spPr>
          <a:xfrm>
            <a:off x="782757" y="2779860"/>
            <a:ext cx="4554621" cy="256176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39770" y="5414161"/>
            <a:ext cx="389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standardní datový formát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82757" y="2779860"/>
            <a:ext cx="683734" cy="254263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428854" y="2779860"/>
            <a:ext cx="908523" cy="254263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02022"/>
              </p:ext>
            </p:extLst>
          </p:nvPr>
        </p:nvGraphicFramePr>
        <p:xfrm>
          <a:off x="5928359" y="2779860"/>
          <a:ext cx="5372100" cy="1866900"/>
        </p:xfrm>
        <a:graphic>
          <a:graphicData uri="http://schemas.openxmlformats.org/drawingml/2006/table">
            <a:tbl>
              <a:tblPr/>
              <a:tblGrid>
                <a:gridCol w="3611958">
                  <a:extLst>
                    <a:ext uri="{9D8B030D-6E8A-4147-A177-3AD203B41FA5}">
                      <a16:colId xmlns:a16="http://schemas.microsoft.com/office/drawing/2014/main" val="1471468704"/>
                    </a:ext>
                  </a:extLst>
                </a:gridCol>
                <a:gridCol w="880071">
                  <a:extLst>
                    <a:ext uri="{9D8B030D-6E8A-4147-A177-3AD203B41FA5}">
                      <a16:colId xmlns:a16="http://schemas.microsoft.com/office/drawing/2014/main" val="331414549"/>
                    </a:ext>
                  </a:extLst>
                </a:gridCol>
                <a:gridCol w="880071">
                  <a:extLst>
                    <a:ext uri="{9D8B030D-6E8A-4147-A177-3AD203B41FA5}">
                      <a16:colId xmlns:a16="http://schemas.microsoft.com/office/drawing/2014/main" val="13832986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Výrobce \ Pokles kapacity o více než 10 %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8736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288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3263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9829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494364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664839" y="4767830"/>
            <a:ext cx="3899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tabulka sdružených četností, </a:t>
            </a:r>
          </a:p>
          <a:p>
            <a:pPr algn="ctr"/>
            <a:r>
              <a:rPr lang="cs-CZ" dirty="0" smtClean="0"/>
              <a:t>tj. kontingenční tabulka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145280" y="6080760"/>
            <a:ext cx="3149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Jak zapsat výsledky měření?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8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Míry asociace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Poměr </a:t>
                </a:r>
                <a:r>
                  <a:rPr lang="cs-CZ" dirty="0">
                    <a:solidFill>
                      <a:srgbClr val="FF0000"/>
                    </a:solidFill>
                  </a:rPr>
                  <a:t>šancí </a:t>
                </a:r>
                <a:r>
                  <a:rPr lang="cs-CZ" dirty="0"/>
                  <a:t>(angl. </a:t>
                </a:r>
                <a:r>
                  <a:rPr lang="cs-CZ" dirty="0" err="1" smtClean="0"/>
                  <a:t>odds</a:t>
                </a:r>
                <a:r>
                  <a:rPr lang="cs-CZ" dirty="0" smtClean="0"/>
                  <a:t> ratio</a:t>
                </a:r>
              </a:p>
              <a:p>
                <a:pPr marL="0" indent="0">
                  <a:buNone/>
                </a:pPr>
                <a:r>
                  <a:rPr lang="cs-CZ" dirty="0" smtClean="0"/>
                  <a:t>Pozorovaný </a:t>
                </a:r>
                <a:r>
                  <a:rPr lang="cs-CZ" dirty="0"/>
                  <a:t>poměr počtu úspěchů k počtu neúspěchů (tzv. </a:t>
                </a:r>
                <a:r>
                  <a:rPr lang="cs-CZ" dirty="0"/>
                  <a:t>pozorovaná </a:t>
                </a:r>
                <a:r>
                  <a:rPr lang="cs-CZ" b="1" dirty="0"/>
                  <a:t>šance</a:t>
                </a:r>
                <a:r>
                  <a:rPr lang="cs-CZ" dirty="0"/>
                  <a:t>) za okolností I. je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cs-CZ" dirty="0"/>
                  <a:t>, za okolností II.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cs-CZ" dirty="0"/>
                  <a:t>. Odhad poměru šancí je pak </a:t>
                </a:r>
              </a:p>
              <a:p>
                <a:pPr marL="0" indent="0" algn="ctr">
                  <a:buNone/>
                </a:pPr>
                <a:r>
                  <a:rPr lang="cs-CZ" dirty="0"/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𝑂𝑅</m:t>
                        </m:r>
                      </m:e>
                    </m:acc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𝑎𝑑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𝑏𝑐</m:t>
                        </m:r>
                      </m:den>
                    </m:f>
                  </m:oMath>
                </a14:m>
                <a:r>
                  <a:rPr lang="cs-CZ" dirty="0"/>
                  <a:t>.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6" t="-17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2495600" y="602128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Schéma rozšířené asociační tabulky</a:t>
            </a:r>
            <a:endParaRPr lang="cs-CZ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ulka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17204" y="4653136"/>
              <a:ext cx="8229600" cy="1156716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610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442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904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𝑋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𝑜𝑘𝑜𝑙𝑛𝑜𝑠𝑡𝑖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)\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𝑌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𝑣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ý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𝑠𝑘𝑦𝑡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𝑢𝑑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𝑙𝑜𝑠𝑡𝑖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𝑦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(úspěch)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𝑦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2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 (neúspěch)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 (I.)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2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 (II.)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>
                                    <a:solidFill>
                                      <a:srgbClr val="9BBB59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ulka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17204" y="4653136"/>
              <a:ext cx="8229600" cy="1156716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610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442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904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9413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" t="-26531" r="-128499" b="-3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207" t="-26531" r="-138871" b="-3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154" t="-26531" r="-70385" b="-3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413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" t="-129167" r="-128499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207" t="-129167" r="-138871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154" t="-129167" r="-70385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5307" t="-129167" r="-2235" b="-24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413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" t="-224490" r="-128499" b="-13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207" t="-224490" r="-138871" b="-13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154" t="-224490" r="-70385" b="-13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5307" t="-224490" r="-2235" b="-1387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207" t="-353333" r="-138871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154" t="-353333" r="-70385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5307" t="-353333" r="-2235" b="-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429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Míry asociace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Poměr </a:t>
                </a:r>
                <a:r>
                  <a:rPr lang="cs-CZ" dirty="0">
                    <a:solidFill>
                      <a:srgbClr val="FF0000"/>
                    </a:solidFill>
                  </a:rPr>
                  <a:t>šancí </a:t>
                </a:r>
                <a:r>
                  <a:rPr lang="cs-CZ" dirty="0"/>
                  <a:t>(angl. </a:t>
                </a:r>
                <a:r>
                  <a:rPr lang="cs-CZ" dirty="0" err="1" smtClean="0"/>
                  <a:t>odds</a:t>
                </a:r>
                <a:r>
                  <a:rPr lang="cs-CZ" dirty="0" smtClean="0"/>
                  <a:t> ratio</a:t>
                </a:r>
              </a:p>
              <a:p>
                <a:pPr marL="0" indent="0">
                  <a:buNone/>
                </a:pPr>
                <a:r>
                  <a:rPr lang="cs-CZ" dirty="0" smtClean="0"/>
                  <a:t>Pozorovaný </a:t>
                </a:r>
                <a:r>
                  <a:rPr lang="cs-CZ" dirty="0"/>
                  <a:t>poměr </a:t>
                </a:r>
                <a:r>
                  <a:rPr lang="cs-CZ" dirty="0"/>
                  <a:t>počtu nemocných </a:t>
                </a:r>
                <a:r>
                  <a:rPr lang="cs-CZ" dirty="0"/>
                  <a:t>k počtu </a:t>
                </a:r>
                <a:r>
                  <a:rPr lang="cs-CZ" dirty="0"/>
                  <a:t>„zdravých“ </a:t>
                </a:r>
                <a:r>
                  <a:rPr lang="cs-CZ" dirty="0"/>
                  <a:t>(tzv. </a:t>
                </a:r>
                <a:r>
                  <a:rPr lang="cs-CZ" dirty="0"/>
                  <a:t>pozorovaná </a:t>
                </a:r>
                <a:r>
                  <a:rPr lang="cs-CZ" b="1" dirty="0"/>
                  <a:t>šance</a:t>
                </a:r>
                <a:r>
                  <a:rPr lang="cs-CZ" dirty="0"/>
                  <a:t>) </a:t>
                </a:r>
                <a:r>
                  <a:rPr lang="cs-CZ" dirty="0"/>
                  <a:t>u exponované populace je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cs-CZ" dirty="0"/>
                  <a:t>, </a:t>
                </a:r>
                <a:r>
                  <a:rPr lang="cs-CZ" dirty="0"/>
                  <a:t>u neexponované populace</a:t>
                </a:r>
                <a14:m>
                  <m:oMath xmlns:m="http://schemas.openxmlformats.org/officeDocument/2006/math">
                    <m:r>
                      <a:rPr lang="cs-CZ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cs-CZ" dirty="0"/>
                  <a:t>. Odhad poměru šancí je pak </a:t>
                </a:r>
              </a:p>
              <a:p>
                <a:pPr marL="0" indent="0" algn="ctr">
                  <a:buNone/>
                </a:pPr>
                <a:r>
                  <a:rPr lang="cs-CZ" dirty="0"/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𝑂𝑅</m:t>
                        </m:r>
                      </m:e>
                    </m:acc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𝑎𝑑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𝑏𝑐</m:t>
                        </m:r>
                      </m:den>
                    </m:f>
                  </m:oMath>
                </a14:m>
                <a:r>
                  <a:rPr lang="cs-CZ" dirty="0"/>
                  <a:t>.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6" t="-17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2495600" y="602128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Schéma rozšířené asociační tabulky (biomedicínská aplikace)</a:t>
            </a:r>
            <a:endParaRPr lang="cs-CZ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ulka 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17204" y="4725144"/>
              <a:ext cx="82296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9685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8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𝑋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𝑠𝑙𝑒𝑑𝑜𝑣𝑎𝑛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ý 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𝑓𝑎𝑘𝑡𝑜𝑟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)\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𝑌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𝑣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ý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𝑠𝑘𝑦𝑡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𝑜𝑛𝑒𝑚𝑜𝑐𝑛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í)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 i="1">
                                  <a:effectLst/>
                                  <a:latin typeface="Cambria Math"/>
                                  <a:ea typeface="Times New Roman"/>
                                </a:rPr>
                                <m:t>𝐷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(ANO)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𝐷</m:t>
                                  </m:r>
                                </m:e>
                              </m:acc>
                            </m:oMath>
                          </a14:m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 (NE)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 i="1">
                                  <a:effectLst/>
                                  <a:latin typeface="Cambria Math"/>
                                  <a:ea typeface="Times New Roman"/>
                                </a:rPr>
                                <m:t>𝐸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(přítomnost faktoru)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cs-CZ" sz="1800" i="1"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(nepřítomnost faktoru)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>
                                    <a:solidFill>
                                      <a:srgbClr val="9BBB59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ulka 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17204" y="4725144"/>
              <a:ext cx="82296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9685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8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" t="-28889" r="-66054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6468" t="-28889" r="-168159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6970" t="-28889" r="-104848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" t="-126087" r="-66054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6468" t="-126087" r="-168159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6970" t="-126087" r="-104848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0000" t="-126087" r="-2367" b="-24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" t="-231111" r="-66054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6468" t="-231111" r="-168159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6970" t="-231111" r="-104848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0000" t="-231111" r="-2367" b="-1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6468" t="-331111" r="-168159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6970" t="-331111" r="-104848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0000" t="-331111" r="-2367" b="-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998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785005" y="128318"/>
            <a:ext cx="10480944" cy="1096963"/>
          </a:xfrm>
        </p:spPr>
        <p:txBody>
          <a:bodyPr>
            <a:noAutofit/>
          </a:bodyPr>
          <a:lstStyle/>
          <a:p>
            <a:pPr algn="l"/>
            <a:r>
              <a:rPr lang="cs-CZ" sz="2000" dirty="0">
                <a:solidFill>
                  <a:schemeClr val="tx2"/>
                </a:solidFill>
                <a:latin typeface="+mn-lt"/>
              </a:rPr>
              <a:t>Závisí novorozenecká úmrtnost (do 7 dnů po porodu) na porodní váze? Data odpovídající situaci v New Yorku v roce 1974 jsou uvedena v následující tabulce.</a:t>
            </a:r>
            <a:br>
              <a:rPr lang="cs-CZ" sz="2000" dirty="0">
                <a:solidFill>
                  <a:schemeClr val="tx2"/>
                </a:solidFill>
                <a:latin typeface="+mn-lt"/>
              </a:rPr>
            </a:br>
            <a:endParaRPr lang="cs-CZ" sz="2000" dirty="0">
              <a:solidFill>
                <a:schemeClr val="tx2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Zástupný symbol pro obsah 3"/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3372176362"/>
                  </p:ext>
                </p:extLst>
              </p:nvPr>
            </p:nvGraphicFramePr>
            <p:xfrm>
              <a:off x="2061187" y="1225281"/>
              <a:ext cx="82296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3308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84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porodn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 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v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ha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\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novorozeneck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 ú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mrt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ANO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NE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zk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norm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ln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Zástupný symbol pro obsah 3"/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3372176362"/>
                  </p:ext>
                </p:extLst>
              </p:nvPr>
            </p:nvGraphicFramePr>
            <p:xfrm>
              <a:off x="2061187" y="1225281"/>
              <a:ext cx="82296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3308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84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1" t="-26667" r="-90436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4231" t="-26667" r="-147308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6808" t="-26667" r="-79812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1" t="-123913" r="-90436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1" t="-228889" r="-90436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/>
              <p:cNvSpPr txBox="1"/>
              <p:nvPr/>
            </p:nvSpPr>
            <p:spPr>
              <a:xfrm>
                <a:off x="785004" y="2564904"/>
                <a:ext cx="10558732" cy="4326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2000" dirty="0"/>
                  <a:t>Odhad šance novorozeneckého úmrtí u dětí s nízkou porodní váhou je </a:t>
                </a:r>
              </a:p>
              <a:p>
                <a:pPr algn="ctr"/>
                <a:r>
                  <a:rPr lang="cs-CZ" sz="2000" dirty="0"/>
                  <a:t/>
                </a:r>
                <a:br>
                  <a:rPr lang="cs-CZ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cs-CZ" sz="2000" i="1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cs-CZ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/>
                            </a:rPr>
                            <m:t>618</m:t>
                          </m:r>
                        </m:num>
                        <m:den>
                          <m:r>
                            <a:rPr lang="cs-CZ" sz="2000" i="1">
                              <a:latin typeface="Cambria Math"/>
                            </a:rPr>
                            <m:t>4 597</m:t>
                          </m:r>
                        </m:den>
                      </m:f>
                      <m:r>
                        <a:rPr lang="cs-CZ" sz="2000" i="1">
                          <a:latin typeface="Cambria Math"/>
                        </a:rPr>
                        <m:t>=0,134</m:t>
                      </m:r>
                      <m:r>
                        <a:rPr lang="cs-CZ" sz="200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cs-CZ" sz="2000" dirty="0"/>
              </a:p>
              <a:p>
                <a:r>
                  <a:rPr lang="cs-CZ" sz="2000" dirty="0"/>
                  <a:t> </a:t>
                </a:r>
              </a:p>
              <a:p>
                <a:r>
                  <a:rPr lang="cs-CZ" sz="2000" dirty="0"/>
                  <a:t>což odpovídá přibližně 134 novorozeneckým úmrtím na 1 000 přeživších novorozenců s nízkou porodní váhou. </a:t>
                </a:r>
                <a:endParaRPr lang="cs-CZ" sz="2000" dirty="0" smtClean="0"/>
              </a:p>
              <a:p>
                <a:endParaRPr lang="cs-CZ" sz="200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2000" dirty="0"/>
                  <a:t>Obdobně </a:t>
                </a:r>
                <a:r>
                  <a:rPr lang="cs-CZ" sz="2000" dirty="0"/>
                  <a:t>odhadneme šanci novorozeneckého úmrtí u dětí s normální porodní váhou.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cs-CZ" sz="2000" i="1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cs-CZ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/>
                            </a:rPr>
                            <m:t>422</m:t>
                          </m:r>
                        </m:num>
                        <m:den>
                          <m:r>
                            <a:rPr lang="cs-CZ" sz="2000" i="1">
                              <a:latin typeface="Cambria Math"/>
                            </a:rPr>
                            <m:t>67 093</m:t>
                          </m:r>
                        </m:den>
                      </m:f>
                      <m:r>
                        <a:rPr lang="cs-CZ" sz="2000" i="1">
                          <a:latin typeface="Cambria Math"/>
                        </a:rPr>
                        <m:t>=0,006</m:t>
                      </m:r>
                    </m:oMath>
                  </m:oMathPara>
                </a14:m>
                <a:endParaRPr lang="cs-CZ" sz="2000" dirty="0"/>
              </a:p>
              <a:p>
                <a:r>
                  <a:rPr lang="cs-CZ" sz="2000" dirty="0"/>
                  <a:t> </a:t>
                </a:r>
              </a:p>
              <a:p>
                <a:r>
                  <a:rPr lang="cs-CZ" sz="2000" dirty="0"/>
                  <a:t>Lze očekávat přibližně 6 novorozeneckých úmrtí na 1 000 přeživších novorozenců s normální porodní hmotností.</a:t>
                </a:r>
              </a:p>
            </p:txBody>
          </p:sp>
        </mc:Choice>
        <mc:Fallback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4" y="2564904"/>
                <a:ext cx="10558732" cy="4326569"/>
              </a:xfrm>
              <a:prstGeom prst="rect">
                <a:avLst/>
              </a:prstGeom>
              <a:blipFill>
                <a:blip r:embed="rId3"/>
                <a:stretch>
                  <a:fillRect l="-635" t="-1128" b="-15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84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785005" y="128318"/>
            <a:ext cx="10480944" cy="1096963"/>
          </a:xfrm>
        </p:spPr>
        <p:txBody>
          <a:bodyPr>
            <a:noAutofit/>
          </a:bodyPr>
          <a:lstStyle/>
          <a:p>
            <a:pPr algn="l"/>
            <a:r>
              <a:rPr lang="cs-CZ" sz="2000" dirty="0">
                <a:solidFill>
                  <a:schemeClr val="tx2"/>
                </a:solidFill>
                <a:latin typeface="+mn-lt"/>
              </a:rPr>
              <a:t>Závisí novorozenecká úmrtnost (do 7 dnů po porodu) na porodní váze? Data odpovídající situaci v New Yorku v roce 1974 jsou uvedena v následující tabulce.</a:t>
            </a:r>
            <a:br>
              <a:rPr lang="cs-CZ" sz="2000" dirty="0">
                <a:solidFill>
                  <a:schemeClr val="tx2"/>
                </a:solidFill>
                <a:latin typeface="+mn-lt"/>
              </a:rPr>
            </a:br>
            <a:endParaRPr lang="cs-CZ" sz="2000" dirty="0">
              <a:solidFill>
                <a:schemeClr val="tx2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Zástupný symbol pro obsah 3"/>
              <p:cNvGraphicFramePr>
                <a:graphicFrameLocks noGrp="1"/>
              </p:cNvGraphicFramePr>
              <p:nvPr>
                <p:ph idx="4294967295"/>
                <p:extLst/>
              </p:nvPr>
            </p:nvGraphicFramePr>
            <p:xfrm>
              <a:off x="2061187" y="1225281"/>
              <a:ext cx="82296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3308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84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porodn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 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v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ha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\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novorozeneck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 ú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mrt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ANO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NE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zk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norm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ln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Zástupný symbol pro obsah 3"/>
              <p:cNvGraphicFramePr>
                <a:graphicFrameLocks noGrp="1"/>
              </p:cNvGraphicFramePr>
              <p:nvPr>
                <p:ph idx="4294967295"/>
                <p:extLst/>
              </p:nvPr>
            </p:nvGraphicFramePr>
            <p:xfrm>
              <a:off x="2061187" y="1225281"/>
              <a:ext cx="82296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3308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84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1" t="-26667" r="-90436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4231" t="-26667" r="-147308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6808" t="-26667" r="-79812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1" t="-123913" r="-90436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1" t="-228889" r="-90436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/>
              <p:cNvSpPr txBox="1"/>
              <p:nvPr/>
            </p:nvSpPr>
            <p:spPr>
              <a:xfrm>
                <a:off x="785004" y="2564904"/>
                <a:ext cx="10558732" cy="3846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2000" dirty="0"/>
                  <a:t>Odhad šance novorozeneckého úmrtí u dětí s nízkou porodní váhou je </a:t>
                </a:r>
              </a:p>
              <a:p>
                <a:pPr algn="ctr"/>
                <a:r>
                  <a:rPr lang="cs-CZ" sz="2000" dirty="0"/>
                  <a:t/>
                </a:r>
                <a:br>
                  <a:rPr lang="cs-CZ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cs-CZ" sz="2000" i="1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cs-CZ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/>
                            </a:rPr>
                            <m:t>618</m:t>
                          </m:r>
                        </m:num>
                        <m:den>
                          <m:r>
                            <a:rPr lang="cs-CZ" sz="2000" i="1">
                              <a:latin typeface="Cambria Math"/>
                            </a:rPr>
                            <m:t>4 597</m:t>
                          </m:r>
                        </m:den>
                      </m:f>
                      <m:r>
                        <a:rPr lang="cs-CZ" sz="2000" i="1">
                          <a:latin typeface="Cambria Math"/>
                        </a:rPr>
                        <m:t>=0,134</m:t>
                      </m:r>
                      <m:r>
                        <a:rPr lang="cs-CZ" sz="200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cs-CZ" sz="2000" dirty="0"/>
              </a:p>
              <a:p>
                <a:r>
                  <a:rPr lang="cs-CZ" sz="2000" dirty="0"/>
                  <a:t> 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2000" dirty="0"/>
                  <a:t>Odhad šance novorozeneckého úmrtí u dětí s normální porodní váhou je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cs-CZ" sz="2000" i="1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cs-CZ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/>
                            </a:rPr>
                            <m:t>422</m:t>
                          </m:r>
                        </m:num>
                        <m:den>
                          <m:r>
                            <a:rPr lang="cs-CZ" sz="2000" i="1">
                              <a:latin typeface="Cambria Math"/>
                            </a:rPr>
                            <m:t>67 093</m:t>
                          </m:r>
                        </m:den>
                      </m:f>
                      <m:r>
                        <a:rPr lang="cs-CZ" sz="2000" i="1">
                          <a:latin typeface="Cambria Math"/>
                        </a:rPr>
                        <m:t>=0,006</m:t>
                      </m:r>
                    </m:oMath>
                  </m:oMathPara>
                </a14:m>
                <a:endParaRPr lang="cs-CZ" sz="2000" dirty="0"/>
              </a:p>
              <a:p>
                <a:r>
                  <a:rPr lang="cs-CZ" sz="2000" dirty="0"/>
                  <a:t> </a:t>
                </a:r>
              </a:p>
              <a:p>
                <a:endParaRPr lang="cs-CZ" sz="20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i="1">
                            <a:latin typeface="Cambria Math"/>
                          </a:rPr>
                          <m:t>𝑂𝑅</m:t>
                        </m:r>
                      </m:e>
                    </m:acc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𝑎𝑑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𝑏𝑐</m:t>
                        </m:r>
                      </m:den>
                    </m:f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618∙67 093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4 597∙422</m:t>
                        </m:r>
                      </m:den>
                    </m:f>
                    <m:r>
                      <a:rPr lang="cs-CZ" sz="2000" i="1">
                        <a:latin typeface="Cambria Math"/>
                      </a:rPr>
                      <m:t>≅21,4</m:t>
                    </m:r>
                    <m:r>
                      <a:rPr lang="cs-CZ" sz="2000">
                        <a:latin typeface="Cambria Math"/>
                      </a:rPr>
                      <m:t> </m:t>
                    </m:r>
                    <m:r>
                      <a:rPr lang="cs-CZ" sz="20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cs-CZ" sz="2000" dirty="0"/>
                  <a:t> šance novorozeneckého úmrtí je 21,4 krát vyšší u novorozenců s nízkou porodní váhou než u novorozenců s normální porodní váhou. </a:t>
                </a:r>
              </a:p>
            </p:txBody>
          </p:sp>
        </mc:Choice>
        <mc:Fallback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4" y="2564904"/>
                <a:ext cx="10558732" cy="3846822"/>
              </a:xfrm>
              <a:prstGeom prst="rect">
                <a:avLst/>
              </a:prstGeom>
              <a:blipFill>
                <a:blip r:embed="rId3"/>
                <a:stretch>
                  <a:fillRect l="-635" t="-1268" b="-19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50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Míry asociace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104900" y="1372026"/>
                <a:ext cx="9980682" cy="48574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1900" dirty="0">
                    <a:solidFill>
                      <a:srgbClr val="FF0000"/>
                    </a:solidFill>
                  </a:rPr>
                  <a:t>Poměr </a:t>
                </a:r>
                <a:r>
                  <a:rPr lang="cs-CZ" sz="1900" dirty="0">
                    <a:solidFill>
                      <a:srgbClr val="FF0000"/>
                    </a:solidFill>
                  </a:rPr>
                  <a:t>šancí </a:t>
                </a:r>
                <a:r>
                  <a:rPr lang="cs-CZ" sz="1900" dirty="0"/>
                  <a:t>(angl. </a:t>
                </a:r>
                <a:r>
                  <a:rPr lang="cs-CZ" sz="1900" dirty="0" err="1" smtClean="0"/>
                  <a:t>odds</a:t>
                </a:r>
                <a:r>
                  <a:rPr lang="cs-CZ" sz="1900" dirty="0" smtClean="0"/>
                  <a:t> ratio)</a:t>
                </a:r>
              </a:p>
              <a:p>
                <a:pPr marL="0" indent="0" algn="ctr">
                  <a:buNone/>
                </a:pPr>
                <a:r>
                  <a:rPr lang="cs-CZ" sz="1900" dirty="0"/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19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900" i="1">
                            <a:latin typeface="Cambria Math"/>
                          </a:rPr>
                          <m:t>𝑂𝑅</m:t>
                        </m:r>
                      </m:e>
                    </m:acc>
                    <m:r>
                      <a:rPr lang="cs-CZ" sz="19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900" i="1">
                            <a:latin typeface="Cambria Math"/>
                          </a:rPr>
                          <m:t>𝑎𝑑</m:t>
                        </m:r>
                      </m:num>
                      <m:den>
                        <m:r>
                          <a:rPr lang="cs-CZ" sz="1900" i="1">
                            <a:latin typeface="Cambria Math"/>
                          </a:rPr>
                          <m:t>𝑏𝑐</m:t>
                        </m:r>
                      </m:den>
                    </m:f>
                  </m:oMath>
                </a14:m>
                <a:r>
                  <a:rPr lang="cs-CZ" sz="1900" dirty="0"/>
                  <a:t>.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900" y="1372026"/>
                <a:ext cx="9980682" cy="4857403"/>
              </a:xfrm>
              <a:blipFill>
                <a:blip r:embed="rId2"/>
                <a:stretch>
                  <a:fillRect l="-1465" t="-15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2495600" y="602128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Schéma rozšířené asociační tabulky (biomedicínská aplikace)</a:t>
            </a:r>
            <a:endParaRPr lang="cs-CZ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ulka 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17204" y="4725144"/>
              <a:ext cx="82296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9685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8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𝑋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𝑠𝑙𝑒𝑑𝑜𝑣𝑎𝑛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ý 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𝑓𝑎𝑘𝑡𝑜𝑟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)\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𝑌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𝑣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ý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𝑠𝑘𝑦𝑡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𝑜𝑛𝑒𝑚𝑜𝑐𝑛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í)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 i="1">
                                  <a:effectLst/>
                                  <a:latin typeface="Cambria Math"/>
                                  <a:ea typeface="Times New Roman"/>
                                </a:rPr>
                                <m:t>𝐷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(ANO)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𝐷</m:t>
                                  </m:r>
                                </m:e>
                              </m:acc>
                            </m:oMath>
                          </a14:m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 (NE)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 i="1">
                                  <a:effectLst/>
                                  <a:latin typeface="Cambria Math"/>
                                  <a:ea typeface="Times New Roman"/>
                                </a:rPr>
                                <m:t>𝐸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(přítomnost faktoru)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cs-CZ" sz="1800" i="1"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(nepřítomnost faktoru)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>
                                    <a:solidFill>
                                      <a:srgbClr val="9BBB59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ulka 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17204" y="4725144"/>
              <a:ext cx="82296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9685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8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" t="-28889" r="-66054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6468" t="-28889" r="-168159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6970" t="-28889" r="-104848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" t="-126087" r="-66054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6468" t="-126087" r="-168159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6970" t="-126087" r="-104848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0000" t="-126087" r="-2367" b="-24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" t="-231111" r="-66054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6468" t="-231111" r="-168159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6970" t="-231111" r="-104848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0000" t="-231111" r="-2367" b="-1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6468" t="-331111" r="-168159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6970" t="-331111" r="-104848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0000" t="-331111" r="-2367" b="-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63552" y="2708920"/>
              <a:ext cx="8136904" cy="13716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081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12879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0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𝑅</m:t>
                                </m:r>
                                <m:r>
                                  <a:rPr lang="en-US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U exponované populace (populace vystavené sledovanému faktoru) je nižší šance výskytu nemoci.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𝑂𝑅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Šance výskytu onemocnění u exponované a neexponované populace jsou shodné.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𝑂𝑅</m:t>
                                </m:r>
                                <m:r>
                                  <a:rPr lang="en-US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&gt;1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U exponované populace je vyšší šance výskytu nemoci.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63552" y="2708920"/>
              <a:ext cx="8136904" cy="13716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081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12879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2" t="-14444" r="-706024" b="-1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U exponované populace (populace vystavené sledovanému faktoru) je nižší šance výskytu nemoci.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2" t="-113187" r="-706024" b="-74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Šance výskytu onemocnění u exponované a neexponované populace jsou shodné.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2" t="-431111" r="-706024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U exponované populace je vyšší šance výskytu nemoci.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9858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Míry asociace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43796" y="1340768"/>
                <a:ext cx="10041786" cy="53285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1800" dirty="0">
                    <a:solidFill>
                      <a:srgbClr val="FF0000"/>
                    </a:solidFill>
                  </a:rPr>
                  <a:t>Poměr </a:t>
                </a:r>
                <a:r>
                  <a:rPr lang="cs-CZ" sz="1800" dirty="0">
                    <a:solidFill>
                      <a:srgbClr val="FF0000"/>
                    </a:solidFill>
                  </a:rPr>
                  <a:t>šancí </a:t>
                </a:r>
                <a:r>
                  <a:rPr lang="cs-CZ" sz="1800" dirty="0"/>
                  <a:t>(angl. </a:t>
                </a:r>
                <a:r>
                  <a:rPr lang="cs-CZ" sz="1800" dirty="0" err="1" smtClean="0"/>
                  <a:t>odds</a:t>
                </a:r>
                <a:r>
                  <a:rPr lang="cs-CZ" sz="1800" dirty="0" smtClean="0"/>
                  <a:t> ratio)</a:t>
                </a:r>
                <a:endParaRPr lang="cs-CZ" sz="1800" dirty="0"/>
              </a:p>
              <a:p>
                <a:pPr marL="0" indent="0" algn="ctr">
                  <a:buNone/>
                </a:pPr>
                <a:r>
                  <a:rPr lang="cs-CZ" sz="1800" dirty="0"/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latin typeface="Cambria Math"/>
                          </a:rPr>
                          <m:t>𝑂𝑅</m:t>
                        </m:r>
                      </m:e>
                    </m:acc>
                    <m:r>
                      <a:rPr lang="cs-CZ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latin typeface="Cambria Math"/>
                          </a:rPr>
                          <m:t>𝑎𝑑</m:t>
                        </m:r>
                      </m:num>
                      <m:den>
                        <m:r>
                          <a:rPr lang="cs-CZ" sz="1800" i="1">
                            <a:latin typeface="Cambria Math"/>
                          </a:rPr>
                          <m:t>𝑏𝑐</m:t>
                        </m:r>
                      </m:den>
                    </m:f>
                  </m:oMath>
                </a14:m>
                <a:r>
                  <a:rPr lang="cs-CZ" sz="1800" dirty="0"/>
                  <a:t>.</a:t>
                </a:r>
                <a:endParaRPr lang="cs-CZ" sz="1800" dirty="0"/>
              </a:p>
              <a:p>
                <a:pPr marL="0" indent="0" algn="ctr">
                  <a:buNone/>
                </a:pPr>
                <a:endParaRPr lang="cs-CZ" sz="1800" dirty="0"/>
              </a:p>
              <a:p>
                <a:pPr marL="0" indent="0" algn="ctr">
                  <a:buNone/>
                </a:pPr>
                <a:endParaRPr lang="cs-CZ" sz="1800" dirty="0"/>
              </a:p>
              <a:p>
                <a:pPr marL="0" indent="0" algn="ctr">
                  <a:buNone/>
                </a:pPr>
                <a:endParaRPr lang="cs-CZ" sz="1800" dirty="0"/>
              </a:p>
              <a:p>
                <a:pPr marL="0" indent="0" algn="ctr">
                  <a:buNone/>
                </a:pPr>
                <a:endParaRPr lang="cs-CZ" sz="1800" dirty="0"/>
              </a:p>
              <a:p>
                <a:pPr marL="0" indent="0" algn="ctr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 smtClean="0"/>
                  <a:t>Je-li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𝑂𝑅</m:t>
                    </m:r>
                    <m:r>
                      <a:rPr lang="en-US" sz="1800" i="1">
                        <a:latin typeface="Cambria Math"/>
                      </a:rPr>
                      <m:t>≠1</m:t>
                    </m:r>
                  </m:oMath>
                </a14:m>
                <a:r>
                  <a:rPr lang="en-US" sz="1800" dirty="0"/>
                  <a:t>, </a:t>
                </a:r>
                <a:r>
                  <a:rPr lang="cs-CZ" sz="1800" dirty="0"/>
                  <a:t>potřebujeme zpravidla ještě rozhodnout, zda je indikována asociace statisticky významná. </a:t>
                </a:r>
                <a:endParaRPr lang="cs-CZ" sz="1800" dirty="0"/>
              </a:p>
              <a:p>
                <a:pPr marL="0" indent="0">
                  <a:buNone/>
                </a:pPr>
                <a:r>
                  <a:rPr lang="cs-CZ" sz="1800" u="sng" dirty="0" err="1"/>
                  <a:t>Woolfova</a:t>
                </a:r>
                <a:r>
                  <a:rPr lang="cs-CZ" sz="1800" u="sng" dirty="0"/>
                  <a:t> metoda</a:t>
                </a:r>
                <a:r>
                  <a:rPr lang="cs-CZ" sz="1800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100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/>
                          </a:rPr>
                          <m:t>1−</m:t>
                        </m:r>
                        <m:r>
                          <a:rPr lang="cs-CZ" sz="18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%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intervalový</a:t>
                </a:r>
                <a:r>
                  <a:rPr lang="en-US" sz="1800" dirty="0"/>
                  <a:t> </a:t>
                </a:r>
                <a:r>
                  <a:rPr lang="en-US" sz="1800" dirty="0" err="1"/>
                  <a:t>odhad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𝑂𝑅</m:t>
                    </m:r>
                  </m:oMath>
                </a14:m>
                <a:r>
                  <a:rPr lang="en-US" sz="1800" dirty="0"/>
                  <a:t> </a:t>
                </a:r>
                <a:r>
                  <a:rPr lang="cs-CZ" sz="1800" dirty="0"/>
                  <a:t>:</a:t>
                </a:r>
                <a:r>
                  <a:rPr lang="cs-CZ" sz="1800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𝑂𝑅</m:t>
                            </m:r>
                          </m:e>
                        </m:acc>
                        <m:sSup>
                          <m:sSup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latin typeface="Cambria Math"/>
                              </a:rPr>
                              <m:t>∙</m:t>
                            </m:r>
                            <m:r>
                              <a:rPr lang="cs-CZ" sz="1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sz="1800" i="1">
                                <a:latin typeface="Cambria Math"/>
                              </a:rPr>
                              <m:t>− </m:t>
                            </m:r>
                            <m:rad>
                              <m:radPr>
                                <m:degHide m:val="on"/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cs-CZ" sz="18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cs-CZ" sz="18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cs-CZ" sz="18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rad>
                            <m:sSub>
                              <m:sSub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cs-CZ" sz="18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̂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𝑂𝑅</m:t>
                            </m:r>
                          </m:e>
                        </m:acc>
                        <m:sSup>
                          <m:sSup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latin typeface="Cambria Math"/>
                              </a:rPr>
                              <m:t>∙</m:t>
                            </m:r>
                            <m:r>
                              <a:rPr lang="cs-CZ" sz="1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sz="1800" i="1">
                                <a:latin typeface="Cambria Math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cs-CZ" sz="18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cs-CZ" sz="18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cs-CZ" sz="18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rad>
                            <m:sSub>
                              <m:sSub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cs-CZ" sz="18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r>
                  <a:rPr lang="cs-CZ" sz="1800" dirty="0"/>
                  <a:t> </a:t>
                </a:r>
              </a:p>
              <a:p>
                <a:pPr marL="0" indent="0">
                  <a:buNone/>
                </a:pPr>
                <a:r>
                  <a:rPr lang="cs-CZ" sz="1800" dirty="0"/>
                  <a:t>Jestliže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100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/>
                          </a:rPr>
                          <m:t>1−</m:t>
                        </m:r>
                        <m:r>
                          <a:rPr lang="cs-CZ" sz="18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%</m:t>
                    </m:r>
                  </m:oMath>
                </a14:m>
                <a:r>
                  <a:rPr lang="en-US" sz="1800" dirty="0"/>
                  <a:t> </a:t>
                </a:r>
                <a:r>
                  <a:rPr lang="cs-CZ" sz="1800" dirty="0"/>
                  <a:t>intervalový odhad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𝑂𝑅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nezahrnuje</a:t>
                </a:r>
                <a:r>
                  <a:rPr lang="en-US" sz="1800" dirty="0"/>
                  <a:t> 1, </a:t>
                </a:r>
                <a:r>
                  <a:rPr lang="en-US" sz="1800" dirty="0" err="1"/>
                  <a:t>pak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zamítáme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hypotézu</a:t>
                </a:r>
                <a:r>
                  <a:rPr lang="en-US" sz="1800" dirty="0"/>
                  <a:t> o </a:t>
                </a:r>
                <a:r>
                  <a:rPr lang="en-US" sz="1800" dirty="0" err="1"/>
                  <a:t>nezávislosti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znaků</a:t>
                </a:r>
                <a:r>
                  <a:rPr lang="en-US" sz="1800" dirty="0"/>
                  <a:t> </a:t>
                </a:r>
                <a:r>
                  <a:rPr lang="en-US" sz="1800" i="1" dirty="0"/>
                  <a:t>X</a:t>
                </a:r>
                <a:r>
                  <a:rPr lang="en-US" sz="1800" dirty="0"/>
                  <a:t> a </a:t>
                </a:r>
                <a:r>
                  <a:rPr lang="en-US" sz="1800" i="1" dirty="0"/>
                  <a:t>Y</a:t>
                </a:r>
                <a:r>
                  <a:rPr lang="en-US" sz="1800" dirty="0"/>
                  <a:t>. </a:t>
                </a: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796" y="1340768"/>
                <a:ext cx="10041786" cy="5328592"/>
              </a:xfrm>
              <a:blipFill>
                <a:blip r:embed="rId2"/>
                <a:stretch>
                  <a:fillRect l="-1396" t="-1487" b="-219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ulka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63552" y="2708920"/>
              <a:ext cx="8136904" cy="13716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081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12879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0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𝑅</m:t>
                                </m:r>
                                <m:r>
                                  <a:rPr lang="en-US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U exponované populace (populace vystavené sledovanému faktoru) je nižší šance výskytu nemoci.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𝑂𝑅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Šance výskytu onemocnění u exponované a neexponované populace jsou shodné.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𝑂𝑅</m:t>
                                </m:r>
                                <m:r>
                                  <a:rPr lang="en-US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&gt;1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U exponované populace je vyšší šance výskytu nemoci.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ulka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63552" y="2708920"/>
              <a:ext cx="8136904" cy="13716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081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12879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2" t="-14444" r="-706024" b="-1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U exponované populace (populace vystavené sledovanému faktoru) je nižší šance výskytu nemoci.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2" t="-113187" r="-706024" b="-74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Šance výskytu onemocnění u exponované a neexponované populace jsou shodné.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2" t="-431111" r="-706024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U exponované populace je vyšší šance výskytu nemoci.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5287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785005" y="128318"/>
            <a:ext cx="10480944" cy="1096963"/>
          </a:xfrm>
        </p:spPr>
        <p:txBody>
          <a:bodyPr>
            <a:noAutofit/>
          </a:bodyPr>
          <a:lstStyle/>
          <a:p>
            <a:pPr algn="l"/>
            <a:r>
              <a:rPr lang="cs-CZ" sz="2000" dirty="0">
                <a:solidFill>
                  <a:schemeClr val="tx2"/>
                </a:solidFill>
                <a:latin typeface="+mn-lt"/>
              </a:rPr>
              <a:t>Závisí novorozenecká úmrtnost (do 7 dnů po porodu) na porodní váze? Data odpovídající situaci v New Yorku v roce 1974 jsou uvedena v následující tabulce.</a:t>
            </a:r>
            <a:br>
              <a:rPr lang="cs-CZ" sz="2000" dirty="0">
                <a:solidFill>
                  <a:schemeClr val="tx2"/>
                </a:solidFill>
                <a:latin typeface="+mn-lt"/>
              </a:rPr>
            </a:br>
            <a:endParaRPr lang="cs-CZ" sz="2000" dirty="0">
              <a:solidFill>
                <a:schemeClr val="tx2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Zástupný symbol pro obsah 3"/>
              <p:cNvGraphicFramePr>
                <a:graphicFrameLocks noGrp="1"/>
              </p:cNvGraphicFramePr>
              <p:nvPr>
                <p:ph idx="4294967295"/>
                <p:extLst/>
              </p:nvPr>
            </p:nvGraphicFramePr>
            <p:xfrm>
              <a:off x="2061187" y="1225281"/>
              <a:ext cx="82296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3308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84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porodn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 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v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ha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\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novorozeneck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 ú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mrt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ANO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NE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zk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norm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ln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Zástupný symbol pro obsah 3"/>
              <p:cNvGraphicFramePr>
                <a:graphicFrameLocks noGrp="1"/>
              </p:cNvGraphicFramePr>
              <p:nvPr>
                <p:ph idx="4294967295"/>
                <p:extLst/>
              </p:nvPr>
            </p:nvGraphicFramePr>
            <p:xfrm>
              <a:off x="2061187" y="1225281"/>
              <a:ext cx="82296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3308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84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1" t="-26667" r="-90436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4231" t="-26667" r="-147308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6808" t="-26667" r="-79812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1" t="-123913" r="-90436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1" t="-228889" r="-90436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/>
              <p:cNvSpPr txBox="1"/>
              <p:nvPr/>
            </p:nvSpPr>
            <p:spPr>
              <a:xfrm>
                <a:off x="785005" y="2797818"/>
                <a:ext cx="10558732" cy="3565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i="1">
                            <a:latin typeface="Cambria Math"/>
                          </a:rPr>
                          <m:t>𝑂𝑅</m:t>
                        </m:r>
                      </m:e>
                    </m:acc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𝑎𝑑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𝑏𝑐</m:t>
                        </m:r>
                      </m:den>
                    </m:f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618∙67 093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4 597∙422</m:t>
                        </m:r>
                      </m:den>
                    </m:f>
                    <m:r>
                      <a:rPr lang="cs-CZ" sz="2000" i="1">
                        <a:latin typeface="Cambria Math"/>
                      </a:rPr>
                      <m:t>≅21,4</m:t>
                    </m:r>
                    <m:r>
                      <a:rPr lang="cs-CZ" sz="2000">
                        <a:latin typeface="Cambria Math"/>
                      </a:rPr>
                      <m:t> </m:t>
                    </m:r>
                    <m:r>
                      <a:rPr lang="cs-CZ" sz="20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cs-CZ" sz="2000" dirty="0"/>
                  <a:t> šance novorozeneckého úmrtí je 21,4 krát vyšší u novorozenců s nízkou porodní váhou než u novorozenců s normální porodní váhou.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cs-CZ" sz="2000" dirty="0"/>
              </a:p>
              <a:p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95</m:t>
                    </m:r>
                    <m:r>
                      <a:rPr lang="en-US" sz="2000" i="1">
                        <a:latin typeface="Cambria Math"/>
                      </a:rPr>
                      <m:t>%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intervalový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odhad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𝑂𝑅</m:t>
                    </m:r>
                  </m:oMath>
                </a14:m>
                <a:r>
                  <a:rPr lang="en-US" sz="2000" dirty="0"/>
                  <a:t> je </a:t>
                </a:r>
                <a:r>
                  <a:rPr lang="en-US" sz="2000" dirty="0" err="1"/>
                  <a:t>dán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vztahem</a:t>
                </a:r>
                <a:r>
                  <a:rPr lang="cs-CZ" sz="2000" dirty="0"/>
                  <a:t> </a:t>
                </a:r>
              </a:p>
              <a:p>
                <a:pPr algn="r"/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𝑂𝑅</m:t>
                            </m:r>
                            <m:r>
                              <a:rPr lang="cs-CZ" sz="20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acc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sz="2000" i="1">
                                <a:latin typeface="Cambria Math"/>
                              </a:rPr>
                              <m:t>− </m:t>
                            </m:r>
                            <m:rad>
                              <m:radPr>
                                <m:degHide m:val="on"/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cs-CZ" sz="20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cs-CZ" sz="20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cs-CZ" sz="20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rad>
                            <m:sSub>
                              <m:sSub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cs-CZ" sz="20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cs-CZ" sz="2000" i="1">
                                    <a:latin typeface="Cambria Math"/>
                                  </a:rPr>
                                  <m:t>0,975</m:t>
                                </m:r>
                              </m:sub>
                            </m:sSub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̂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𝑂𝑅</m:t>
                            </m:r>
                          </m:e>
                        </m:acc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cs-CZ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sz="2000" i="1">
                                <a:latin typeface="Cambria Math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cs-CZ" sz="20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cs-CZ" sz="20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cs-CZ" sz="20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rad>
                            <m:sSub>
                              <m:sSub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cs-CZ" sz="20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cs-CZ" sz="2000" i="1">
                                    <a:latin typeface="Cambria Math"/>
                                  </a:rPr>
                                  <m:t>0,975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cs-CZ" sz="2000" dirty="0"/>
                  <a:t>.</a:t>
                </a:r>
              </a:p>
              <a:p>
                <a:r>
                  <a:rPr lang="cs-CZ" sz="2000" dirty="0"/>
                  <a:t>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0,975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=1,64</m:t>
                    </m:r>
                  </m:oMath>
                </a14:m>
                <a:r>
                  <a:rPr lang="cs-CZ" sz="2000" dirty="0"/>
                  <a:t> (viz </a:t>
                </a:r>
                <a:r>
                  <a:rPr lang="cs-CZ" sz="2000" dirty="0" smtClean="0"/>
                  <a:t>R – 97,5% kvantil normovaného normálního rozdělení)</a:t>
                </a:r>
                <a:endParaRPr lang="cs-CZ" sz="2000" dirty="0"/>
              </a:p>
              <a:p>
                <a:r>
                  <a:rPr lang="cs-CZ" sz="2000" dirty="0"/>
                  <a:t> </a:t>
                </a:r>
              </a:p>
              <a:p>
                <a:r>
                  <a:rPr lang="cs-CZ" sz="2000" dirty="0"/>
                  <a:t>Po dosazení: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95</m:t>
                    </m:r>
                    <m:r>
                      <a:rPr lang="en-US" sz="2000" i="1">
                        <a:latin typeface="Cambria Math"/>
                      </a:rPr>
                      <m:t>%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intervalový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odhad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𝑂𝑅</m:t>
                    </m:r>
                  </m:oMath>
                </a14:m>
                <a:r>
                  <a:rPr lang="en-US" sz="2000" dirty="0"/>
                  <a:t> je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19,2</m:t>
                        </m:r>
                        <m:r>
                          <a:rPr lang="en-US" sz="2000" i="1">
                            <a:latin typeface="Cambria Math"/>
                          </a:rPr>
                          <m:t>;</m:t>
                        </m:r>
                        <m:r>
                          <a:rPr lang="cs-CZ" sz="2000" i="1">
                            <a:latin typeface="Cambria Math"/>
                          </a:rPr>
                          <m:t>23,8</m:t>
                        </m:r>
                      </m:e>
                    </m:d>
                  </m:oMath>
                </a14:m>
                <a:r>
                  <a:rPr lang="cs-CZ" sz="2000" dirty="0"/>
                  <a:t>. Je zcela zřejmé, že šance novorozeneckého úmrtí závisí na porodní váze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1∉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000" i="1">
                                <a:latin typeface="Cambria Math"/>
                              </a:rPr>
                              <m:t>19,2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;</m:t>
                            </m:r>
                            <m:r>
                              <a:rPr lang="cs-CZ" sz="2000" i="1">
                                <a:latin typeface="Cambria Math"/>
                              </a:rPr>
                              <m:t>23,8</m:t>
                            </m:r>
                          </m:e>
                        </m:d>
                      </m:e>
                    </m:d>
                  </m:oMath>
                </a14:m>
                <a:r>
                  <a:rPr lang="cs-CZ" sz="2000" dirty="0"/>
                  <a:t>.</a:t>
                </a:r>
              </a:p>
            </p:txBody>
          </p:sp>
        </mc:Choice>
        <mc:Fallback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5" y="2797818"/>
                <a:ext cx="10558732" cy="3565848"/>
              </a:xfrm>
              <a:prstGeom prst="rect">
                <a:avLst/>
              </a:prstGeom>
              <a:blipFill>
                <a:blip r:embed="rId3"/>
                <a:stretch>
                  <a:fillRect l="-635" r="-577" b="-18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09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Míry asociace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Absolutní riziko </a:t>
                </a:r>
                <a:r>
                  <a:rPr lang="cs-CZ" dirty="0"/>
                  <a:t>(angl. </a:t>
                </a:r>
                <a:r>
                  <a:rPr lang="cs-CZ" dirty="0" err="1"/>
                  <a:t>absolute</a:t>
                </a:r>
                <a:r>
                  <a:rPr lang="cs-CZ" dirty="0"/>
                  <a:t> </a:t>
                </a:r>
                <a:r>
                  <a:rPr lang="cs-CZ" dirty="0" smtClean="0"/>
                  <a:t>risk) </a:t>
                </a:r>
                <a:r>
                  <a:rPr lang="cs-CZ" dirty="0"/>
                  <a:t>výskytu události (onemocnění, úmrtí, …) v závislosti na okolnostech (přítomnosti sledovaného faktoru)</a:t>
                </a:r>
              </a:p>
              <a:p>
                <a:pPr lvl="0"/>
                <a:r>
                  <a:rPr lang="cs-CZ" dirty="0"/>
                  <a:t>odhad absolutního rizika onemocnění u exponovaných respondentů je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𝑎</m:t>
                        </m:r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r>
                          <a:rPr lang="cs-CZ" i="1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cs-CZ" dirty="0"/>
                  <a:t>,</a:t>
                </a:r>
              </a:p>
              <a:p>
                <a:pPr lvl="0"/>
                <a:r>
                  <a:rPr lang="cs-CZ" dirty="0"/>
                  <a:t>odhad absolutního rizika onemocnění u neexponovaných respondentů je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𝑐</m:t>
                        </m:r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r>
                          <a:rPr lang="cs-CZ" i="1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 </a:t>
                </a:r>
              </a:p>
              <a:p>
                <a:pPr marL="0" indent="0">
                  <a:buNone/>
                </a:pPr>
                <a:r>
                  <a:rPr lang="cs-CZ" dirty="0"/>
                  <a:t>Absolutní rizika mohou nabývat hodnot z intervalu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r>
                          <a:rPr lang="cs-CZ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cs-CZ" dirty="0"/>
                  <a:t>. 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6" t="-17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2495600" y="602128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Schéma rozšířené asociační tabulky (biomedicínská aplikace)</a:t>
            </a:r>
            <a:endParaRPr lang="cs-CZ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ulka 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17204" y="4725144"/>
              <a:ext cx="82296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9685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8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𝑋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𝑠𝑙𝑒𝑑𝑜𝑣𝑎𝑛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ý 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𝑓𝑎𝑘𝑡𝑜𝑟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)\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𝑌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𝑣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ý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𝑠𝑘𝑦𝑡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𝑜𝑛𝑒𝑚𝑜𝑐𝑛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í)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 i="1">
                                  <a:effectLst/>
                                  <a:latin typeface="Cambria Math"/>
                                  <a:ea typeface="Times New Roman"/>
                                </a:rPr>
                                <m:t>𝐷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(ANO)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𝐷</m:t>
                                  </m:r>
                                </m:e>
                              </m:acc>
                            </m:oMath>
                          </a14:m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 (NE)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 i="1">
                                  <a:effectLst/>
                                  <a:latin typeface="Cambria Math"/>
                                  <a:ea typeface="Times New Roman"/>
                                </a:rPr>
                                <m:t>𝐸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(přítomnost faktoru)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cs-CZ" sz="1800" i="1"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(nepřítomnost faktoru)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>
                                    <a:solidFill>
                                      <a:srgbClr val="9BBB59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ulka 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17204" y="4725144"/>
              <a:ext cx="82296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9685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8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" t="-28889" r="-66054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6468" t="-28889" r="-168159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6970" t="-28889" r="-104848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" t="-126087" r="-66054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6468" t="-126087" r="-168159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6970" t="-126087" r="-104848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0000" t="-126087" r="-2367" b="-24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" t="-231111" r="-66054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6468" t="-231111" r="-168159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6970" t="-231111" r="-104848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0000" t="-231111" r="-2367" b="-1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6468" t="-331111" r="-168159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6970" t="-331111" r="-104848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0000" t="-331111" r="-2367" b="-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701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Míry asociace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Relativní </a:t>
                </a:r>
                <a:r>
                  <a:rPr lang="cs-CZ" dirty="0">
                    <a:solidFill>
                      <a:srgbClr val="FF0000"/>
                    </a:solidFill>
                  </a:rPr>
                  <a:t>riziko </a:t>
                </a:r>
                <a:r>
                  <a:rPr lang="cs-CZ" dirty="0"/>
                  <a:t>(angl. </a:t>
                </a:r>
                <a:r>
                  <a:rPr lang="cs-CZ" dirty="0" err="1"/>
                  <a:t>relative</a:t>
                </a:r>
                <a:r>
                  <a:rPr lang="cs-CZ" dirty="0"/>
                  <a:t> </a:t>
                </a:r>
                <a:r>
                  <a:rPr lang="cs-CZ" dirty="0" smtClean="0"/>
                  <a:t>risk) </a:t>
                </a:r>
                <a:endParaRPr lang="cs-CZ" dirty="0"/>
              </a:p>
              <a:p>
                <a:r>
                  <a:rPr lang="cs-CZ" dirty="0"/>
                  <a:t>poměr </a:t>
                </a:r>
                <a:r>
                  <a:rPr lang="cs-CZ" dirty="0"/>
                  <a:t>odhadů absolutních rizik vzniku onemocnění u exponovaných a neexponovaných osob, tj.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𝑅𝑅</m:t>
                        </m:r>
                      </m:e>
                    </m:acc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𝑐</m:t>
                            </m:r>
                            <m:r>
                              <a:rPr lang="cs-CZ" i="1">
                                <a:latin typeface="Cambria Math"/>
                              </a:rPr>
                              <m:t>+</m:t>
                            </m:r>
                            <m:r>
                              <a:rPr lang="cs-CZ" i="1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num>
                      <m:den>
                        <m:r>
                          <a:rPr lang="cs-CZ" i="1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𝑎</m:t>
                            </m:r>
                            <m:r>
                              <a:rPr lang="cs-CZ" i="1">
                                <a:latin typeface="Cambria Math"/>
                              </a:rPr>
                              <m:t>+</m:t>
                            </m:r>
                            <m:r>
                              <a:rPr lang="cs-CZ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den>
                    </m:f>
                  </m:oMath>
                </a14:m>
                <a:r>
                  <a:rPr lang="cs-CZ" dirty="0"/>
                  <a:t>.</a:t>
                </a: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6" t="-14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2495600" y="602128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Schéma rozšířené asociační tabulky (biomedicínská aplikace)</a:t>
            </a:r>
            <a:endParaRPr lang="cs-CZ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ulka 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17204" y="4725144"/>
              <a:ext cx="82296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9685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8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𝑋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𝑠𝑙𝑒𝑑𝑜𝑣𝑎𝑛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ý 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𝑓𝑎𝑘𝑡𝑜𝑟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)\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𝑌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𝑣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ý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𝑠𝑘𝑦𝑡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𝑜𝑛𝑒𝑚𝑜𝑐𝑛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í)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 i="1">
                                  <a:effectLst/>
                                  <a:latin typeface="Cambria Math"/>
                                  <a:ea typeface="Times New Roman"/>
                                </a:rPr>
                                <m:t>𝐷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(ANO)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𝐷</m:t>
                                  </m:r>
                                </m:e>
                              </m:acc>
                            </m:oMath>
                          </a14:m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 (NE)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 i="1">
                                  <a:effectLst/>
                                  <a:latin typeface="Cambria Math"/>
                                  <a:ea typeface="Times New Roman"/>
                                </a:rPr>
                                <m:t>𝐸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(přítomnost faktoru)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cs-CZ" sz="1800" i="1"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(nepřítomnost faktoru)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>
                                    <a:solidFill>
                                      <a:srgbClr val="9BBB59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ulka 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17204" y="4725144"/>
              <a:ext cx="82296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9685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8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" t="-28889" r="-66054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6468" t="-28889" r="-168159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6970" t="-28889" r="-104848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" t="-126087" r="-66054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6468" t="-126087" r="-168159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6970" t="-126087" r="-104848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0000" t="-126087" r="-2367" b="-24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" t="-231111" r="-66054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6468" t="-231111" r="-168159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6970" t="-231111" r="-104848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0000" t="-231111" r="-2367" b="-1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6468" t="-331111" r="-168159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6970" t="-331111" r="-104848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0000" t="-331111" r="-2367" b="-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6726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785005" y="128318"/>
            <a:ext cx="10480944" cy="1096963"/>
          </a:xfrm>
        </p:spPr>
        <p:txBody>
          <a:bodyPr>
            <a:noAutofit/>
          </a:bodyPr>
          <a:lstStyle/>
          <a:p>
            <a:pPr algn="l"/>
            <a:r>
              <a:rPr lang="cs-CZ" sz="2000" dirty="0">
                <a:solidFill>
                  <a:schemeClr val="tx2"/>
                </a:solidFill>
                <a:latin typeface="+mn-lt"/>
              </a:rPr>
              <a:t>Závisí novorozenecká úmrtnost (do 7 dnů po porodu) na porodní váze? Data odpovídající situaci v New Yorku v roce 1974 jsou uvedena v následující tabulce.</a:t>
            </a:r>
            <a:br>
              <a:rPr lang="cs-CZ" sz="2000" dirty="0">
                <a:solidFill>
                  <a:schemeClr val="tx2"/>
                </a:solidFill>
                <a:latin typeface="+mn-lt"/>
              </a:rPr>
            </a:br>
            <a:endParaRPr lang="cs-CZ" sz="2000" dirty="0">
              <a:solidFill>
                <a:schemeClr val="tx2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Zástupný symbol pro obsah 3"/>
              <p:cNvGraphicFramePr>
                <a:graphicFrameLocks noGrp="1"/>
              </p:cNvGraphicFramePr>
              <p:nvPr>
                <p:ph idx="4294967295"/>
                <p:extLst/>
              </p:nvPr>
            </p:nvGraphicFramePr>
            <p:xfrm>
              <a:off x="2061187" y="1225281"/>
              <a:ext cx="82296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3308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84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porodn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 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v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ha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\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novorozeneck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 ú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mrt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ANO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NE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zk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norm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ln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Zástupný symbol pro obsah 3"/>
              <p:cNvGraphicFramePr>
                <a:graphicFrameLocks noGrp="1"/>
              </p:cNvGraphicFramePr>
              <p:nvPr>
                <p:ph idx="4294967295"/>
                <p:extLst/>
              </p:nvPr>
            </p:nvGraphicFramePr>
            <p:xfrm>
              <a:off x="2061187" y="1225281"/>
              <a:ext cx="82296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3308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84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1" t="-26667" r="-90436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4231" t="-26667" r="-147308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6808" t="-26667" r="-79812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1" t="-123913" r="-90436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1" t="-228889" r="-90436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/>
              <p:cNvSpPr txBox="1"/>
              <p:nvPr/>
            </p:nvSpPr>
            <p:spPr>
              <a:xfrm>
                <a:off x="785005" y="2797818"/>
                <a:ext cx="10558732" cy="3428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2000" dirty="0"/>
                  <a:t>Odhad absolutního rizika novorozeneckého úmrtí u dětí s nízkou porodní hmotností je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𝑎</m:t>
                        </m:r>
                        <m:r>
                          <a:rPr lang="cs-CZ" sz="2000" i="1">
                            <a:latin typeface="Cambria Math"/>
                          </a:rPr>
                          <m:t>+</m:t>
                        </m:r>
                        <m:r>
                          <a:rPr lang="cs-CZ" sz="2000" i="1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618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5 215</m:t>
                        </m:r>
                      </m:den>
                    </m:f>
                    <m:r>
                      <a:rPr lang="cs-CZ" sz="2000" i="1">
                        <a:latin typeface="Cambria Math"/>
                      </a:rPr>
                      <m:t>=0,119</m:t>
                    </m:r>
                  </m:oMath>
                </a14:m>
                <a:r>
                  <a:rPr lang="cs-CZ" sz="2000" dirty="0"/>
                  <a:t>,</a:t>
                </a:r>
              </a:p>
              <a:p>
                <a:endParaRPr lang="cs-CZ" sz="2000" dirty="0"/>
              </a:p>
              <a:p>
                <a:r>
                  <a:rPr lang="cs-CZ" sz="2000" dirty="0"/>
                  <a:t>tj. novorozenecké úmrtí lze očekávat u cca 119 z 1 000 novorozenců s nízkou porodní váhou), </a:t>
                </a:r>
              </a:p>
              <a:p>
                <a:endParaRPr lang="cs-CZ" sz="200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2000" dirty="0"/>
                  <a:t>u dětí s normální porodní hmotností je absolutní riziko: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𝑐</m:t>
                        </m:r>
                        <m:r>
                          <a:rPr lang="cs-CZ" sz="2000" i="1">
                            <a:latin typeface="Cambria Math"/>
                          </a:rPr>
                          <m:t>+</m:t>
                        </m:r>
                        <m:r>
                          <a:rPr lang="cs-CZ" sz="2000" i="1">
                            <a:latin typeface="Cambria Math"/>
                          </a:rPr>
                          <m:t>𝑑</m:t>
                        </m:r>
                      </m:den>
                    </m:f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422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67 515</m:t>
                        </m:r>
                      </m:den>
                    </m:f>
                    <m:r>
                      <a:rPr lang="cs-CZ" sz="2000" i="1">
                        <a:latin typeface="Cambria Math"/>
                      </a:rPr>
                      <m:t>=0,006</m:t>
                    </m:r>
                  </m:oMath>
                </a14:m>
                <a:r>
                  <a:rPr lang="cs-CZ" sz="2000" dirty="0"/>
                  <a:t>, </a:t>
                </a:r>
              </a:p>
              <a:p>
                <a:endParaRPr lang="cs-CZ" sz="2000" dirty="0"/>
              </a:p>
              <a:p>
                <a:r>
                  <a:rPr lang="cs-CZ" sz="2000" dirty="0"/>
                  <a:t>tj. novorozenecké úmrtí lze očekávat u cca 6 z 1 000 novorozenců s normální porodní váhou.</a:t>
                </a:r>
              </a:p>
            </p:txBody>
          </p:sp>
        </mc:Choice>
        <mc:Fallback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5" y="2797818"/>
                <a:ext cx="10558732" cy="3428887"/>
              </a:xfrm>
              <a:prstGeom prst="rect">
                <a:avLst/>
              </a:prstGeom>
              <a:blipFill>
                <a:blip r:embed="rId3"/>
                <a:stretch>
                  <a:fillRect l="-635" t="-1423" r="-173" b="-23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3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5608" y="638355"/>
            <a:ext cx="10921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Motivační příklad:</a:t>
            </a:r>
          </a:p>
          <a:p>
            <a:endParaRPr lang="cs-CZ" dirty="0"/>
          </a:p>
          <a:p>
            <a:r>
              <a:rPr lang="cs-CZ" dirty="0"/>
              <a:t>U každého z akumulátorů zjistěte, zda kapacita po 100 nabíjecích cyklech poklesla o více než 10 % původní kapacity (po 5 cyklech). (Definujte si novou dichotomickou proměnnou, která bude nabývat hodnot </a:t>
            </a:r>
            <a:r>
              <a:rPr lang="en-US" dirty="0"/>
              <a:t>{ANO, NE}</a:t>
            </a:r>
            <a:r>
              <a:rPr lang="cs-CZ" dirty="0" smtClean="0"/>
              <a:t>.) Následně ověřte, zda pokles kapacity o kritickou hodnotu (více než 10%) statisticky významně souvisí s výrobcem akumulátorů. </a:t>
            </a:r>
            <a:r>
              <a:rPr lang="cs-CZ" dirty="0"/>
              <a:t>(viz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am-nas.vsb.cz/lit40/DATA/aku.csv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386840" y="4676390"/>
            <a:ext cx="874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rozšířená kontingenční tabulka (kont. tabulka rozšířená o </a:t>
            </a:r>
            <a:r>
              <a:rPr lang="cs-CZ" dirty="0" smtClean="0">
                <a:solidFill>
                  <a:srgbClr val="FF0000"/>
                </a:solidFill>
              </a:rPr>
              <a:t>marginální četnosti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145280" y="6080760"/>
            <a:ext cx="3149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Jak zapsat výsledky měření?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418757"/>
              </p:ext>
            </p:extLst>
          </p:nvPr>
        </p:nvGraphicFramePr>
        <p:xfrm>
          <a:off x="891539" y="2642995"/>
          <a:ext cx="10264142" cy="1874520"/>
        </p:xfrm>
        <a:graphic>
          <a:graphicData uri="http://schemas.openxmlformats.org/drawingml/2006/table">
            <a:tbl>
              <a:tblPr/>
              <a:tblGrid>
                <a:gridCol w="4602481">
                  <a:extLst>
                    <a:ext uri="{9D8B030D-6E8A-4147-A177-3AD203B41FA5}">
                      <a16:colId xmlns:a16="http://schemas.microsoft.com/office/drawing/2014/main" val="2387280418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92174918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50355900"/>
                    </a:ext>
                  </a:extLst>
                </a:gridCol>
                <a:gridCol w="1783081">
                  <a:extLst>
                    <a:ext uri="{9D8B030D-6E8A-4147-A177-3AD203B41FA5}">
                      <a16:colId xmlns:a16="http://schemas.microsoft.com/office/drawing/2014/main" val="35220219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Výrobce \ Pokles kapacity o více než 10 %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5061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0552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3149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750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1245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12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2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785005" y="128318"/>
            <a:ext cx="10480944" cy="1096963"/>
          </a:xfrm>
        </p:spPr>
        <p:txBody>
          <a:bodyPr>
            <a:noAutofit/>
          </a:bodyPr>
          <a:lstStyle/>
          <a:p>
            <a:pPr algn="l"/>
            <a:r>
              <a:rPr lang="cs-CZ" sz="2000" dirty="0">
                <a:solidFill>
                  <a:schemeClr val="tx2"/>
                </a:solidFill>
                <a:latin typeface="+mn-lt"/>
              </a:rPr>
              <a:t>Závisí novorozenecká úmrtnost (do 7 dnů po porodu) na porodní váze? Data odpovídající situaci v New Yorku v roce 1974 jsou uvedena v následující tabulce.</a:t>
            </a:r>
            <a:br>
              <a:rPr lang="cs-CZ" sz="2000" dirty="0">
                <a:solidFill>
                  <a:schemeClr val="tx2"/>
                </a:solidFill>
                <a:latin typeface="+mn-lt"/>
              </a:rPr>
            </a:br>
            <a:endParaRPr lang="cs-CZ" sz="2000" dirty="0">
              <a:solidFill>
                <a:schemeClr val="tx2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Zástupný symbol pro obsah 3"/>
              <p:cNvGraphicFramePr>
                <a:graphicFrameLocks noGrp="1"/>
              </p:cNvGraphicFramePr>
              <p:nvPr>
                <p:ph idx="4294967295"/>
                <p:extLst/>
              </p:nvPr>
            </p:nvGraphicFramePr>
            <p:xfrm>
              <a:off x="2061187" y="1225281"/>
              <a:ext cx="82296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3308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84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porodn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 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v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ha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\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novorozeneck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 ú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mrt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ANO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NE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zk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norm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ln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Zástupný symbol pro obsah 3"/>
              <p:cNvGraphicFramePr>
                <a:graphicFrameLocks noGrp="1"/>
              </p:cNvGraphicFramePr>
              <p:nvPr>
                <p:ph idx="4294967295"/>
                <p:extLst/>
              </p:nvPr>
            </p:nvGraphicFramePr>
            <p:xfrm>
              <a:off x="2061187" y="1225281"/>
              <a:ext cx="82296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3308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84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1" t="-26667" r="-90436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4231" t="-26667" r="-147308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6808" t="-26667" r="-79812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1" t="-123913" r="-90436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1" t="-228889" r="-90436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/>
              <p:cNvSpPr txBox="1"/>
              <p:nvPr/>
            </p:nvSpPr>
            <p:spPr>
              <a:xfrm>
                <a:off x="785005" y="2797818"/>
                <a:ext cx="10558732" cy="391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2000" dirty="0"/>
                  <a:t>Odhad absolutního rizika novorozeneckého úmrtí u dětí s nízkou porodní hmotností je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𝑎</m:t>
                        </m:r>
                        <m:r>
                          <a:rPr lang="cs-CZ" sz="2000" i="1">
                            <a:latin typeface="Cambria Math"/>
                          </a:rPr>
                          <m:t>+</m:t>
                        </m:r>
                        <m:r>
                          <a:rPr lang="cs-CZ" sz="2000" i="1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618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5 215</m:t>
                        </m:r>
                      </m:den>
                    </m:f>
                    <m:r>
                      <a:rPr lang="cs-CZ" sz="2000" i="1">
                        <a:latin typeface="Cambria Math"/>
                      </a:rPr>
                      <m:t>=0,119</m:t>
                    </m:r>
                  </m:oMath>
                </a14:m>
                <a:r>
                  <a:rPr lang="cs-CZ" sz="2000" dirty="0"/>
                  <a:t>,</a:t>
                </a:r>
              </a:p>
              <a:p>
                <a:endParaRPr lang="cs-CZ" sz="200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2000" dirty="0"/>
                  <a:t>u dětí s normální porodní hmotností je absolutní riziko: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𝑐</m:t>
                        </m:r>
                        <m:r>
                          <a:rPr lang="cs-CZ" sz="2000" i="1">
                            <a:latin typeface="Cambria Math"/>
                          </a:rPr>
                          <m:t>+</m:t>
                        </m:r>
                        <m:r>
                          <a:rPr lang="cs-CZ" sz="2000" i="1">
                            <a:latin typeface="Cambria Math"/>
                          </a:rPr>
                          <m:t>𝑑</m:t>
                        </m:r>
                      </m:den>
                    </m:f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422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67 515</m:t>
                        </m:r>
                      </m:den>
                    </m:f>
                    <m:r>
                      <a:rPr lang="cs-CZ" sz="2000" i="1">
                        <a:latin typeface="Cambria Math"/>
                      </a:rPr>
                      <m:t>=0,006</m:t>
                    </m:r>
                  </m:oMath>
                </a14:m>
                <a:r>
                  <a:rPr lang="cs-CZ" sz="2000" dirty="0"/>
                  <a:t>, </a:t>
                </a:r>
              </a:p>
              <a:p>
                <a:endParaRPr lang="cs-CZ" sz="200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2000" dirty="0"/>
                  <a:t>Odhad relativního rizika novorozeneckého úmrtí</a:t>
                </a:r>
              </a:p>
              <a:p>
                <a:r>
                  <a:rPr lang="cs-CZ" sz="2000" dirty="0"/>
                  <a:t> 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i="1">
                            <a:latin typeface="Cambria Math"/>
                          </a:rPr>
                          <m:t>𝑅𝑅</m:t>
                        </m:r>
                      </m:e>
                    </m:acc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𝑐</m:t>
                            </m:r>
                            <m:r>
                              <a:rPr lang="cs-CZ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cs-CZ" sz="2000" i="1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𝑎</m:t>
                            </m:r>
                            <m:r>
                              <a:rPr lang="cs-CZ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cs-CZ" sz="20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den>
                    </m:f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0,119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0,006</m:t>
                        </m:r>
                      </m:den>
                    </m:f>
                    <m:r>
                      <a:rPr lang="cs-CZ" sz="2000" i="1">
                        <a:latin typeface="Cambria Math"/>
                      </a:rPr>
                      <m:t>=19,0</m:t>
                    </m:r>
                  </m:oMath>
                </a14:m>
                <a:r>
                  <a:rPr lang="cs-CZ" sz="2000" dirty="0"/>
                  <a:t>.</a:t>
                </a:r>
              </a:p>
              <a:p>
                <a:r>
                  <a:rPr lang="cs-CZ" sz="2000" dirty="0"/>
                  <a:t> </a:t>
                </a:r>
              </a:p>
              <a:p>
                <a:r>
                  <a:rPr lang="cs-CZ" sz="2000" dirty="0"/>
                  <a:t>Ve sledovaném období bylo u dětí s nízkou porodní váhou 19 krát vyšší riziko novorozeneckého úmrtí než u dětí s normální porodní váhou.</a:t>
                </a:r>
              </a:p>
            </p:txBody>
          </p:sp>
        </mc:Choice>
        <mc:Fallback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5" y="2797818"/>
                <a:ext cx="10558732" cy="3919214"/>
              </a:xfrm>
              <a:prstGeom prst="rect">
                <a:avLst/>
              </a:prstGeom>
              <a:blipFill>
                <a:blip r:embed="rId3"/>
                <a:stretch>
                  <a:fillRect l="-635" t="-1244" r="-173" b="-18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51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Míry asociace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Relativní </a:t>
                </a:r>
                <a:r>
                  <a:rPr lang="cs-CZ" dirty="0">
                    <a:solidFill>
                      <a:srgbClr val="FF0000"/>
                    </a:solidFill>
                  </a:rPr>
                  <a:t>riziko </a:t>
                </a:r>
                <a:r>
                  <a:rPr lang="cs-CZ" dirty="0"/>
                  <a:t>(angl. </a:t>
                </a:r>
                <a:r>
                  <a:rPr lang="cs-CZ" dirty="0" err="1"/>
                  <a:t>relative</a:t>
                </a:r>
                <a:r>
                  <a:rPr lang="cs-CZ" dirty="0"/>
                  <a:t> </a:t>
                </a:r>
                <a:r>
                  <a:rPr lang="cs-CZ" dirty="0" smtClean="0"/>
                  <a:t>risk) </a:t>
                </a:r>
                <a:endParaRPr lang="cs-CZ" dirty="0"/>
              </a:p>
              <a:p>
                <a:r>
                  <a:rPr lang="cs-CZ" dirty="0"/>
                  <a:t>poměr </a:t>
                </a:r>
                <a:r>
                  <a:rPr lang="cs-CZ" dirty="0"/>
                  <a:t>odhadů absolutních rizik vzniku onemocnění u exponovaných a neexponovaných osob, tj.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𝑅𝑅</m:t>
                        </m:r>
                      </m:e>
                    </m:acc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𝑐</m:t>
                            </m:r>
                            <m:r>
                              <a:rPr lang="cs-CZ" i="1">
                                <a:latin typeface="Cambria Math"/>
                              </a:rPr>
                              <m:t>+</m:t>
                            </m:r>
                            <m:r>
                              <a:rPr lang="cs-CZ" i="1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num>
                      <m:den>
                        <m:r>
                          <a:rPr lang="cs-CZ" i="1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𝑎</m:t>
                            </m:r>
                            <m:r>
                              <a:rPr lang="cs-CZ" i="1">
                                <a:latin typeface="Cambria Math"/>
                              </a:rPr>
                              <m:t>+</m:t>
                            </m:r>
                            <m:r>
                              <a:rPr lang="cs-CZ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den>
                    </m:f>
                  </m:oMath>
                </a14:m>
                <a:r>
                  <a:rPr lang="cs-CZ" dirty="0"/>
                  <a:t>.</a:t>
                </a: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6" t="-14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2495600" y="602128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Schéma rozšířené asociační tabulky (biomedicínská aplikace)</a:t>
            </a:r>
            <a:endParaRPr lang="cs-CZ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ulka 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17204" y="4725144"/>
              <a:ext cx="82296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9685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8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𝑋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𝑠𝑙𝑒𝑑𝑜𝑣𝑎𝑛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ý 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𝑓𝑎𝑘𝑡𝑜𝑟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)\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𝑌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𝑣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ý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𝑠𝑘𝑦𝑡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𝑜𝑛𝑒𝑚𝑜𝑐𝑛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í)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 i="1">
                                  <a:effectLst/>
                                  <a:latin typeface="Cambria Math"/>
                                  <a:ea typeface="Times New Roman"/>
                                </a:rPr>
                                <m:t>𝐷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(ANO)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𝐷</m:t>
                                  </m:r>
                                </m:e>
                              </m:acc>
                            </m:oMath>
                          </a14:m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 (NE)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 i="1">
                                  <a:effectLst/>
                                  <a:latin typeface="Cambria Math"/>
                                  <a:ea typeface="Times New Roman"/>
                                </a:rPr>
                                <m:t>𝐸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(přítomnost faktoru)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cs-CZ" sz="1800" i="1"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(nepřítomnost faktoru)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>
                                    <a:solidFill>
                                      <a:srgbClr val="9BBB59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ulka 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17204" y="4725144"/>
              <a:ext cx="82296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9685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8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" t="-28889" r="-66054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6468" t="-28889" r="-168159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6970" t="-28889" r="-104848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" t="-126087" r="-66054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6468" t="-126087" r="-168159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6970" t="-126087" r="-104848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0000" t="-126087" r="-2367" b="-24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" t="-231111" r="-66054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6468" t="-231111" r="-168159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6970" t="-231111" r="-104848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0000" t="-231111" r="-2367" b="-1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6468" t="-331111" r="-168159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6970" t="-331111" r="-104848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0000" t="-331111" r="-2367" b="-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81200" y="3634581"/>
              <a:ext cx="8229600" cy="8229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385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91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𝑅𝑅</m:t>
                                </m:r>
                                <m:r>
                                  <a:rPr lang="en-US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Expozice  snižuje riziko onemocnění.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𝑅𝑅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Mezi expozici a onemocněním neexistuje žádná asociace.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𝑅𝑅</m:t>
                                </m:r>
                                <m:r>
                                  <a:rPr lang="en-US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&gt;1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Expozice zvyšuje riziko onemocnění.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81200" y="3634581"/>
              <a:ext cx="8229600" cy="8229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385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91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2" t="-28889" r="-374737" b="-2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Expozice  snižuje riziko onemocnění.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2" t="-126087" r="-374737" b="-14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Mezi expozici a onemocněním neexistuje žádná asociace.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2" t="-231111" r="-374737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Expozice zvyšuje riziko onemocnění.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7762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Míry asociace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104900" y="1600200"/>
                <a:ext cx="9980682" cy="499715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1800" dirty="0" smtClean="0">
                    <a:solidFill>
                      <a:srgbClr val="FF0000"/>
                    </a:solidFill>
                  </a:rPr>
                  <a:t>Relativní </a:t>
                </a:r>
                <a:r>
                  <a:rPr lang="cs-CZ" sz="1800" dirty="0">
                    <a:solidFill>
                      <a:srgbClr val="FF0000"/>
                    </a:solidFill>
                  </a:rPr>
                  <a:t>riziko </a:t>
                </a:r>
                <a:r>
                  <a:rPr lang="cs-CZ" sz="1800" dirty="0"/>
                  <a:t>(angl. </a:t>
                </a:r>
                <a:r>
                  <a:rPr lang="cs-CZ" sz="1800" dirty="0" err="1"/>
                  <a:t>relative</a:t>
                </a:r>
                <a:r>
                  <a:rPr lang="cs-CZ" sz="1800" dirty="0"/>
                  <a:t> </a:t>
                </a:r>
                <a:r>
                  <a:rPr lang="cs-CZ" sz="1800" dirty="0" smtClean="0"/>
                  <a:t>risk) </a:t>
                </a:r>
                <a:endParaRPr lang="cs-CZ" sz="1800" dirty="0"/>
              </a:p>
              <a:p>
                <a:r>
                  <a:rPr lang="cs-CZ" sz="1800" dirty="0"/>
                  <a:t>poměr </a:t>
                </a:r>
                <a:r>
                  <a:rPr lang="cs-CZ" sz="1800" dirty="0"/>
                  <a:t>odhadů absolutních rizik vzniku onemocnění u exponovaných a neexponovaných osob, tj.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latin typeface="Cambria Math"/>
                          </a:rPr>
                          <m:t>𝑅𝑅</m:t>
                        </m:r>
                      </m:e>
                    </m:acc>
                    <m:r>
                      <a:rPr lang="cs-CZ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𝑐</m:t>
                            </m:r>
                            <m:r>
                              <a:rPr lang="cs-CZ" sz="1800" i="1">
                                <a:latin typeface="Cambria Math"/>
                              </a:rPr>
                              <m:t>+</m:t>
                            </m:r>
                            <m:r>
                              <a:rPr lang="cs-CZ" sz="1800" i="1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num>
                      <m:den>
                        <m:r>
                          <a:rPr lang="cs-CZ" sz="1800" i="1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𝑎</m:t>
                            </m:r>
                            <m:r>
                              <a:rPr lang="cs-CZ" sz="1800" i="1">
                                <a:latin typeface="Cambria Math"/>
                              </a:rPr>
                              <m:t>+</m:t>
                            </m:r>
                            <m:r>
                              <a:rPr lang="cs-CZ" sz="18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den>
                    </m:f>
                  </m:oMath>
                </a14:m>
                <a:r>
                  <a:rPr lang="cs-CZ" sz="1800" dirty="0"/>
                  <a:t>.</a:t>
                </a:r>
                <a:endParaRPr lang="cs-CZ" sz="1800" dirty="0"/>
              </a:p>
              <a:p>
                <a:pPr marL="0" indent="0" algn="ctr">
                  <a:buNone/>
                </a:pPr>
                <a:endParaRPr lang="cs-CZ" sz="1800" dirty="0"/>
              </a:p>
              <a:p>
                <a:pPr marL="0" indent="0" algn="ctr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 smtClean="0"/>
                  <a:t>Je-li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𝑅𝑅</m:t>
                    </m:r>
                    <m:r>
                      <a:rPr lang="en-US" sz="1800" i="1">
                        <a:latin typeface="Cambria Math"/>
                      </a:rPr>
                      <m:t>≠1</m:t>
                    </m:r>
                  </m:oMath>
                </a14:m>
                <a:r>
                  <a:rPr lang="en-US" sz="1800" dirty="0"/>
                  <a:t>, </a:t>
                </a:r>
                <a:r>
                  <a:rPr lang="cs-CZ" sz="1800" dirty="0"/>
                  <a:t>musíme </a:t>
                </a:r>
                <a:r>
                  <a:rPr lang="cs-CZ" sz="1800" dirty="0"/>
                  <a:t>rozhodnout, zda je indikována asociace statisticky významná. </a:t>
                </a:r>
              </a:p>
              <a:p>
                <a:pPr marL="0" indent="0">
                  <a:buNone/>
                </a:pPr>
                <a:r>
                  <a:rPr lang="cs-CZ" sz="1800" u="sng" dirty="0" err="1"/>
                  <a:t>Katzova</a:t>
                </a:r>
                <a:r>
                  <a:rPr lang="cs-CZ" sz="1800" u="sng" dirty="0"/>
                  <a:t> metoda</a:t>
                </a:r>
                <a:r>
                  <a:rPr lang="cs-CZ" sz="1800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100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/>
                          </a:rPr>
                          <m:t>1−</m:t>
                        </m:r>
                        <m:r>
                          <a:rPr lang="cs-CZ" sz="18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%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intervalový</a:t>
                </a:r>
                <a:r>
                  <a:rPr lang="en-US" sz="1800" dirty="0"/>
                  <a:t> </a:t>
                </a:r>
                <a:r>
                  <a:rPr lang="en-US" sz="1800" dirty="0" err="1"/>
                  <a:t>odhad</a:t>
                </a:r>
                <a:r>
                  <a:rPr lang="cs-CZ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𝑅𝑅</m:t>
                    </m:r>
                    <m:r>
                      <a:rPr lang="cs-CZ" sz="1800">
                        <a:latin typeface="Cambria Math"/>
                      </a:rPr>
                      <m:t>:</m:t>
                    </m:r>
                    <m:r>
                      <a:rPr lang="cs-CZ" sz="18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cs-CZ" sz="1800">
                        <a:latin typeface="Cambria Math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𝑅𝑅</m:t>
                            </m:r>
                          </m:e>
                        </m:acc>
                        <m:r>
                          <a:rPr lang="cs-CZ" sz="1800" i="1">
                            <a:latin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sz="1800" i="1">
                                <a:latin typeface="Cambria Math"/>
                              </a:rPr>
                              <m:t>− </m:t>
                            </m:r>
                            <m:rad>
                              <m:radPr>
                                <m:degHide m:val="on"/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𝑎</m:t>
                                    </m:r>
                                    <m:d>
                                      <m:dPr>
                                        <m:ctrlP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cs-CZ" sz="18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rad>
                            <m:sSub>
                              <m:sSub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cs-CZ" sz="18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̂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𝑅𝑅</m:t>
                            </m:r>
                          </m:e>
                        </m:acc>
                        <m:r>
                          <a:rPr lang="cs-CZ" sz="1800" i="1">
                            <a:latin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sz="1800" i="1">
                                <a:latin typeface="Cambria Math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𝑎</m:t>
                                    </m:r>
                                    <m:d>
                                      <m:dPr>
                                        <m:ctrlP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cs-CZ" sz="18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rad>
                            <m:sSub>
                              <m:sSub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cs-CZ" sz="18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r>
                  <a:rPr lang="cs-CZ" sz="1800" dirty="0"/>
                  <a:t>Jestliže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100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/>
                          </a:rPr>
                          <m:t>1−</m:t>
                        </m:r>
                        <m:r>
                          <a:rPr lang="cs-CZ" sz="18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%</m:t>
                    </m:r>
                  </m:oMath>
                </a14:m>
                <a:r>
                  <a:rPr lang="en-US" sz="1800" dirty="0"/>
                  <a:t> </a:t>
                </a:r>
                <a:r>
                  <a:rPr lang="cs-CZ" sz="1800" dirty="0"/>
                  <a:t>intervalový odhad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𝑅𝑅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nezahrnuje</a:t>
                </a:r>
                <a:r>
                  <a:rPr lang="en-US" sz="1800" dirty="0"/>
                  <a:t> 1, </a:t>
                </a:r>
                <a:r>
                  <a:rPr lang="en-US" sz="1800" dirty="0" err="1"/>
                  <a:t>pak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zamítáme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hypotézu</a:t>
                </a:r>
                <a:r>
                  <a:rPr lang="en-US" sz="1800" dirty="0"/>
                  <a:t> o </a:t>
                </a:r>
                <a:r>
                  <a:rPr lang="en-US" sz="1800" dirty="0" err="1"/>
                  <a:t>nezávislosti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znaků</a:t>
                </a:r>
                <a:r>
                  <a:rPr lang="en-US" sz="1800" dirty="0"/>
                  <a:t> </a:t>
                </a:r>
                <a:r>
                  <a:rPr lang="en-US" sz="1800" i="1" dirty="0"/>
                  <a:t>X</a:t>
                </a:r>
                <a:r>
                  <a:rPr lang="en-US" sz="1800" dirty="0"/>
                  <a:t> a </a:t>
                </a:r>
                <a:r>
                  <a:rPr lang="en-US" sz="1800" i="1" dirty="0"/>
                  <a:t>Y</a:t>
                </a:r>
                <a:r>
                  <a:rPr lang="en-US" sz="1800" dirty="0"/>
                  <a:t>.</a:t>
                </a:r>
                <a:r>
                  <a:rPr lang="cs-CZ" sz="1800" dirty="0"/>
                  <a:t> </a:t>
                </a:r>
                <a:endParaRPr lang="cs-CZ" sz="1800" dirty="0"/>
              </a:p>
              <a:p>
                <a:pPr marL="0" indent="0" algn="ctr">
                  <a:buNone/>
                </a:pPr>
                <a:endParaRPr lang="cs-CZ" sz="18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900" y="1600200"/>
                <a:ext cx="9980682" cy="4997152"/>
              </a:xfrm>
              <a:blipFill>
                <a:blip r:embed="rId2"/>
                <a:stretch>
                  <a:fillRect l="-1404" t="-1343" b="-20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91544" y="3356992"/>
              <a:ext cx="8229600" cy="8229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385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91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𝑅𝑅</m:t>
                                </m:r>
                                <m:r>
                                  <a:rPr lang="en-US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Expozice  snižuje riziko onemocnění.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𝑅𝑅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Mezi expozici a onemocněním neexistuje žádná asociace.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𝑅𝑅</m:t>
                                </m:r>
                                <m:r>
                                  <a:rPr lang="en-US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&gt;1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Expozice zvyšuje riziko onemocnění.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91544" y="3356992"/>
              <a:ext cx="8229600" cy="8229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385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91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" t="-26667" r="-374737" b="-2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Expozice  snižuje riziko onemocnění.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" t="-123913" r="-374737" b="-14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Mezi expozici a onemocněním neexistuje žádná asociace.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" t="-228889" r="-374737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Expozice zvyšuje riziko onemocnění.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455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785005" y="128318"/>
            <a:ext cx="10480944" cy="1096963"/>
          </a:xfrm>
        </p:spPr>
        <p:txBody>
          <a:bodyPr>
            <a:noAutofit/>
          </a:bodyPr>
          <a:lstStyle/>
          <a:p>
            <a:pPr algn="l"/>
            <a:r>
              <a:rPr lang="cs-CZ" sz="2000" dirty="0">
                <a:solidFill>
                  <a:schemeClr val="tx2"/>
                </a:solidFill>
                <a:latin typeface="+mn-lt"/>
              </a:rPr>
              <a:t>Závisí novorozenecká úmrtnost (do 7 dnů po porodu) na porodní váze? Data odpovídající situaci v New Yorku v roce 1974 jsou uvedena v následující tabulce.</a:t>
            </a:r>
            <a:br>
              <a:rPr lang="cs-CZ" sz="2000" dirty="0">
                <a:solidFill>
                  <a:schemeClr val="tx2"/>
                </a:solidFill>
                <a:latin typeface="+mn-lt"/>
              </a:rPr>
            </a:br>
            <a:endParaRPr lang="cs-CZ" sz="2000" dirty="0">
              <a:solidFill>
                <a:schemeClr val="tx2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Zástupný symbol pro obsah 3"/>
              <p:cNvGraphicFramePr>
                <a:graphicFrameLocks noGrp="1"/>
              </p:cNvGraphicFramePr>
              <p:nvPr>
                <p:ph idx="4294967295"/>
                <p:extLst/>
              </p:nvPr>
            </p:nvGraphicFramePr>
            <p:xfrm>
              <a:off x="2061187" y="1225281"/>
              <a:ext cx="82296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3308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84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porodn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 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v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ha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\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novorozeneck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 ú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mrt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ANO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NE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zk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norm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ln</m:t>
                                </m:r>
                                <m: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Zástupný symbol pro obsah 3"/>
              <p:cNvGraphicFramePr>
                <a:graphicFrameLocks noGrp="1"/>
              </p:cNvGraphicFramePr>
              <p:nvPr>
                <p:ph idx="4294967295"/>
                <p:extLst/>
              </p:nvPr>
            </p:nvGraphicFramePr>
            <p:xfrm>
              <a:off x="2061187" y="1225281"/>
              <a:ext cx="82296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3308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84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1" t="-26667" r="-90436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4231" t="-26667" r="-147308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6808" t="-26667" r="-79812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1" t="-123913" r="-90436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1" t="-228889" r="-90436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/>
              <p:cNvSpPr txBox="1"/>
              <p:nvPr/>
            </p:nvSpPr>
            <p:spPr>
              <a:xfrm>
                <a:off x="785005" y="2797818"/>
                <a:ext cx="10558732" cy="391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2000" dirty="0"/>
                        <m:t>Odhad</m:t>
                      </m:r>
                      <m:r>
                        <m:rPr>
                          <m:nor/>
                        </m:rPr>
                        <a:rPr lang="cs-CZ" sz="2000" dirty="0"/>
                        <m:t> </m:t>
                      </m:r>
                      <m:r>
                        <m:rPr>
                          <m:nor/>
                        </m:rPr>
                        <a:rPr lang="cs-CZ" sz="2000" dirty="0"/>
                        <m:t>relativn</m:t>
                      </m:r>
                      <m:r>
                        <m:rPr>
                          <m:nor/>
                        </m:rPr>
                        <a:rPr lang="cs-CZ" sz="2000" dirty="0"/>
                        <m:t>í</m:t>
                      </m:r>
                      <m:r>
                        <m:rPr>
                          <m:nor/>
                        </m:rPr>
                        <a:rPr lang="cs-CZ" sz="2000" dirty="0"/>
                        <m:t>ho</m:t>
                      </m:r>
                      <m:r>
                        <m:rPr>
                          <m:nor/>
                        </m:rPr>
                        <a:rPr lang="cs-CZ" sz="2000" dirty="0"/>
                        <m:t> </m:t>
                      </m:r>
                      <m:r>
                        <m:rPr>
                          <m:nor/>
                        </m:rPr>
                        <a:rPr lang="cs-CZ" sz="2000" dirty="0"/>
                        <m:t>rizika</m:t>
                      </m:r>
                      <m:r>
                        <m:rPr>
                          <m:nor/>
                        </m:rPr>
                        <a:rPr lang="cs-CZ" sz="2000" dirty="0"/>
                        <m:t> </m:t>
                      </m:r>
                      <m:r>
                        <m:rPr>
                          <m:nor/>
                        </m:rPr>
                        <a:rPr lang="cs-CZ" sz="2000" dirty="0"/>
                        <m:t>novorozeneck</m:t>
                      </m:r>
                      <m:r>
                        <m:rPr>
                          <m:nor/>
                        </m:rPr>
                        <a:rPr lang="cs-CZ" sz="2000" dirty="0"/>
                        <m:t>é</m:t>
                      </m:r>
                      <m:r>
                        <m:rPr>
                          <m:nor/>
                        </m:rPr>
                        <a:rPr lang="cs-CZ" sz="2000" dirty="0"/>
                        <m:t>ho</m:t>
                      </m:r>
                      <m:r>
                        <m:rPr>
                          <m:nor/>
                        </m:rPr>
                        <a:rPr lang="cs-CZ" sz="2000" dirty="0"/>
                        <m:t> ú</m:t>
                      </m:r>
                      <m:r>
                        <m:rPr>
                          <m:nor/>
                        </m:rPr>
                        <a:rPr lang="cs-CZ" sz="2000" dirty="0"/>
                        <m:t>mrt</m:t>
                      </m:r>
                      <m:r>
                        <m:rPr>
                          <m:nor/>
                        </m:rPr>
                        <a:rPr lang="cs-CZ" sz="2000" dirty="0"/>
                        <m:t>í</m:t>
                      </m:r>
                      <m:r>
                        <a:rPr lang="cs-CZ" sz="2000" i="1" dirty="0"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000" i="1">
                              <a:latin typeface="Cambria Math"/>
                            </a:rPr>
                            <m:t>𝑅𝑅</m:t>
                          </m:r>
                        </m:e>
                      </m:acc>
                      <m:r>
                        <a:rPr lang="cs-CZ" sz="2000" i="1">
                          <a:latin typeface="Cambria Math"/>
                        </a:rPr>
                        <m:t>=19,0</m:t>
                      </m:r>
                    </m:oMath>
                  </m:oMathPara>
                </a14:m>
                <a:endParaRPr lang="cs-CZ" sz="2000" dirty="0"/>
              </a:p>
              <a:p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cs-CZ" sz="2000" dirty="0"/>
                  <a:t> ve sledovaném období bylo u dětí s nízkou porodní váhou 19 krát vyšší riziko novorozeneckého úmrtí než u dětí s normální porodní váhou. </a:t>
                </a:r>
              </a:p>
              <a:p>
                <a:endParaRPr lang="cs-CZ" sz="2000" dirty="0"/>
              </a:p>
              <a:p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95</m:t>
                    </m:r>
                    <m:r>
                      <a:rPr lang="en-US" sz="2000" i="1">
                        <a:latin typeface="Cambria Math"/>
                      </a:rPr>
                      <m:t>%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intervalový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odhad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𝑅𝑅</m:t>
                    </m:r>
                  </m:oMath>
                </a14:m>
                <a:r>
                  <a:rPr lang="en-US" sz="2000" dirty="0"/>
                  <a:t> je </a:t>
                </a:r>
                <a:r>
                  <a:rPr lang="en-US" sz="2000" dirty="0" err="1"/>
                  <a:t>dán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vztahem</a:t>
                </a:r>
                <a:r>
                  <a:rPr lang="cs-CZ" sz="2000" dirty="0"/>
                  <a:t> </a:t>
                </a:r>
              </a:p>
              <a:p>
                <a:pPr algn="r"/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𝑅𝑅</m:t>
                            </m:r>
                          </m:e>
                        </m:acc>
                        <m:r>
                          <a:rPr lang="cs-CZ" sz="2000" i="1">
                            <a:latin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sz="2000" i="1">
                                <a:latin typeface="Cambria Math"/>
                              </a:rPr>
                              <m:t>− </m:t>
                            </m:r>
                            <m:rad>
                              <m:radPr>
                                <m:degHide m:val="on"/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𝑎</m:t>
                                    </m:r>
                                    <m:d>
                                      <m:dPr>
                                        <m:ctrlPr>
                                          <a:rPr lang="cs-CZ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cs-CZ" sz="20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cs-CZ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rad>
                            <m:sSub>
                              <m:sSub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cs-CZ" sz="20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cs-CZ" sz="2000" i="1"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̂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𝑅𝑅</m:t>
                            </m:r>
                          </m:e>
                        </m:acc>
                        <m:r>
                          <a:rPr lang="cs-CZ" sz="2000" i="1">
                            <a:latin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sz="2000" i="1">
                                <a:latin typeface="Cambria Math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𝑎</m:t>
                                    </m:r>
                                    <m:d>
                                      <m:dPr>
                                        <m:ctrlPr>
                                          <a:rPr lang="cs-CZ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cs-CZ" sz="20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cs-CZ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rad>
                            <m:sSub>
                              <m:sSub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cs-CZ" sz="20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cs-CZ" sz="2000" i="1"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cs-CZ" sz="2000" dirty="0"/>
                  <a:t>.</a:t>
                </a:r>
              </a:p>
              <a:p>
                <a:r>
                  <a:rPr lang="cs-CZ" sz="2000" dirty="0"/>
                  <a:t>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0,975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=1,64</m:t>
                    </m:r>
                  </m:oMath>
                </a14:m>
                <a:r>
                  <a:rPr lang="cs-CZ" sz="2000" dirty="0"/>
                  <a:t> (viz </a:t>
                </a:r>
                <a:r>
                  <a:rPr lang="cs-CZ" sz="2000" dirty="0"/>
                  <a:t>R – 97,5% kvantil normovaného normálního rozdělení)</a:t>
                </a:r>
                <a:endParaRPr lang="cs-CZ" sz="2000" dirty="0"/>
              </a:p>
              <a:p>
                <a:r>
                  <a:rPr lang="cs-CZ" sz="2000" dirty="0"/>
                  <a:t> </a:t>
                </a:r>
              </a:p>
              <a:p>
                <a:r>
                  <a:rPr lang="cs-CZ" sz="2000" dirty="0"/>
                  <a:t>Po dosazení: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95</m:t>
                    </m:r>
                    <m:r>
                      <a:rPr lang="en-US" sz="2000" i="1">
                        <a:latin typeface="Cambria Math"/>
                      </a:rPr>
                      <m:t>%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intervalový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odhad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𝑅𝑅</m:t>
                    </m:r>
                  </m:oMath>
                </a14:m>
                <a:r>
                  <a:rPr lang="en-US" sz="2000" dirty="0"/>
                  <a:t> je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17,1</m:t>
                        </m:r>
                        <m:r>
                          <a:rPr lang="en-US" sz="2000" i="1">
                            <a:latin typeface="Cambria Math"/>
                          </a:rPr>
                          <m:t>;</m:t>
                        </m:r>
                        <m:r>
                          <a:rPr lang="cs-CZ" sz="2000" i="1">
                            <a:latin typeface="Cambria Math"/>
                          </a:rPr>
                          <m:t>21,0</m:t>
                        </m:r>
                      </m:e>
                    </m:d>
                  </m:oMath>
                </a14:m>
                <a:r>
                  <a:rPr lang="cs-CZ" sz="2000" dirty="0"/>
                  <a:t>. Je zcela zřejmé, že riziko novorozeneckého úmrtí závisí na porodní váze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1∉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000" i="1">
                                <a:latin typeface="Cambria Math"/>
                              </a:rPr>
                              <m:t>17,1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;</m:t>
                            </m:r>
                            <m:r>
                              <a:rPr lang="cs-CZ" sz="2000" i="1">
                                <a:latin typeface="Cambria Math"/>
                              </a:rPr>
                              <m:t>21,0</m:t>
                            </m:r>
                          </m:e>
                        </m:d>
                      </m:e>
                    </m:d>
                  </m:oMath>
                </a14:m>
                <a:r>
                  <a:rPr lang="cs-CZ" sz="2000" dirty="0"/>
                  <a:t>.</a:t>
                </a:r>
              </a:p>
            </p:txBody>
          </p:sp>
        </mc:Choice>
        <mc:Fallback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5" y="2797818"/>
                <a:ext cx="10558732" cy="3919214"/>
              </a:xfrm>
              <a:prstGeom prst="rect">
                <a:avLst/>
              </a:prstGeom>
              <a:blipFill>
                <a:blip r:embed="rId3"/>
                <a:stretch>
                  <a:fillRect l="-635" t="-778" r="-5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55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5608" y="638355"/>
            <a:ext cx="109210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Motivační příklad:</a:t>
            </a:r>
          </a:p>
          <a:p>
            <a:endParaRPr lang="cs-CZ" dirty="0"/>
          </a:p>
          <a:p>
            <a:r>
              <a:rPr lang="cs-CZ" dirty="0"/>
              <a:t>U každého z akumulátorů zjistěte, zda kapacita po 100 nabíjecích cyklech poklesla o více než 10 % původní kapacity (po 5 cyklech). (Definujte si novou dichotomickou proměnnou, která bude nabývat hodnot </a:t>
            </a:r>
            <a:r>
              <a:rPr lang="en-US" dirty="0"/>
              <a:t>{ANO, NE}</a:t>
            </a:r>
            <a:r>
              <a:rPr lang="cs-CZ" dirty="0" smtClean="0"/>
              <a:t>.) Následně ověřte, zda pokles kapacity o kritickou hodnotu (více než 10%) statisticky významně souvisí s výrobcem akumulátorů (uvažujte pouze výrobce A </a:t>
            </a:r>
            <a:r>
              <a:rPr lang="cs-CZ" dirty="0" err="1" smtClean="0"/>
              <a:t>a</a:t>
            </a:r>
            <a:r>
              <a:rPr lang="cs-CZ" dirty="0" smtClean="0"/>
              <a:t> D). </a:t>
            </a:r>
            <a:r>
              <a:rPr lang="cs-CZ" dirty="0"/>
              <a:t>(viz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am-nas.vsb.cz/lit40/DATA/aku.csv</a:t>
            </a:r>
            <a:r>
              <a:rPr lang="cs-CZ" dirty="0" smtClean="0"/>
              <a:t>)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784860" y="2788920"/>
                <a:ext cx="10614660" cy="379476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/>
                  <a:t>Na </a:t>
                </a:r>
                <a:r>
                  <a:rPr lang="en-US" dirty="0" err="1" smtClean="0"/>
                  <a:t>hladin</a:t>
                </a:r>
                <a:r>
                  <a:rPr lang="cs-CZ" dirty="0" smtClean="0"/>
                  <a:t>ě významnosti 0,05 zamítáme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dirty="0" smtClean="0"/>
                  <a:t>, tj. </a:t>
                </a:r>
                <a:r>
                  <a:rPr lang="cs-CZ" dirty="0" smtClean="0"/>
                  <a:t>m</a:t>
                </a:r>
                <a:r>
                  <a:rPr lang="en-US" dirty="0" smtClean="0"/>
                  <a:t>e</a:t>
                </a:r>
                <a:r>
                  <a:rPr lang="cs-CZ" dirty="0" err="1"/>
                  <a:t>zi</a:t>
                </a:r>
                <a:r>
                  <a:rPr lang="cs-CZ" dirty="0"/>
                  <a:t> poklesem kapacit o více než 10 % a výrobcem (A, D) je statisticky významná souvislost</a:t>
                </a:r>
                <a:r>
                  <a:rPr lang="cs-CZ" dirty="0" smtClean="0"/>
                  <a:t>. Pozorovanou souvislost lze označit za středně silnou (</a:t>
                </a:r>
                <a:r>
                  <a:rPr lang="cs-CZ" dirty="0" err="1" smtClean="0"/>
                  <a:t>Cramerovo</a:t>
                </a:r>
                <a:r>
                  <a:rPr lang="cs-CZ" dirty="0" smtClean="0"/>
                  <a:t> V = 0,428).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 smtClean="0"/>
                  <a:t>Doplňte </a:t>
                </a:r>
                <a:r>
                  <a:rPr lang="cs-CZ" smtClean="0"/>
                  <a:t>míry asociace.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 smtClean="0"/>
                  <a:t> </a:t>
                </a:r>
                <a:endParaRPr lang="cs-CZ" dirty="0"/>
              </a:p>
            </p:txBody>
          </p:sp>
        </mc:Choice>
        <mc:Fallback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" y="2788920"/>
                <a:ext cx="10614660" cy="3794760"/>
              </a:xfrm>
              <a:prstGeom prst="rect">
                <a:avLst/>
              </a:prstGeom>
              <a:blipFill>
                <a:blip r:embed="rId3"/>
                <a:stretch>
                  <a:fillRect l="-632" t="-1286" r="-2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49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DěkujEME</a:t>
            </a:r>
            <a:r>
              <a:rPr lang="cs-CZ" dirty="0" smtClean="0"/>
              <a:t> za pozornost!</a:t>
            </a:r>
            <a:endParaRPr lang="cs-CZ" dirty="0"/>
          </a:p>
        </p:txBody>
      </p:sp>
      <p:pic>
        <p:nvPicPr>
          <p:cNvPr id="5" name="Picture 2" descr="http://www.ush.sd/ar/_imgs/gols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b="79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5608" y="638355"/>
            <a:ext cx="10921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Motivační příklad:</a:t>
            </a:r>
          </a:p>
          <a:p>
            <a:endParaRPr lang="cs-CZ" dirty="0"/>
          </a:p>
          <a:p>
            <a:r>
              <a:rPr lang="cs-CZ" dirty="0"/>
              <a:t>U každého z akumulátorů zjistěte, zda kapacita po 100 nabíjecích cyklech poklesla o více než 10 % původní kapacity (po 5 cyklech). (Definujte si novou dichotomickou proměnnou, která bude nabývat hodnot </a:t>
            </a:r>
            <a:r>
              <a:rPr lang="en-US" dirty="0"/>
              <a:t>{ANO, NE}</a:t>
            </a:r>
            <a:r>
              <a:rPr lang="cs-CZ" dirty="0" smtClean="0"/>
              <a:t>.) Následně ověřte, zda pokles kapacity o kritickou hodnotu (více než 10%) statisticky významně souvisí s výrobcem akumulátorů. </a:t>
            </a:r>
            <a:r>
              <a:rPr lang="cs-CZ" dirty="0"/>
              <a:t>(viz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am-nas.vsb.cz/lit40/DATA/aku.csv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226820" y="4676390"/>
            <a:ext cx="93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rozšířená kontingenční tabulka (v závorce jsou uvedeny </a:t>
            </a:r>
            <a:r>
              <a:rPr lang="cs-CZ" dirty="0" smtClean="0">
                <a:solidFill>
                  <a:srgbClr val="FF0000"/>
                </a:solidFill>
              </a:rPr>
              <a:t>sdružené </a:t>
            </a:r>
            <a:r>
              <a:rPr lang="cs-CZ" dirty="0" err="1" smtClean="0">
                <a:solidFill>
                  <a:srgbClr val="FF0000"/>
                </a:solidFill>
              </a:rPr>
              <a:t>rel</a:t>
            </a:r>
            <a:r>
              <a:rPr lang="cs-CZ" dirty="0" smtClean="0">
                <a:solidFill>
                  <a:srgbClr val="FF0000"/>
                </a:solidFill>
              </a:rPr>
              <a:t>. četnosti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145280" y="6080760"/>
            <a:ext cx="3149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Jak zapsat výsledky měření?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985950"/>
              </p:ext>
            </p:extLst>
          </p:nvPr>
        </p:nvGraphicFramePr>
        <p:xfrm>
          <a:off x="891539" y="2642995"/>
          <a:ext cx="10264142" cy="1874520"/>
        </p:xfrm>
        <a:graphic>
          <a:graphicData uri="http://schemas.openxmlformats.org/drawingml/2006/table">
            <a:tbl>
              <a:tblPr/>
              <a:tblGrid>
                <a:gridCol w="4602481">
                  <a:extLst>
                    <a:ext uri="{9D8B030D-6E8A-4147-A177-3AD203B41FA5}">
                      <a16:colId xmlns:a16="http://schemas.microsoft.com/office/drawing/2014/main" val="2387280418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92174918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50355900"/>
                    </a:ext>
                  </a:extLst>
                </a:gridCol>
                <a:gridCol w="1783081">
                  <a:extLst>
                    <a:ext uri="{9D8B030D-6E8A-4147-A177-3AD203B41FA5}">
                      <a16:colId xmlns:a16="http://schemas.microsoft.com/office/drawing/2014/main" val="35220219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Výrobce \ Pokles kapacity o více než 10 %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5061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(13,7 %)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(13,1 %)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0552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(26,8 %)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3149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(21,8 %)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750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(2,5 %)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(22,1 %)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1245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12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93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5608" y="638355"/>
            <a:ext cx="10921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Motivační příklad:</a:t>
            </a:r>
          </a:p>
          <a:p>
            <a:endParaRPr lang="cs-CZ" dirty="0"/>
          </a:p>
          <a:p>
            <a:r>
              <a:rPr lang="cs-CZ" dirty="0"/>
              <a:t>U každého z akumulátorů zjistěte, zda kapacita po 100 nabíjecích cyklech poklesla o více než 10 % původní kapacity (po 5 cyklech). (Definujte si novou dichotomickou proměnnou, která bude nabývat hodnot </a:t>
            </a:r>
            <a:r>
              <a:rPr lang="en-US" dirty="0"/>
              <a:t>{ANO, NE}</a:t>
            </a:r>
            <a:r>
              <a:rPr lang="cs-CZ" dirty="0" smtClean="0"/>
              <a:t>.) Následně ověřte, zda pokles kapacity o kritickou hodnotu (více než 10%) statisticky významně souvisí s výrobcem akumulátorů. </a:t>
            </a:r>
            <a:r>
              <a:rPr lang="cs-CZ" dirty="0"/>
              <a:t>(viz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am-nas.vsb.cz/lit40/DATA/aku.csv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226820" y="4676390"/>
            <a:ext cx="93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rozšířená kontingenční tabulka (v závorce jsou uvedeny </a:t>
            </a:r>
            <a:r>
              <a:rPr lang="cs-CZ" dirty="0" smtClean="0">
                <a:solidFill>
                  <a:srgbClr val="FF0000"/>
                </a:solidFill>
              </a:rPr>
              <a:t>sloupcové </a:t>
            </a:r>
            <a:r>
              <a:rPr lang="cs-CZ" dirty="0" err="1" smtClean="0">
                <a:solidFill>
                  <a:srgbClr val="FF0000"/>
                </a:solidFill>
              </a:rPr>
              <a:t>rel</a:t>
            </a:r>
            <a:r>
              <a:rPr lang="cs-CZ" dirty="0" smtClean="0">
                <a:solidFill>
                  <a:srgbClr val="FF0000"/>
                </a:solidFill>
              </a:rPr>
              <a:t>. četnosti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145280" y="6080760"/>
            <a:ext cx="3149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Jak zapsat výsledky měření?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891539" y="2642995"/>
          <a:ext cx="10264142" cy="1874520"/>
        </p:xfrm>
        <a:graphic>
          <a:graphicData uri="http://schemas.openxmlformats.org/drawingml/2006/table">
            <a:tbl>
              <a:tblPr/>
              <a:tblGrid>
                <a:gridCol w="4602481">
                  <a:extLst>
                    <a:ext uri="{9D8B030D-6E8A-4147-A177-3AD203B41FA5}">
                      <a16:colId xmlns:a16="http://schemas.microsoft.com/office/drawing/2014/main" val="2387280418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92174918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50355900"/>
                    </a:ext>
                  </a:extLst>
                </a:gridCol>
                <a:gridCol w="1783081">
                  <a:extLst>
                    <a:ext uri="{9D8B030D-6E8A-4147-A177-3AD203B41FA5}">
                      <a16:colId xmlns:a16="http://schemas.microsoft.com/office/drawing/2014/main" val="35220219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Výrobce \ Pokles kapacity o více než 10 %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5061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(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21,2 %)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(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37,2 %)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(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26,8 %)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0552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(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41,3 %)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(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26,8 %)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3149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(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33,7 %)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(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21,8 %)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750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3,8 %)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(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62,8 %)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(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24,6 %)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1245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12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92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5608" y="638355"/>
            <a:ext cx="10921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Motivační příklad:</a:t>
            </a:r>
          </a:p>
          <a:p>
            <a:endParaRPr lang="cs-CZ" dirty="0"/>
          </a:p>
          <a:p>
            <a:r>
              <a:rPr lang="cs-CZ" dirty="0"/>
              <a:t>U každého z akumulátorů zjistěte, zda kapacita po 100 nabíjecích cyklech poklesla o více než 10 % původní kapacity (po 5 cyklech). (Definujte si novou dichotomickou proměnnou, která bude nabývat hodnot </a:t>
            </a:r>
            <a:r>
              <a:rPr lang="en-US" dirty="0"/>
              <a:t>{ANO, NE}</a:t>
            </a:r>
            <a:r>
              <a:rPr lang="cs-CZ" dirty="0" smtClean="0"/>
              <a:t>.) Následně ověřte, zda pokles kapacity o kritickou hodnotu (více než 10%) statisticky významně souvisí s výrobcem akumulátorů. </a:t>
            </a:r>
            <a:r>
              <a:rPr lang="cs-CZ" dirty="0"/>
              <a:t>(viz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am-nas.vsb.cz/lit40/DATA/aku.csv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226820" y="4676390"/>
            <a:ext cx="93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rozšířená kontingenční tabulka (v závorce jsou uvedeny </a:t>
            </a:r>
            <a:r>
              <a:rPr lang="cs-CZ" dirty="0" smtClean="0">
                <a:solidFill>
                  <a:srgbClr val="FF0000"/>
                </a:solidFill>
              </a:rPr>
              <a:t>řádkové </a:t>
            </a:r>
            <a:r>
              <a:rPr lang="cs-CZ" dirty="0" err="1" smtClean="0">
                <a:solidFill>
                  <a:srgbClr val="FF0000"/>
                </a:solidFill>
              </a:rPr>
              <a:t>rel</a:t>
            </a:r>
            <a:r>
              <a:rPr lang="cs-CZ" dirty="0" smtClean="0">
                <a:solidFill>
                  <a:srgbClr val="FF0000"/>
                </a:solidFill>
              </a:rPr>
              <a:t>. četnosti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145280" y="6080760"/>
            <a:ext cx="3149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Jak zapsat výsledky měření?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139974"/>
              </p:ext>
            </p:extLst>
          </p:nvPr>
        </p:nvGraphicFramePr>
        <p:xfrm>
          <a:off x="891539" y="2642995"/>
          <a:ext cx="10264142" cy="1874520"/>
        </p:xfrm>
        <a:graphic>
          <a:graphicData uri="http://schemas.openxmlformats.org/drawingml/2006/table">
            <a:tbl>
              <a:tblPr/>
              <a:tblGrid>
                <a:gridCol w="4602481">
                  <a:extLst>
                    <a:ext uri="{9D8B030D-6E8A-4147-A177-3AD203B41FA5}">
                      <a16:colId xmlns:a16="http://schemas.microsoft.com/office/drawing/2014/main" val="2387280418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92174918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50355900"/>
                    </a:ext>
                  </a:extLst>
                </a:gridCol>
                <a:gridCol w="1783081">
                  <a:extLst>
                    <a:ext uri="{9D8B030D-6E8A-4147-A177-3AD203B41FA5}">
                      <a16:colId xmlns:a16="http://schemas.microsoft.com/office/drawing/2014/main" val="35220219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Výrobce \ Pokles kapacity o více než 10 %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5061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(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51,2 %)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(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48,8 %)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0552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(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100,0 %)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3149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(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100,0 %)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750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10,1 %)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(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89,9 %)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1245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(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64,8 %)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(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35,2 %)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12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7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5608" y="638355"/>
            <a:ext cx="10921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Motivační příklad:</a:t>
            </a:r>
          </a:p>
          <a:p>
            <a:endParaRPr lang="cs-CZ" dirty="0"/>
          </a:p>
          <a:p>
            <a:r>
              <a:rPr lang="cs-CZ" dirty="0"/>
              <a:t>U každého z akumulátorů zjistěte, zda kapacita po 100 nabíjecích cyklech poklesla o více než 10 % původní kapacity (po 5 cyklech). (Definujte si novou dichotomickou proměnnou, která bude nabývat hodnot </a:t>
            </a:r>
            <a:r>
              <a:rPr lang="en-US" dirty="0"/>
              <a:t>{ANO, NE}</a:t>
            </a:r>
            <a:r>
              <a:rPr lang="cs-CZ" dirty="0" smtClean="0"/>
              <a:t>.) Následně ověřte, zda pokles kapacity o kritickou hodnotu (více než 10%) statisticky významně souvisí s výrobcem akumulátorů. </a:t>
            </a:r>
            <a:r>
              <a:rPr lang="cs-CZ" dirty="0"/>
              <a:t>(viz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am-nas.vsb.cz/lit40/DATA/aku.csv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226820" y="4676390"/>
            <a:ext cx="93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rozšířená kontingenční tabulka (v závorce jsou uvedeny </a:t>
            </a:r>
            <a:r>
              <a:rPr lang="cs-CZ" dirty="0" smtClean="0">
                <a:solidFill>
                  <a:srgbClr val="FF0000"/>
                </a:solidFill>
              </a:rPr>
              <a:t>řádkové </a:t>
            </a:r>
            <a:r>
              <a:rPr lang="cs-CZ" dirty="0" err="1" smtClean="0">
                <a:solidFill>
                  <a:srgbClr val="FF0000"/>
                </a:solidFill>
              </a:rPr>
              <a:t>rel</a:t>
            </a:r>
            <a:r>
              <a:rPr lang="cs-CZ" dirty="0" smtClean="0">
                <a:solidFill>
                  <a:srgbClr val="FF0000"/>
                </a:solidFill>
              </a:rPr>
              <a:t>. četnosti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84220" y="6141720"/>
            <a:ext cx="511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Jak graficky prezentovat sledovanou závislost?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891539" y="2642995"/>
          <a:ext cx="10264142" cy="1874520"/>
        </p:xfrm>
        <a:graphic>
          <a:graphicData uri="http://schemas.openxmlformats.org/drawingml/2006/table">
            <a:tbl>
              <a:tblPr/>
              <a:tblGrid>
                <a:gridCol w="4602481">
                  <a:extLst>
                    <a:ext uri="{9D8B030D-6E8A-4147-A177-3AD203B41FA5}">
                      <a16:colId xmlns:a16="http://schemas.microsoft.com/office/drawing/2014/main" val="2387280418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92174918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50355900"/>
                    </a:ext>
                  </a:extLst>
                </a:gridCol>
                <a:gridCol w="1783081">
                  <a:extLst>
                    <a:ext uri="{9D8B030D-6E8A-4147-A177-3AD203B41FA5}">
                      <a16:colId xmlns:a16="http://schemas.microsoft.com/office/drawing/2014/main" val="35220219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Výrobce \ Pokles kapacity o více než 10 %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5061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(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51,2 %)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(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48,8 %)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0552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(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100,0 %)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3149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(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100,0 %)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750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10,1 %)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(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89,9 %)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1245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(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64,8 %)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(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35,2 %)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12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84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5608" y="638355"/>
            <a:ext cx="10921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Motivační příklad:</a:t>
            </a:r>
          </a:p>
          <a:p>
            <a:endParaRPr lang="cs-CZ" dirty="0"/>
          </a:p>
          <a:p>
            <a:r>
              <a:rPr lang="cs-CZ" dirty="0"/>
              <a:t>U každého z akumulátorů zjistěte, zda kapacita po 100 nabíjecích cyklech poklesla o více než 10 % původní kapacity (po 5 cyklech). (Definujte si novou dichotomickou proměnnou, která bude nabývat hodnot </a:t>
            </a:r>
            <a:r>
              <a:rPr lang="en-US" dirty="0"/>
              <a:t>{ANO, NE}</a:t>
            </a:r>
            <a:r>
              <a:rPr lang="cs-CZ" dirty="0" smtClean="0"/>
              <a:t>.) Následně ověřte, zda pokles kapacity o kritickou hodnotu (více než 10%) statisticky významně souvisí s výrobcem akumulátorů. </a:t>
            </a:r>
            <a:r>
              <a:rPr lang="cs-CZ" dirty="0"/>
              <a:t>(viz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am-nas.vsb.cz/lit40/DATA/aku.csv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421380" y="6065520"/>
            <a:ext cx="511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Jak graficky prezentovat sledovanou závislost?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t="11194"/>
          <a:stretch/>
        </p:blipFill>
        <p:spPr>
          <a:xfrm>
            <a:off x="3421380" y="2581195"/>
            <a:ext cx="5037257" cy="329581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07368" y="5411193"/>
            <a:ext cx="3017520" cy="373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Shlukový sloupcový graf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3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Školní prezentace, návrh s proužky a stuhou (širokoúhlá)</Template>
  <TotalTime>0</TotalTime>
  <Words>3632</Words>
  <Application>Microsoft Office PowerPoint</Application>
  <PresentationFormat>Širokoúhlá obrazovka</PresentationFormat>
  <Paragraphs>822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3" baseType="lpstr">
      <vt:lpstr>Arial</vt:lpstr>
      <vt:lpstr>Calibri</vt:lpstr>
      <vt:lpstr>Cambria Math</vt:lpstr>
      <vt:lpstr>Euphemia</vt:lpstr>
      <vt:lpstr>Plantagenet Cherokee</vt:lpstr>
      <vt:lpstr>Times New Roman</vt:lpstr>
      <vt:lpstr>Wingdings</vt:lpstr>
      <vt:lpstr>Academic Literature 16x9</vt:lpstr>
      <vt:lpstr>Analýza závislosti dvou kategoriálních veličin</vt:lpstr>
      <vt:lpstr>Obsah lekce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Chí – kvadrát test nezávislosti</vt:lpstr>
      <vt:lpstr>Očekávané četnosti</vt:lpstr>
      <vt:lpstr>Očekávané četnosti</vt:lpstr>
      <vt:lpstr>Chí – kvadrát test nezávislosti</vt:lpstr>
      <vt:lpstr>Prezentace aplikace PowerPoint</vt:lpstr>
      <vt:lpstr>Prezentace aplikace PowerPoint</vt:lpstr>
      <vt:lpstr>Prezentace aplikace PowerPoint</vt:lpstr>
      <vt:lpstr>Prezentace aplikace PowerPoint</vt:lpstr>
      <vt:lpstr>Cramerovo V</vt:lpstr>
      <vt:lpstr>Prezentace aplikace PowerPoint</vt:lpstr>
      <vt:lpstr>Prezentace aplikace PowerPoint</vt:lpstr>
      <vt:lpstr>Asociační tabulky</vt:lpstr>
      <vt:lpstr>Asociační tabulky</vt:lpstr>
      <vt:lpstr>Asociační tabulky</vt:lpstr>
      <vt:lpstr>Míry asociace</vt:lpstr>
      <vt:lpstr>Míry asociace</vt:lpstr>
      <vt:lpstr>Závisí novorozenecká úmrtnost (do 7 dnů po porodu) na porodní váze? Data odpovídající situaci v New Yorku v roce 1974 jsou uvedena v následující tabulce. </vt:lpstr>
      <vt:lpstr>Závisí novorozenecká úmrtnost (do 7 dnů po porodu) na porodní váze? Data odpovídající situaci v New Yorku v roce 1974 jsou uvedena v následující tabulce. </vt:lpstr>
      <vt:lpstr>Míry asociace</vt:lpstr>
      <vt:lpstr>Míry asociace</vt:lpstr>
      <vt:lpstr>Závisí novorozenecká úmrtnost (do 7 dnů po porodu) na porodní váze? Data odpovídající situaci v New Yorku v roce 1974 jsou uvedena v následující tabulce. </vt:lpstr>
      <vt:lpstr>Míry asociace</vt:lpstr>
      <vt:lpstr>Míry asociace</vt:lpstr>
      <vt:lpstr>Závisí novorozenecká úmrtnost (do 7 dnů po porodu) na porodní váze? Data odpovídající situaci v New Yorku v roce 1974 jsou uvedena v následující tabulce. </vt:lpstr>
      <vt:lpstr>Závisí novorozenecká úmrtnost (do 7 dnů po porodu) na porodní váze? Data odpovídající situaci v New Yorku v roce 1974 jsou uvedena v následující tabulce. </vt:lpstr>
      <vt:lpstr>Míry asociace</vt:lpstr>
      <vt:lpstr>Míry asociace</vt:lpstr>
      <vt:lpstr>Závisí novorozenecká úmrtnost (do 7 dnů po porodu) na porodní váze? Data odpovídající situaci v New Yorku v roce 1974 jsou uvedena v následující tabulce. </vt:lpstr>
      <vt:lpstr>Prezentace aplikace PowerPoint</vt:lpstr>
      <vt:lpstr>DěkujEME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2015-10-14T13:56:00Z</dcterms:created>
  <dcterms:modified xsi:type="dcterms:W3CDTF">2017-05-11T20:46:17Z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  <property fmtid="{D5CDD505-2E9C-101B-9397-08002B2CF9AE}" pid="3" name="KSOProductBuildVer">
    <vt:lpwstr>1033-10.2.0.5811</vt:lpwstr>
  </property>
</Properties>
</file>