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71" r:id="rId3"/>
    <p:sldId id="472" r:id="rId4"/>
    <p:sldId id="474" r:id="rId5"/>
    <p:sldId id="557" r:id="rId6"/>
    <p:sldId id="558" r:id="rId7"/>
    <p:sldId id="512" r:id="rId8"/>
    <p:sldId id="513" r:id="rId9"/>
    <p:sldId id="515" r:id="rId10"/>
    <p:sldId id="516" r:id="rId11"/>
    <p:sldId id="517" r:id="rId12"/>
    <p:sldId id="518" r:id="rId13"/>
    <p:sldId id="519" r:id="rId14"/>
    <p:sldId id="632" r:id="rId15"/>
    <p:sldId id="34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F"/>
    <a:srgbClr val="FF9900"/>
    <a:srgbClr val="99CC00"/>
    <a:srgbClr val="FFCC99"/>
    <a:srgbClr val="CCFF99"/>
    <a:srgbClr val="9999FF"/>
    <a:srgbClr val="008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93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8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a\Downloads\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28575" cap="rnd" cmpd="sng" algn="ctr">
              <a:noFill/>
              <a:prstDash val="solid"/>
              <a:round/>
            </a:ln>
          </c:spPr>
          <c:marker>
            <c:symbol val="none"/>
          </c:marker>
          <c:val>
            <c:numRef>
              <c:f>List1!$A$53:$CV$53</c:f>
              <c:numCache>
                <c:formatCode>General</c:formatCode>
                <c:ptCount val="100"/>
                <c:pt idx="0">
                  <c:v>101.51809838145699</c:v>
                </c:pt>
                <c:pt idx="1">
                  <c:v>101.73644494944</c:v>
                </c:pt>
                <c:pt idx="2">
                  <c:v>104.738374163326</c:v>
                </c:pt>
                <c:pt idx="3">
                  <c:v>105.597735853606</c:v>
                </c:pt>
                <c:pt idx="4">
                  <c:v>103.423122681314</c:v>
                </c:pt>
                <c:pt idx="5">
                  <c:v>105.361662856373</c:v>
                </c:pt>
                <c:pt idx="6">
                  <c:v>105.27920830723799</c:v>
                </c:pt>
                <c:pt idx="7">
                  <c:v>105.181171913744</c:v>
                </c:pt>
                <c:pt idx="8">
                  <c:v>103.976804703026</c:v>
                </c:pt>
                <c:pt idx="9">
                  <c:v>104.970925408108</c:v>
                </c:pt>
                <c:pt idx="10">
                  <c:v>102.81744978415099</c:v>
                </c:pt>
                <c:pt idx="11">
                  <c:v>104.315383893814</c:v>
                </c:pt>
                <c:pt idx="12">
                  <c:v>104.8617973174</c:v>
                </c:pt>
                <c:pt idx="13">
                  <c:v>99.990910228825399</c:v>
                </c:pt>
                <c:pt idx="14">
                  <c:v>102.455580942504</c:v>
                </c:pt>
                <c:pt idx="15">
                  <c:v>104.192972987011</c:v>
                </c:pt>
                <c:pt idx="16">
                  <c:v>103.358518647041</c:v>
                </c:pt>
                <c:pt idx="17">
                  <c:v>107.402040189869</c:v>
                </c:pt>
                <c:pt idx="18">
                  <c:v>107.926880273191</c:v>
                </c:pt>
                <c:pt idx="19">
                  <c:v>106.924968140636</c:v>
                </c:pt>
                <c:pt idx="20">
                  <c:v>105.526240459862</c:v>
                </c:pt>
                <c:pt idx="21">
                  <c:v>104.113381505246</c:v>
                </c:pt>
                <c:pt idx="22">
                  <c:v>108.221873342031</c:v>
                </c:pt>
                <c:pt idx="23">
                  <c:v>102.035915214629</c:v>
                </c:pt>
                <c:pt idx="24">
                  <c:v>102.768137794738</c:v>
                </c:pt>
                <c:pt idx="25">
                  <c:v>106.142300075221</c:v>
                </c:pt>
                <c:pt idx="26">
                  <c:v>106.410357789839</c:v>
                </c:pt>
                <c:pt idx="27">
                  <c:v>102.85873606735601</c:v>
                </c:pt>
                <c:pt idx="28">
                  <c:v>104.176370797538</c:v>
                </c:pt>
                <c:pt idx="29">
                  <c:v>102.984671722055</c:v>
                </c:pt>
                <c:pt idx="30">
                  <c:v>105.878871792743</c:v>
                </c:pt>
                <c:pt idx="31">
                  <c:v>107.435271768597</c:v>
                </c:pt>
                <c:pt idx="32">
                  <c:v>106.702622625731</c:v>
                </c:pt>
                <c:pt idx="33">
                  <c:v>105.13354660677901</c:v>
                </c:pt>
                <c:pt idx="34">
                  <c:v>105.063308068629</c:v>
                </c:pt>
                <c:pt idx="35">
                  <c:v>100.00420195837999</c:v>
                </c:pt>
                <c:pt idx="36">
                  <c:v>103.300020941195</c:v>
                </c:pt>
                <c:pt idx="37">
                  <c:v>102.896419165715</c:v>
                </c:pt>
                <c:pt idx="38">
                  <c:v>102.085500162665</c:v>
                </c:pt>
                <c:pt idx="39">
                  <c:v>105.530017310806</c:v>
                </c:pt>
                <c:pt idx="40">
                  <c:v>107.30306729311</c:v>
                </c:pt>
                <c:pt idx="41">
                  <c:v>103.40173390391899</c:v>
                </c:pt>
                <c:pt idx="42">
                  <c:v>107.074096192433</c:v>
                </c:pt>
                <c:pt idx="43">
                  <c:v>100.194257258083</c:v>
                </c:pt>
                <c:pt idx="44">
                  <c:v>98.2056908394933</c:v>
                </c:pt>
                <c:pt idx="45">
                  <c:v>101.960217256463</c:v>
                </c:pt>
                <c:pt idx="46">
                  <c:v>104.68451111305799</c:v>
                </c:pt>
                <c:pt idx="47">
                  <c:v>102.42128404395601</c:v>
                </c:pt>
                <c:pt idx="48">
                  <c:v>104.968334246532</c:v>
                </c:pt>
                <c:pt idx="49">
                  <c:v>103.54568483064</c:v>
                </c:pt>
                <c:pt idx="50">
                  <c:v>104.575754718984</c:v>
                </c:pt>
                <c:pt idx="51">
                  <c:v>99.484221875153906</c:v>
                </c:pt>
                <c:pt idx="52">
                  <c:v>102.55653057126899</c:v>
                </c:pt>
                <c:pt idx="53">
                  <c:v>106.786281379576</c:v>
                </c:pt>
                <c:pt idx="54">
                  <c:v>104.070038700518</c:v>
                </c:pt>
                <c:pt idx="55">
                  <c:v>101.43319372130399</c:v>
                </c:pt>
                <c:pt idx="56">
                  <c:v>102.91671256293399</c:v>
                </c:pt>
                <c:pt idx="57">
                  <c:v>105.437855622779</c:v>
                </c:pt>
                <c:pt idx="58">
                  <c:v>106.590853077692</c:v>
                </c:pt>
                <c:pt idx="59">
                  <c:v>103.798490865358</c:v>
                </c:pt>
                <c:pt idx="60">
                  <c:v>108.220183606142</c:v>
                </c:pt>
                <c:pt idx="61">
                  <c:v>102.390305292009</c:v>
                </c:pt>
                <c:pt idx="62">
                  <c:v>102.22449809326601</c:v>
                </c:pt>
                <c:pt idx="63">
                  <c:v>100.55324440438</c:v>
                </c:pt>
                <c:pt idx="64">
                  <c:v>105.348703388812</c:v>
                </c:pt>
                <c:pt idx="65">
                  <c:v>100.763945921953</c:v>
                </c:pt>
                <c:pt idx="66">
                  <c:v>104.63986975345099</c:v>
                </c:pt>
                <c:pt idx="67">
                  <c:v>102.060153337383</c:v>
                </c:pt>
                <c:pt idx="68">
                  <c:v>107.246612879803</c:v>
                </c:pt>
                <c:pt idx="69">
                  <c:v>103.087285451627</c:v>
                </c:pt>
                <c:pt idx="70">
                  <c:v>107.268728453281</c:v>
                </c:pt>
                <c:pt idx="71">
                  <c:v>104.778928682292</c:v>
                </c:pt>
                <c:pt idx="72">
                  <c:v>104.40399379719</c:v>
                </c:pt>
                <c:pt idx="73">
                  <c:v>104.32113457532</c:v>
                </c:pt>
                <c:pt idx="74">
                  <c:v>105.254329712493</c:v>
                </c:pt>
                <c:pt idx="75">
                  <c:v>104.130236756578</c:v>
                </c:pt>
                <c:pt idx="76">
                  <c:v>100.926482328974</c:v>
                </c:pt>
                <c:pt idx="77">
                  <c:v>103.86595674188899</c:v>
                </c:pt>
                <c:pt idx="78">
                  <c:v>103.36410722046</c:v>
                </c:pt>
                <c:pt idx="79">
                  <c:v>102.032643066391</c:v>
                </c:pt>
                <c:pt idx="80">
                  <c:v>103.83279555101601</c:v>
                </c:pt>
                <c:pt idx="81">
                  <c:v>100.25434456751</c:v>
                </c:pt>
                <c:pt idx="82">
                  <c:v>101.193774230144</c:v>
                </c:pt>
                <c:pt idx="83">
                  <c:v>103.823678746545</c:v>
                </c:pt>
                <c:pt idx="84">
                  <c:v>101.486512402491</c:v>
                </c:pt>
                <c:pt idx="85">
                  <c:v>103.338585467014</c:v>
                </c:pt>
                <c:pt idx="86">
                  <c:v>103.88406070300201</c:v>
                </c:pt>
                <c:pt idx="87">
                  <c:v>104.37983795188801</c:v>
                </c:pt>
                <c:pt idx="88">
                  <c:v>104.539891165886</c:v>
                </c:pt>
                <c:pt idx="89">
                  <c:v>105.021251828388</c:v>
                </c:pt>
                <c:pt idx="90">
                  <c:v>105.611422654634</c:v>
                </c:pt>
                <c:pt idx="91">
                  <c:v>104.67879707196801</c:v>
                </c:pt>
                <c:pt idx="92">
                  <c:v>103.383976066092</c:v>
                </c:pt>
                <c:pt idx="93">
                  <c:v>104.815891095265</c:v>
                </c:pt>
                <c:pt idx="94">
                  <c:v>109.640463596307</c:v>
                </c:pt>
                <c:pt idx="95">
                  <c:v>102.60873220694801</c:v>
                </c:pt>
                <c:pt idx="96">
                  <c:v>104.45303206933799</c:v>
                </c:pt>
                <c:pt idx="97">
                  <c:v>101.891872235956</c:v>
                </c:pt>
                <c:pt idx="98">
                  <c:v>102.371244690026</c:v>
                </c:pt>
                <c:pt idx="99">
                  <c:v>102.98765959052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B1-4863-93B3-BF68AAA912B7}"/>
            </c:ext>
          </c:extLst>
        </c:ser>
        <c:ser>
          <c:idx val="1"/>
          <c:order val="1"/>
          <c:spPr>
            <a:ln w="28575" cap="rnd" cmpd="sng" algn="ctr">
              <a:noFill/>
              <a:prstDash val="solid"/>
              <a:round/>
            </a:ln>
          </c:spPr>
          <c:marker>
            <c:symbol val="none"/>
          </c:marker>
          <c:val>
            <c:numRef>
              <c:f>List1!$A$54:$CV$54</c:f>
              <c:numCache>
                <c:formatCode>General</c:formatCode>
                <c:ptCount val="100"/>
                <c:pt idx="0">
                  <c:v>93.563901618542999</c:v>
                </c:pt>
                <c:pt idx="1">
                  <c:v>95.231135050560297</c:v>
                </c:pt>
                <c:pt idx="2">
                  <c:v>98.743885836673201</c:v>
                </c:pt>
                <c:pt idx="3">
                  <c:v>98.989604146393106</c:v>
                </c:pt>
                <c:pt idx="4">
                  <c:v>96.873367318685396</c:v>
                </c:pt>
                <c:pt idx="5">
                  <c:v>96.113677143625594</c:v>
                </c:pt>
                <c:pt idx="6">
                  <c:v>97.8077516927613</c:v>
                </c:pt>
                <c:pt idx="7">
                  <c:v>99.125838086253296</c:v>
                </c:pt>
                <c:pt idx="8">
                  <c:v>96.493245296973996</c:v>
                </c:pt>
                <c:pt idx="9">
                  <c:v>98.211894591893099</c:v>
                </c:pt>
                <c:pt idx="10">
                  <c:v>98.488840215849805</c:v>
                </c:pt>
                <c:pt idx="11">
                  <c:v>96.275126106184203</c:v>
                </c:pt>
                <c:pt idx="12">
                  <c:v>96.347422682598307</c:v>
                </c:pt>
                <c:pt idx="13">
                  <c:v>94.067749771174604</c:v>
                </c:pt>
                <c:pt idx="14">
                  <c:v>94.933269057495494</c:v>
                </c:pt>
                <c:pt idx="15">
                  <c:v>97.835957012987905</c:v>
                </c:pt>
                <c:pt idx="16">
                  <c:v>95.575941352957202</c:v>
                </c:pt>
                <c:pt idx="17">
                  <c:v>99.829249810131103</c:v>
                </c:pt>
                <c:pt idx="18">
                  <c:v>99.750729726809098</c:v>
                </c:pt>
                <c:pt idx="19">
                  <c:v>98.3385818593636</c:v>
                </c:pt>
                <c:pt idx="20">
                  <c:v>96.740879540137598</c:v>
                </c:pt>
                <c:pt idx="21">
                  <c:v>95.102858494753306</c:v>
                </c:pt>
                <c:pt idx="22">
                  <c:v>100.92782665796901</c:v>
                </c:pt>
                <c:pt idx="23">
                  <c:v>97.696934785370999</c:v>
                </c:pt>
                <c:pt idx="24">
                  <c:v>95.927082205261698</c:v>
                </c:pt>
                <c:pt idx="25">
                  <c:v>97.013599924779399</c:v>
                </c:pt>
                <c:pt idx="26">
                  <c:v>99.1041322101605</c:v>
                </c:pt>
                <c:pt idx="27">
                  <c:v>95.6048139326426</c:v>
                </c:pt>
                <c:pt idx="28">
                  <c:v>97.583649202460506</c:v>
                </c:pt>
                <c:pt idx="29">
                  <c:v>95.280258277944696</c:v>
                </c:pt>
                <c:pt idx="30">
                  <c:v>96.640498207255206</c:v>
                </c:pt>
                <c:pt idx="31">
                  <c:v>99.315958231402902</c:v>
                </c:pt>
                <c:pt idx="32">
                  <c:v>100.440907374269</c:v>
                </c:pt>
                <c:pt idx="33">
                  <c:v>97.685253393220705</c:v>
                </c:pt>
                <c:pt idx="34">
                  <c:v>99.194821931370399</c:v>
                </c:pt>
                <c:pt idx="35">
                  <c:v>94.324588041620501</c:v>
                </c:pt>
                <c:pt idx="36">
                  <c:v>97.287789058805103</c:v>
                </c:pt>
                <c:pt idx="37">
                  <c:v>93.997860834285206</c:v>
                </c:pt>
                <c:pt idx="38">
                  <c:v>95.327869837333907</c:v>
                </c:pt>
                <c:pt idx="39">
                  <c:v>97.118512689194205</c:v>
                </c:pt>
                <c:pt idx="40">
                  <c:v>99.728592706888406</c:v>
                </c:pt>
                <c:pt idx="41">
                  <c:v>98.724856096082107</c:v>
                </c:pt>
                <c:pt idx="42">
                  <c:v>100.385383807564</c:v>
                </c:pt>
                <c:pt idx="43">
                  <c:v>94.234192741918406</c:v>
                </c:pt>
                <c:pt idx="44">
                  <c:v>90.554049160506096</c:v>
                </c:pt>
                <c:pt idx="45">
                  <c:v>95.076872743535603</c:v>
                </c:pt>
                <c:pt idx="46">
                  <c:v>96.938988886941203</c:v>
                </c:pt>
                <c:pt idx="47">
                  <c:v>96.386805956044</c:v>
                </c:pt>
                <c:pt idx="48">
                  <c:v>100.023045753467</c:v>
                </c:pt>
                <c:pt idx="49">
                  <c:v>96.275865169359705</c:v>
                </c:pt>
                <c:pt idx="50">
                  <c:v>95.9959252810159</c:v>
                </c:pt>
                <c:pt idx="51">
                  <c:v>93.599208124846101</c:v>
                </c:pt>
                <c:pt idx="52">
                  <c:v>94.881189428730906</c:v>
                </c:pt>
                <c:pt idx="53">
                  <c:v>98.9625386204237</c:v>
                </c:pt>
                <c:pt idx="54">
                  <c:v>97.723411299480802</c:v>
                </c:pt>
                <c:pt idx="55">
                  <c:v>94.8927362786971</c:v>
                </c:pt>
                <c:pt idx="56">
                  <c:v>97.346367437066405</c:v>
                </c:pt>
                <c:pt idx="57">
                  <c:v>96.883864377221002</c:v>
                </c:pt>
                <c:pt idx="58">
                  <c:v>97.0600369223081</c:v>
                </c:pt>
                <c:pt idx="59">
                  <c:v>95.476079134640699</c:v>
                </c:pt>
                <c:pt idx="60">
                  <c:v>101.974476393858</c:v>
                </c:pt>
                <c:pt idx="61">
                  <c:v>97.586314707991306</c:v>
                </c:pt>
                <c:pt idx="62">
                  <c:v>96.3318419067337</c:v>
                </c:pt>
                <c:pt idx="63">
                  <c:v>92.441825595620799</c:v>
                </c:pt>
                <c:pt idx="64">
                  <c:v>98.354826611187903</c:v>
                </c:pt>
                <c:pt idx="65">
                  <c:v>91.897904078046494</c:v>
                </c:pt>
                <c:pt idx="66">
                  <c:v>97.371390246548003</c:v>
                </c:pt>
                <c:pt idx="67">
                  <c:v>95.509196662616901</c:v>
                </c:pt>
                <c:pt idx="68">
                  <c:v>99.751657120197194</c:v>
                </c:pt>
                <c:pt idx="69">
                  <c:v>94.615504548373195</c:v>
                </c:pt>
                <c:pt idx="70">
                  <c:v>97.031921546718607</c:v>
                </c:pt>
                <c:pt idx="71">
                  <c:v>99.640841317706702</c:v>
                </c:pt>
                <c:pt idx="72">
                  <c:v>97.532616202809606</c:v>
                </c:pt>
                <c:pt idx="73">
                  <c:v>95.1702754246799</c:v>
                </c:pt>
                <c:pt idx="74">
                  <c:v>98.314190287507799</c:v>
                </c:pt>
                <c:pt idx="75">
                  <c:v>97.419813243421999</c:v>
                </c:pt>
                <c:pt idx="76">
                  <c:v>95.206647671025493</c:v>
                </c:pt>
                <c:pt idx="77">
                  <c:v>95.007043258111096</c:v>
                </c:pt>
                <c:pt idx="78">
                  <c:v>95.270352779538797</c:v>
                </c:pt>
                <c:pt idx="79">
                  <c:v>95.879796933607906</c:v>
                </c:pt>
                <c:pt idx="80">
                  <c:v>96.064804448983693</c:v>
                </c:pt>
                <c:pt idx="81">
                  <c:v>93.751425432490095</c:v>
                </c:pt>
                <c:pt idx="82">
                  <c:v>93.309485769856195</c:v>
                </c:pt>
                <c:pt idx="83">
                  <c:v>97.0936412534531</c:v>
                </c:pt>
                <c:pt idx="84">
                  <c:v>94.304827597509203</c:v>
                </c:pt>
                <c:pt idx="85">
                  <c:v>97.894264532985702</c:v>
                </c:pt>
                <c:pt idx="86">
                  <c:v>98.609439296998403</c:v>
                </c:pt>
                <c:pt idx="87">
                  <c:v>98.205572048111307</c:v>
                </c:pt>
                <c:pt idx="88">
                  <c:v>98.911708834114094</c:v>
                </c:pt>
                <c:pt idx="89">
                  <c:v>97.5029281716116</c:v>
                </c:pt>
                <c:pt idx="90">
                  <c:v>99.503007345365901</c:v>
                </c:pt>
                <c:pt idx="91">
                  <c:v>97.804422928030604</c:v>
                </c:pt>
                <c:pt idx="92">
                  <c:v>95.2213339339079</c:v>
                </c:pt>
                <c:pt idx="93">
                  <c:v>96.614998904734904</c:v>
                </c:pt>
                <c:pt idx="94">
                  <c:v>101.865446403693</c:v>
                </c:pt>
                <c:pt idx="95">
                  <c:v>93.219487793050604</c:v>
                </c:pt>
                <c:pt idx="96">
                  <c:v>99.4565379306609</c:v>
                </c:pt>
                <c:pt idx="97">
                  <c:v>96.051147764043904</c:v>
                </c:pt>
                <c:pt idx="98">
                  <c:v>95.324265309974095</c:v>
                </c:pt>
                <c:pt idx="99">
                  <c:v>98.241510409480995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B1-4863-93B3-BF68AAA912B7}"/>
            </c:ext>
          </c:extLst>
        </c:ser>
        <c:ser>
          <c:idx val="2"/>
          <c:order val="2"/>
          <c:spPr>
            <a:ln w="28575" cap="rnd" cmpd="sng" algn="ctr">
              <a:noFill/>
              <a:prstDash val="solid"/>
              <a:round/>
            </a:ln>
          </c:spPr>
          <c:marker>
            <c:symbol val="dash"/>
            <c:size val="5"/>
            <c:spPr>
              <a:solidFill>
                <a:schemeClr val="accent6"/>
              </a:solidFill>
              <a:ln w="6350" cap="rnd" cmpd="sng" algn="ctr">
                <a:solidFill>
                  <a:schemeClr val="accent6"/>
                </a:solidFill>
                <a:prstDash val="solid"/>
                <a:round/>
              </a:ln>
            </c:spPr>
          </c:marker>
          <c:dPt>
            <c:idx val="22"/>
            <c:marker>
              <c:symbol val="circle"/>
              <c:size val="5"/>
              <c:spPr>
                <a:solidFill>
                  <a:srgbClr val="FF0000"/>
                </a:solidFill>
                <a:ln w="6350" cap="rnd" cmpd="sng" algn="ctr">
                  <a:solidFill>
                    <a:srgbClr val="FF0000"/>
                  </a:solidFill>
                  <a:prstDash val="solid"/>
                  <a:round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8B1-4863-93B3-BF68AAA912B7}"/>
              </c:ext>
            </c:extLst>
          </c:dPt>
          <c:dPt>
            <c:idx val="32"/>
            <c:marker>
              <c:symbol val="circle"/>
              <c:size val="5"/>
              <c:spPr>
                <a:solidFill>
                  <a:srgbClr val="FF0000"/>
                </a:solidFill>
                <a:ln w="6350" cap="rnd" cmpd="sng" algn="ctr">
                  <a:solidFill>
                    <a:srgbClr val="FF0000"/>
                  </a:solidFill>
                  <a:prstDash val="solid"/>
                  <a:round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8B1-4863-93B3-BF68AAA912B7}"/>
              </c:ext>
            </c:extLst>
          </c:dPt>
          <c:dPt>
            <c:idx val="42"/>
            <c:marker>
              <c:symbol val="circle"/>
              <c:size val="5"/>
              <c:spPr>
                <a:solidFill>
                  <a:srgbClr val="FF0000"/>
                </a:solidFill>
                <a:ln w="6350" cap="rnd" cmpd="sng" algn="ctr">
                  <a:solidFill>
                    <a:srgbClr val="FF0000"/>
                  </a:solidFill>
                  <a:prstDash val="solid"/>
                  <a:round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8B1-4863-93B3-BF68AAA912B7}"/>
              </c:ext>
            </c:extLst>
          </c:dPt>
          <c:dPt>
            <c:idx val="44"/>
            <c:marker>
              <c:symbol val="circle"/>
              <c:size val="5"/>
              <c:spPr>
                <a:solidFill>
                  <a:srgbClr val="FF0000"/>
                </a:solidFill>
                <a:ln w="6350" cap="rnd" cmpd="sng" algn="ctr">
                  <a:solidFill>
                    <a:srgbClr val="FF0000"/>
                  </a:solidFill>
                  <a:prstDash val="solid"/>
                  <a:round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08B1-4863-93B3-BF68AAA912B7}"/>
              </c:ext>
            </c:extLst>
          </c:dPt>
          <c:dPt>
            <c:idx val="60"/>
            <c:marker>
              <c:symbol val="circle"/>
              <c:size val="5"/>
              <c:spPr>
                <a:solidFill>
                  <a:srgbClr val="FF0000"/>
                </a:solidFill>
                <a:ln w="6350" cap="rnd" cmpd="sng" algn="ctr">
                  <a:solidFill>
                    <a:srgbClr val="FF0000"/>
                  </a:solidFill>
                  <a:prstDash val="solid"/>
                  <a:round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08B1-4863-93B3-BF68AAA912B7}"/>
              </c:ext>
            </c:extLst>
          </c:dPt>
          <c:dPt>
            <c:idx val="94"/>
            <c:marker>
              <c:symbol val="circle"/>
              <c:size val="5"/>
              <c:spPr>
                <a:solidFill>
                  <a:srgbClr val="FF0000"/>
                </a:solidFill>
                <a:ln w="6350" cap="rnd" cmpd="sng" algn="ctr">
                  <a:solidFill>
                    <a:srgbClr val="FF0000"/>
                  </a:solidFill>
                  <a:prstDash val="solid"/>
                  <a:round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08B1-4863-93B3-BF68AAA912B7}"/>
              </c:ext>
            </c:extLst>
          </c:dPt>
          <c:val>
            <c:numRef>
              <c:f>List1!$A$55:$CV$55</c:f>
              <c:numCache>
                <c:formatCode>General</c:formatCode>
                <c:ptCount val="100"/>
                <c:pt idx="0">
                  <c:v>97.540999999999997</c:v>
                </c:pt>
                <c:pt idx="1">
                  <c:v>98.483789999999999</c:v>
                </c:pt>
                <c:pt idx="2">
                  <c:v>101.74113</c:v>
                </c:pt>
                <c:pt idx="3">
                  <c:v>102.29367000000001</c:v>
                </c:pt>
                <c:pt idx="4">
                  <c:v>100.148245</c:v>
                </c:pt>
                <c:pt idx="5">
                  <c:v>100.73766999999999</c:v>
                </c:pt>
                <c:pt idx="6">
                  <c:v>101.54348</c:v>
                </c:pt>
                <c:pt idx="7">
                  <c:v>102.153505</c:v>
                </c:pt>
                <c:pt idx="8">
                  <c:v>100.23502499999999</c:v>
                </c:pt>
                <c:pt idx="9">
                  <c:v>101.59141</c:v>
                </c:pt>
                <c:pt idx="10">
                  <c:v>100.65314499999999</c:v>
                </c:pt>
                <c:pt idx="11">
                  <c:v>100.295255</c:v>
                </c:pt>
                <c:pt idx="12">
                  <c:v>100.60460999999999</c:v>
                </c:pt>
                <c:pt idx="13">
                  <c:v>97.029330000000002</c:v>
                </c:pt>
                <c:pt idx="14">
                  <c:v>98.694424999999995</c:v>
                </c:pt>
                <c:pt idx="15">
                  <c:v>101.014465000001</c:v>
                </c:pt>
                <c:pt idx="16">
                  <c:v>99.467230000000399</c:v>
                </c:pt>
                <c:pt idx="17">
                  <c:v>103.615645</c:v>
                </c:pt>
                <c:pt idx="18">
                  <c:v>103.83880499999999</c:v>
                </c:pt>
                <c:pt idx="19">
                  <c:v>102.631775</c:v>
                </c:pt>
                <c:pt idx="20">
                  <c:v>101.13356</c:v>
                </c:pt>
                <c:pt idx="21">
                  <c:v>99.60812</c:v>
                </c:pt>
                <c:pt idx="22">
                  <c:v>104.57485</c:v>
                </c:pt>
                <c:pt idx="23">
                  <c:v>99.866425000000007</c:v>
                </c:pt>
                <c:pt idx="24">
                  <c:v>99.347610000000799</c:v>
                </c:pt>
                <c:pt idx="25">
                  <c:v>101.57795</c:v>
                </c:pt>
                <c:pt idx="26">
                  <c:v>102.757245</c:v>
                </c:pt>
                <c:pt idx="27">
                  <c:v>99.231774999999999</c:v>
                </c:pt>
                <c:pt idx="28">
                  <c:v>100.88001</c:v>
                </c:pt>
                <c:pt idx="29">
                  <c:v>99.132464999999996</c:v>
                </c:pt>
                <c:pt idx="30">
                  <c:v>101.259685</c:v>
                </c:pt>
                <c:pt idx="31">
                  <c:v>103.375615</c:v>
                </c:pt>
                <c:pt idx="32">
                  <c:v>103.571765</c:v>
                </c:pt>
                <c:pt idx="33">
                  <c:v>101.40940000000001</c:v>
                </c:pt>
                <c:pt idx="34">
                  <c:v>102.129065</c:v>
                </c:pt>
                <c:pt idx="35">
                  <c:v>97.164394999999999</c:v>
                </c:pt>
                <c:pt idx="36">
                  <c:v>100.293905</c:v>
                </c:pt>
                <c:pt idx="37">
                  <c:v>98.4471400000009</c:v>
                </c:pt>
                <c:pt idx="38">
                  <c:v>98.706684999999993</c:v>
                </c:pt>
                <c:pt idx="39">
                  <c:v>101.324265</c:v>
                </c:pt>
                <c:pt idx="40">
                  <c:v>103.51582999999999</c:v>
                </c:pt>
                <c:pt idx="41">
                  <c:v>101.063295</c:v>
                </c:pt>
                <c:pt idx="42">
                  <c:v>103.72974000000001</c:v>
                </c:pt>
                <c:pt idx="43">
                  <c:v>97.214225000001207</c:v>
                </c:pt>
                <c:pt idx="44">
                  <c:v>94.379869999999997</c:v>
                </c:pt>
                <c:pt idx="45">
                  <c:v>98.518545000000003</c:v>
                </c:pt>
                <c:pt idx="46">
                  <c:v>100.81175</c:v>
                </c:pt>
                <c:pt idx="47">
                  <c:v>99.404044999999996</c:v>
                </c:pt>
                <c:pt idx="48">
                  <c:v>102.49569</c:v>
                </c:pt>
                <c:pt idx="49">
                  <c:v>99.910775000000001</c:v>
                </c:pt>
                <c:pt idx="50">
                  <c:v>100.28583999999999</c:v>
                </c:pt>
                <c:pt idx="51">
                  <c:v>96.541714999999996</c:v>
                </c:pt>
                <c:pt idx="52">
                  <c:v>98.718860000000006</c:v>
                </c:pt>
                <c:pt idx="53">
                  <c:v>102.87441</c:v>
                </c:pt>
                <c:pt idx="54">
                  <c:v>100.896725</c:v>
                </c:pt>
                <c:pt idx="55">
                  <c:v>98.162965</c:v>
                </c:pt>
                <c:pt idx="56">
                  <c:v>100.13154</c:v>
                </c:pt>
                <c:pt idx="57">
                  <c:v>101.16086</c:v>
                </c:pt>
                <c:pt idx="58">
                  <c:v>101.825445</c:v>
                </c:pt>
                <c:pt idx="59">
                  <c:v>99.637285000000006</c:v>
                </c:pt>
                <c:pt idx="60">
                  <c:v>105.09733</c:v>
                </c:pt>
                <c:pt idx="61">
                  <c:v>99.988309999999998</c:v>
                </c:pt>
                <c:pt idx="62">
                  <c:v>99.278170000000003</c:v>
                </c:pt>
                <c:pt idx="63">
                  <c:v>96.497535000000099</c:v>
                </c:pt>
                <c:pt idx="64">
                  <c:v>101.851765</c:v>
                </c:pt>
                <c:pt idx="65">
                  <c:v>96.330924999999993</c:v>
                </c:pt>
                <c:pt idx="66">
                  <c:v>101.00563</c:v>
                </c:pt>
                <c:pt idx="67">
                  <c:v>98.784674999999993</c:v>
                </c:pt>
                <c:pt idx="68">
                  <c:v>103.499135</c:v>
                </c:pt>
                <c:pt idx="69">
                  <c:v>98.851394999999997</c:v>
                </c:pt>
                <c:pt idx="70">
                  <c:v>102.150325</c:v>
                </c:pt>
                <c:pt idx="71">
                  <c:v>102.209885</c:v>
                </c:pt>
                <c:pt idx="72">
                  <c:v>100.968305</c:v>
                </c:pt>
                <c:pt idx="73">
                  <c:v>99.745705000000001</c:v>
                </c:pt>
                <c:pt idx="74">
                  <c:v>101.784260000001</c:v>
                </c:pt>
                <c:pt idx="75">
                  <c:v>100.775025</c:v>
                </c:pt>
                <c:pt idx="76">
                  <c:v>98.066564999999997</c:v>
                </c:pt>
                <c:pt idx="77">
                  <c:v>99.436499999999995</c:v>
                </c:pt>
                <c:pt idx="78">
                  <c:v>99.317229999999995</c:v>
                </c:pt>
                <c:pt idx="79">
                  <c:v>98.956220000000599</c:v>
                </c:pt>
                <c:pt idx="80">
                  <c:v>99.948800000000006</c:v>
                </c:pt>
                <c:pt idx="81">
                  <c:v>97.002885000000006</c:v>
                </c:pt>
                <c:pt idx="82">
                  <c:v>97.251630000000006</c:v>
                </c:pt>
                <c:pt idx="83">
                  <c:v>100.45865999999999</c:v>
                </c:pt>
                <c:pt idx="84">
                  <c:v>97.895669999999996</c:v>
                </c:pt>
                <c:pt idx="85">
                  <c:v>100.61642500000001</c:v>
                </c:pt>
                <c:pt idx="86">
                  <c:v>101.24675000000001</c:v>
                </c:pt>
                <c:pt idx="87">
                  <c:v>101.292705</c:v>
                </c:pt>
                <c:pt idx="88">
                  <c:v>101.72580000000001</c:v>
                </c:pt>
                <c:pt idx="89">
                  <c:v>101.26209</c:v>
                </c:pt>
                <c:pt idx="90">
                  <c:v>102.55721500000099</c:v>
                </c:pt>
                <c:pt idx="91">
                  <c:v>101.241610000001</c:v>
                </c:pt>
                <c:pt idx="92">
                  <c:v>99.302655000000001</c:v>
                </c:pt>
                <c:pt idx="93">
                  <c:v>100.715445</c:v>
                </c:pt>
                <c:pt idx="94">
                  <c:v>105.752955</c:v>
                </c:pt>
                <c:pt idx="95">
                  <c:v>97.914110000000903</c:v>
                </c:pt>
                <c:pt idx="96">
                  <c:v>101.954785</c:v>
                </c:pt>
                <c:pt idx="97">
                  <c:v>98.971509999999995</c:v>
                </c:pt>
                <c:pt idx="98">
                  <c:v>98.847755000000006</c:v>
                </c:pt>
                <c:pt idx="99">
                  <c:v>100.61458500000001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8B1-4863-93B3-BF68AAA91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 cap="rnd" cmpd="sng" algn="ctr">
              <a:solidFill>
                <a:schemeClr val="accent3">
                  <a:lumMod val="50000"/>
                </a:schemeClr>
              </a:solidFill>
              <a:prstDash val="solid"/>
              <a:round/>
            </a:ln>
          </c:spPr>
        </c:hiLowLines>
        <c:axId val="189207848"/>
        <c:axId val="189235232"/>
      </c:stockChart>
      <c:catAx>
        <c:axId val="189207848"/>
        <c:scaling>
          <c:orientation val="minMax"/>
        </c:scaling>
        <c:delete val="0"/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realizace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9235232"/>
        <c:crosses val="autoZero"/>
        <c:auto val="1"/>
        <c:lblAlgn val="ctr"/>
        <c:lblOffset val="100"/>
        <c:noMultiLvlLbl val="0"/>
      </c:catAx>
      <c:valAx>
        <c:axId val="189235232"/>
        <c:scaling>
          <c:orientation val="minMax"/>
          <c:max val="108"/>
          <c:min val="92"/>
        </c:scaling>
        <c:delete val="0"/>
        <c:axPos val="l"/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odhad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9207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en-US"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cs-CZ" smtClean="0"/>
              <a:t>6.4.2017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cs-CZ" smtClean="0"/>
              <a:t>6.4.2017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6.4.2017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1" name="Obrázek 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 hasCustomPrompt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6.4.2017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6.4.2017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6.4.2017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Přímá spojnice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6.4.2017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Přímá spojnice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0" name="Obrázek 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ál 1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9" name="Pokyn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 defTabSz="914400">
              <a:buNone/>
            </a:pPr>
            <a:r>
              <a:rPr lang="cs-CZ" sz="1200" b="1" i="1" dirty="0" smtClean="0">
                <a:latin typeface="Arial" panose="020B0604020202020204"/>
                <a:ea typeface="+mn-ea"/>
                <a:cs typeface="Arial" panose="020B0604020202020204"/>
              </a:rPr>
              <a:t>POZNÁMKA:</a:t>
            </a:r>
          </a:p>
          <a:p>
            <a:pPr algn="l" defTabSz="914400">
              <a:buNone/>
            </a:pPr>
            <a:r>
              <a:rPr lang="cs-CZ" sz="1200" b="0" i="1" dirty="0" smtClean="0">
                <a:latin typeface="Arial" panose="020B0604020202020204"/>
                <a:ea typeface="+mn-ea"/>
                <a:cs typeface="Arial" panose="020B0604020202020204"/>
              </a:rPr>
              <a:t>Pokud chcete změnit obrázek na tomto snímku, vyberte obrázek a odstraňte ho. Potom klikněte na ikonu Obrázek v zástupném textu a vložte vlastní obrázek.</a:t>
            </a:r>
            <a:endParaRPr lang="cs-CZ" sz="1200" b="0" i="1" dirty="0"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Skupin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Přímá spojnice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bdélní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11" name="Skupin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Přímá spojnice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6.4.2017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6.4.2017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6.4.2017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6.4.2017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6.4.2017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6.4.2017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  <a:p>
            <a:pPr lvl="5"/>
            <a:r>
              <a:rPr lang="cs-CZ" dirty="0" smtClean="0"/>
              <a:t>Šestá úroveň</a:t>
            </a:r>
          </a:p>
          <a:p>
            <a:pPr lvl="6"/>
            <a:r>
              <a:rPr lang="cs-CZ" dirty="0" smtClean="0"/>
              <a:t>Sedmá úroveň</a:t>
            </a:r>
          </a:p>
          <a:p>
            <a:pPr lvl="7"/>
            <a:r>
              <a:rPr lang="cs-CZ" dirty="0" smtClean="0"/>
              <a:t>Osmá úroveň</a:t>
            </a:r>
          </a:p>
          <a:p>
            <a:pPr lvl="8"/>
            <a:r>
              <a:rPr lang="cs-CZ" dirty="0" smtClean="0"/>
              <a:t>Devátá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cs-CZ" smtClean="0"/>
              <a:t>6.4.2017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Přímá spojnice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427112" y="3715735"/>
            <a:ext cx="5734050" cy="95556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b="0" i="0" dirty="0" smtClean="0"/>
              <a:t>Martina </a:t>
            </a:r>
            <a:r>
              <a:rPr lang="en-US" sz="1800" b="0" i="0" dirty="0" err="1" smtClean="0"/>
              <a:t>Litschmannov</a:t>
            </a:r>
            <a:r>
              <a:rPr lang="cs-CZ" sz="1800" b="0" i="0" dirty="0" smtClean="0"/>
              <a:t>á, Adéla Vrtková</a:t>
            </a:r>
            <a:endParaRPr lang="cs-CZ" sz="1800" b="0" i="0" dirty="0"/>
          </a:p>
        </p:txBody>
      </p:sp>
      <p:pic>
        <p:nvPicPr>
          <p:cNvPr id="1026" name="Picture 2" descr="http://www.ush.sd/ar/_imgs/g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3" y="1389969"/>
            <a:ext cx="4247269" cy="40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53142" y="1920789"/>
            <a:ext cx="7281990" cy="2219691"/>
          </a:xfrm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cs-CZ" dirty="0" smtClean="0">
                <a:solidFill>
                  <a:srgbClr val="514843"/>
                </a:solidFill>
              </a:rPr>
              <a:t>Úvod </a:t>
            </a:r>
            <a:r>
              <a:rPr lang="en-US" dirty="0" smtClean="0">
                <a:solidFill>
                  <a:srgbClr val="514843"/>
                </a:solidFill>
              </a:rPr>
              <a:t/>
            </a:r>
            <a:br>
              <a:rPr lang="en-US" dirty="0" smtClean="0">
                <a:solidFill>
                  <a:srgbClr val="514843"/>
                </a:solidFill>
              </a:rPr>
            </a:br>
            <a:r>
              <a:rPr lang="cs-CZ" dirty="0" smtClean="0">
                <a:solidFill>
                  <a:srgbClr val="514843"/>
                </a:solidFill>
              </a:rPr>
              <a:t>do teorie odhadu </a:t>
            </a:r>
            <a:endParaRPr lang="cs-CZ" sz="2800" b="0" i="0" baseline="0" dirty="0">
              <a:solidFill>
                <a:srgbClr val="514843"/>
              </a:solidFill>
              <a:latin typeface="Plantagenet Cherokee" panose="0202060207010000000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Co je co v terminologii intervalových odhadů?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567154" y="1600201"/>
                <a:ext cx="8229600" cy="4606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≤</m:t>
                          </m:r>
                          <m:r>
                            <a:rPr lang="cs-CZ" i="1">
                              <a:latin typeface="Cambria Math"/>
                            </a:rPr>
                            <m:t>𝜃</m:t>
                          </m:r>
                          <m:r>
                            <a:rPr lang="cs-CZ" i="1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</a:rPr>
                        <m:t>=1−</m:t>
                      </m:r>
                      <m:r>
                        <a:rPr lang="cs-CZ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1914" y="1600201"/>
                <a:ext cx="8229600" cy="4606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  <a:endParaRPr lang="cs-CZ">
                  <a:noFill/>
                </a:endParaRPr>
              </a:p>
            </p:txBody>
          </p:sp>
        </mc:Fallback>
      </mc:AlternateContent>
      <p:sp>
        <p:nvSpPr>
          <p:cNvPr id="4" name="Ovál 3"/>
          <p:cNvSpPr/>
          <p:nvPr/>
        </p:nvSpPr>
        <p:spPr>
          <a:xfrm>
            <a:off x="6258018" y="1495159"/>
            <a:ext cx="864096" cy="57606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F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 flipV="1">
            <a:off x="6822428" y="2158870"/>
            <a:ext cx="432048" cy="61123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/>
          <p:cNvSpPr/>
          <p:nvPr/>
        </p:nvSpPr>
        <p:spPr>
          <a:xfrm>
            <a:off x="5105890" y="1495159"/>
            <a:ext cx="360040" cy="576064"/>
          </a:xfrm>
          <a:prstGeom prst="ellipse">
            <a:avLst/>
          </a:prstGeom>
          <a:noFill/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99CC00"/>
              </a:solidFill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4745850" y="2096020"/>
            <a:ext cx="180020" cy="234109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5285910" y="2096019"/>
            <a:ext cx="0" cy="720080"/>
          </a:xfrm>
          <a:prstGeom prst="straightConnector1">
            <a:avLst/>
          </a:prstGeom>
          <a:ln w="28575">
            <a:solidFill>
              <a:srgbClr val="99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5663952" y="2099646"/>
            <a:ext cx="180020" cy="234109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629726" y="2940434"/>
            <a:ext cx="3312368" cy="1015663"/>
          </a:xfrm>
          <a:prstGeom prst="rect">
            <a:avLst/>
          </a:prstGeom>
          <a:solidFill>
            <a:srgbClr val="FFFFE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9CC00"/>
                </a:solidFill>
              </a:rPr>
              <a:t>h</a:t>
            </a:r>
            <a:r>
              <a:rPr lang="cs-CZ" sz="2000" b="1" dirty="0" err="1">
                <a:solidFill>
                  <a:srgbClr val="99CC00"/>
                </a:solidFill>
              </a:rPr>
              <a:t>ledaný</a:t>
            </a:r>
            <a:r>
              <a:rPr lang="cs-CZ" sz="2000" b="1" dirty="0">
                <a:solidFill>
                  <a:srgbClr val="99CC00"/>
                </a:solidFill>
              </a:rPr>
              <a:t> parametr</a:t>
            </a:r>
          </a:p>
          <a:p>
            <a:pPr algn="ctr"/>
            <a:r>
              <a:rPr lang="cs-CZ" sz="2000" dirty="0">
                <a:solidFill>
                  <a:schemeClr val="accent3">
                    <a:lumMod val="50000"/>
                  </a:schemeClr>
                </a:solidFill>
              </a:rPr>
              <a:t>(konstanta, kterou nejsme schopni přesně určit)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737738" y="4581129"/>
            <a:ext cx="3204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2"/>
                </a:solidFill>
              </a:rPr>
              <a:t>meze intervalu spolehlivosti</a:t>
            </a:r>
          </a:p>
          <a:p>
            <a:pPr algn="ctr"/>
            <a:r>
              <a:rPr lang="cs-CZ" sz="2000" dirty="0">
                <a:solidFill>
                  <a:schemeClr val="tx2"/>
                </a:solidFill>
              </a:rPr>
              <a:t>(náhodné veličiny)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7122114" y="2940434"/>
                <a:ext cx="330577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B0F0"/>
                    </a:solidFill>
                  </a:rPr>
                  <a:t>s</a:t>
                </a:r>
                <a:r>
                  <a:rPr lang="cs-CZ" sz="2000" b="1" dirty="0" err="1">
                    <a:solidFill>
                      <a:srgbClr val="00B0F0"/>
                    </a:solidFill>
                  </a:rPr>
                  <a:t>polehlivost</a:t>
                </a:r>
                <a:r>
                  <a:rPr lang="cs-CZ" sz="2000" b="1" dirty="0">
                    <a:solidFill>
                      <a:srgbClr val="00B0F0"/>
                    </a:solidFill>
                  </a:rPr>
                  <a:t> odhadu</a:t>
                </a:r>
                <a:r>
                  <a:rPr lang="cs-CZ" sz="2000" dirty="0">
                    <a:solidFill>
                      <a:srgbClr val="00B0F0"/>
                    </a:solidFill>
                  </a:rPr>
                  <a:t>, </a:t>
                </a:r>
                <a:endParaRPr lang="en-US" sz="2000" dirty="0">
                  <a:solidFill>
                    <a:srgbClr val="00B0F0"/>
                  </a:solidFill>
                </a:endParaRPr>
              </a:p>
              <a:p>
                <a:r>
                  <a:rPr lang="cs-CZ" sz="2000" dirty="0">
                    <a:solidFill>
                      <a:srgbClr val="00B0F0"/>
                    </a:solidFill>
                  </a:rPr>
                  <a:t>tj. pravděpodobnost s níž hledaný parametr </a:t>
                </a:r>
                <a14:m>
                  <m:oMath xmlns:m="http://schemas.openxmlformats.org/officeDocument/2006/math">
                    <m:r>
                      <a:rPr lang="cs-CZ" sz="2000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cs-CZ" sz="2000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sz="2000" dirty="0">
                    <a:solidFill>
                      <a:srgbClr val="00B0F0"/>
                    </a:solidFill>
                  </a:rPr>
                  <a:t>leží </a:t>
                </a:r>
                <a:endParaRPr lang="cs-CZ" sz="2000" dirty="0" smtClean="0">
                  <a:solidFill>
                    <a:srgbClr val="00B0F0"/>
                  </a:solidFill>
                </a:endParaRPr>
              </a:p>
              <a:p>
                <a:r>
                  <a:rPr lang="cs-CZ" sz="2000" dirty="0" smtClean="0">
                    <a:solidFill>
                      <a:srgbClr val="00B0F0"/>
                    </a:solidFill>
                  </a:rPr>
                  <a:t>v </a:t>
                </a:r>
                <a:r>
                  <a:rPr lang="cs-CZ" sz="2000" dirty="0">
                    <a:solidFill>
                      <a:srgbClr val="00B0F0"/>
                    </a:solidFill>
                  </a:rPr>
                  <a:t>intervalu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cs-CZ" sz="20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endParaRPr lang="cs-CZ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114" y="2940434"/>
                <a:ext cx="3305776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1842" t="-2304" r="-552" b="-69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  <a:endParaRPr lang="cs-CZ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>
                    <a:solidFill>
                      <a:schemeClr val="accent3">
                        <a:lumMod val="50000"/>
                      </a:schemeClr>
                    </a:solidFill>
                  </a:rPr>
                  <a:t>Co to znamená, že spolehlivost odhadu je 1-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cs-CZ" dirty="0">
                    <a:solidFill>
                      <a:schemeClr val="accent3">
                        <a:lumMod val="50000"/>
                      </a:schemeClr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  <a:endParaRPr lang="cs-CZ">
                  <a:noFill/>
                </a:endParaRPr>
              </a:p>
            </p:txBody>
          </p:sp>
        </mc:Fallback>
      </mc:AlternateContent>
      <p:graphicFrame>
        <p:nvGraphicFramePr>
          <p:cNvPr id="4" name="Graf 3"/>
          <p:cNvGraphicFramePr/>
          <p:nvPr/>
        </p:nvGraphicFramePr>
        <p:xfrm>
          <a:off x="1847528" y="1772816"/>
          <a:ext cx="8280920" cy="375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169773" y="5661249"/>
            <a:ext cx="9915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/>
              <a:t>Simulace intervalových odhadů střední hodnoty (spolehlivost 0,95) získaných na základě opakovaných výběrů o rozsahu 30 z populace se střední hodnotou 100. </a:t>
            </a:r>
            <a:endParaRPr lang="cs-CZ" sz="2000" i="1" dirty="0" smtClean="0"/>
          </a:p>
          <a:p>
            <a:r>
              <a:rPr lang="cs-CZ" sz="2000" i="1" dirty="0" smtClean="0"/>
              <a:t>6 </a:t>
            </a:r>
            <a:r>
              <a:rPr lang="cs-CZ" sz="2000" i="1" dirty="0"/>
              <a:t>intervalů ze 100 neobsahuje skutečnou střední hodnou.</a:t>
            </a:r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Jaké máme požadavky na interval spolehlivosti?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104900" y="1600200"/>
                <a:ext cx="9980682" cy="485313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>
                  <a:lnSpc>
                    <a:spcPct val="100000"/>
                  </a:lnSpc>
                </a:pPr>
                <a:r>
                  <a:rPr lang="cs-CZ" dirty="0"/>
                  <a:t>Co největší spolehlivost odhadu.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dirty="0"/>
                  <a:t>Co nejmenší šířka intervalu spolehlivosti. (S rostoucí šířkou intervalového odhadu klesá významnost získané informace.)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b="1" dirty="0" smtClean="0"/>
                  <a:t>Závěr</a:t>
                </a:r>
                <a:r>
                  <a:rPr lang="cs-CZ" b="1" dirty="0"/>
                  <a:t>: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dirty="0"/>
                  <a:t>S rostoucí spolehlivostí se zvětšuje šířka intervalového odhadu a tím klesá významnost takto získané informace.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⇒</m:t>
                    </m:r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cs-CZ" dirty="0" smtClean="0"/>
                  <a:t>Nutnost </a:t>
                </a:r>
                <a:r>
                  <a:rPr lang="cs-CZ" dirty="0"/>
                  <a:t>kompromisu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𝛼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05, </m:t>
                        </m:r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  <a:ea typeface="Cambria Math"/>
                          </a:rPr>
                          <m:t>resp</m:t>
                        </m:r>
                        <m:r>
                          <a:rPr lang="cs-CZ"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 0,01 </m:t>
                        </m:r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  <a:ea typeface="Cambria Math"/>
                          </a:rPr>
                          <m:t>nebo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 0,10</m:t>
                        </m:r>
                      </m:e>
                    </m:d>
                  </m:oMath>
                </a14:m>
                <a:endParaRPr lang="cs-CZ" dirty="0"/>
              </a:p>
              <a:p>
                <a:pPr>
                  <a:lnSpc>
                    <a:spcPct val="100000"/>
                  </a:lnSpc>
                </a:pPr>
                <a:r>
                  <a:rPr lang="cs-CZ" dirty="0"/>
                  <a:t>S rostoucím rozsahem výběru se šířka intervalového odhadu snižuje.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900" y="1600200"/>
                <a:ext cx="9980682" cy="4853136"/>
              </a:xfrm>
              <a:blipFill rotWithShape="1">
                <a:blip r:embed="rId2"/>
                <a:stretch>
                  <a:fillRect l="-1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  <a:endParaRPr lang="cs-CZ">
                  <a:noFill/>
                </a:endParaRPr>
              </a:p>
            </p:txBody>
          </p:sp>
        </mc:Fallback>
      </mc:AlternateContent>
      <p:sp>
        <p:nvSpPr>
          <p:cNvPr id="4" name="Zástupný symbol pro obsah 2"/>
          <p:cNvSpPr txBox="1"/>
          <p:nvPr/>
        </p:nvSpPr>
        <p:spPr>
          <a:xfrm>
            <a:off x="1559528" y="1092633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000" dirty="0"/>
          </a:p>
        </p:txBody>
      </p:sp>
      <p:sp>
        <p:nvSpPr>
          <p:cNvPr id="5" name="Ovál 4"/>
          <p:cNvSpPr/>
          <p:nvPr/>
        </p:nvSpPr>
        <p:spPr>
          <a:xfrm>
            <a:off x="7227098" y="1557646"/>
            <a:ext cx="309062" cy="507567"/>
          </a:xfrm>
          <a:prstGeom prst="ellipse">
            <a:avLst/>
          </a:prstGeom>
          <a:noFill/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7680176" y="1807063"/>
            <a:ext cx="360040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8184232" y="1607008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9999FF"/>
                </a:solidFill>
              </a:rPr>
              <a:t>hladina významnosti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Jaké jsou typy intervalů spolehlivosti?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s-CZ" dirty="0" smtClean="0">
                    <a:solidFill>
                      <a:srgbClr val="FF0000"/>
                    </a:solidFill>
                  </a:rPr>
                  <a:t>oboustranné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𝜃</m:t>
                          </m:r>
                          <m:r>
                            <a:rPr lang="en-US" i="1"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𝜃</m:t>
                          </m:r>
                          <m:r>
                            <a:rPr lang="en-US" i="1">
                              <a:latin typeface="Cambria Math"/>
                            </a:rPr>
                            <m:t>&gt;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/>
                  <a:t> 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/>
                  <a:t>      Tyto dvě podmínky zaručují, že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≤</m:t>
                        </m:r>
                        <m:r>
                          <a:rPr lang="cs-CZ" i="1">
                            <a:latin typeface="Cambria Math"/>
                          </a:rPr>
                          <m:t>𝜃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b="1" dirty="0"/>
              </a:p>
              <a:p>
                <a:pPr>
                  <a:lnSpc>
                    <a:spcPct val="100000"/>
                  </a:lnSpc>
                </a:pPr>
                <a:r>
                  <a:rPr lang="cs-CZ" dirty="0">
                    <a:solidFill>
                      <a:srgbClr val="FF0000"/>
                    </a:solidFill>
                  </a:rPr>
                  <a:t>jednostranné </a:t>
                </a:r>
                <a:r>
                  <a:rPr lang="cs-CZ" dirty="0"/>
                  <a:t>(odhadujeme-li například délku života nějakého zařízení, je pro nás důležitá pouze dolní mez)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cs-CZ" sz="2000" dirty="0">
                    <a:solidFill>
                      <a:srgbClr val="FF0000"/>
                    </a:solidFill>
                  </a:rPr>
                  <a:t>levostranné</a:t>
                </a:r>
                <a:r>
                  <a:rPr lang="cs-CZ" sz="2000" dirty="0"/>
                  <a:t>: 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𝜃</m:t>
                        </m:r>
                        <m:r>
                          <a:rPr lang="en-US" sz="2000" i="1">
                            <a:latin typeface="Cambria Math"/>
                          </a:rPr>
                          <m:t>≥</m:t>
                        </m:r>
                        <m:sSubSup>
                          <m:sSub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cs-CZ" sz="2000" i="1">
                        <a:latin typeface="Cambria Math"/>
                      </a:rPr>
                      <m:t>𝛼</m:t>
                    </m:r>
                  </m:oMath>
                </a14:m>
                <a:endParaRPr lang="cs-CZ" sz="2000" dirty="0"/>
              </a:p>
              <a:p>
                <a:pPr lvl="1">
                  <a:lnSpc>
                    <a:spcPct val="100000"/>
                  </a:lnSpc>
                </a:pPr>
                <a:r>
                  <a:rPr lang="cs-CZ" sz="2000" dirty="0">
                    <a:solidFill>
                      <a:srgbClr val="FF0000"/>
                    </a:solidFill>
                  </a:rPr>
                  <a:t>pravostranné </a:t>
                </a:r>
                <a:r>
                  <a:rPr lang="cs-CZ" sz="2000" dirty="0"/>
                  <a:t>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𝜃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Sup>
                          <m:sSub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cs-CZ" sz="2000" i="1">
                        <a:latin typeface="Cambria Math"/>
                      </a:rPr>
                      <m:t>=1−</m:t>
                    </m:r>
                    <m:r>
                      <a:rPr lang="cs-CZ" sz="2000" i="1">
                        <a:latin typeface="Cambria Math"/>
                      </a:rPr>
                      <m:t>𝛼</m:t>
                    </m:r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65" t="-8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  <a:endParaRPr lang="cs-CZ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866775"/>
            <a:ext cx="7238365" cy="5123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pic>
        <p:nvPicPr>
          <p:cNvPr id="5" name="Picture 2" descr="http://www.ush.sd/ar/_imgs/gols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lekce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dirty="0" smtClean="0"/>
              <a:t>Výběrové </a:t>
            </a:r>
            <a:r>
              <a:rPr lang="cs-CZ" sz="2200" b="1" dirty="0"/>
              <a:t>charakteristiky</a:t>
            </a:r>
          </a:p>
          <a:p>
            <a:pPr lvl="1"/>
            <a:r>
              <a:rPr lang="cs-CZ" sz="2200" dirty="0"/>
              <a:t>parametry populace vs. výběrové charakteristiky</a:t>
            </a:r>
          </a:p>
          <a:p>
            <a:endParaRPr lang="cs-CZ" sz="2200" b="1" dirty="0"/>
          </a:p>
          <a:p>
            <a:r>
              <a:rPr lang="cs-CZ" sz="2200" b="1" dirty="0"/>
              <a:t>Úvod do teorie odhadu</a:t>
            </a:r>
          </a:p>
          <a:p>
            <a:pPr lvl="1"/>
            <a:r>
              <a:rPr lang="cs-CZ" sz="2200" dirty="0"/>
              <a:t>bodové odhady vs. intervalové odhady</a:t>
            </a:r>
          </a:p>
          <a:p>
            <a:pPr lvl="1"/>
            <a:r>
              <a:rPr lang="cs-CZ" sz="2200" dirty="0"/>
              <a:t>intervalové odhady</a:t>
            </a:r>
          </a:p>
          <a:p>
            <a:pPr lvl="2"/>
            <a:r>
              <a:rPr lang="cs-CZ" sz="2200" dirty="0" err="1"/>
              <a:t>jednovýběrové</a:t>
            </a:r>
            <a:endParaRPr lang="cs-CZ" sz="2200" dirty="0"/>
          </a:p>
          <a:p>
            <a:pPr lvl="2"/>
            <a:r>
              <a:rPr lang="cs-CZ" sz="2200" dirty="0"/>
              <a:t>rozdílů, resp. podílů, parametrů dvou populací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Princip statistické indukce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9" t="35322" r="22869" b="34186"/>
          <a:stretch>
            <a:fillRect/>
          </a:stretch>
        </p:blipFill>
        <p:spPr bwMode="auto">
          <a:xfrm>
            <a:off x="1847529" y="1844824"/>
            <a:ext cx="824021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Výběrové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charakteristiky vs. parametry populace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Parametry populace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/>
              <a:t>(obvykle pro jejich značení používáme symboly řecké abecedy) jsou </a:t>
            </a:r>
            <a:r>
              <a:rPr lang="cs-CZ" b="1" dirty="0"/>
              <a:t>konstanty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Charakteristiky výběru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/>
              <a:t>(obvykle značíme latinkou) jsou obvykle různé </a:t>
            </a:r>
            <a:r>
              <a:rPr lang="cs-CZ" dirty="0" smtClean="0"/>
              <a:t>– v </a:t>
            </a:r>
            <a:r>
              <a:rPr lang="cs-CZ" dirty="0"/>
              <a:t>závislosti na pořízeném výběru. Jsou to </a:t>
            </a:r>
            <a:r>
              <a:rPr lang="cs-CZ" b="1" dirty="0"/>
              <a:t>náhodné veličiny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348353" y="4221089"/>
          <a:ext cx="9737229" cy="144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8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56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indent="0" algn="ctr" defTabSz="-635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b="1" dirty="0">
                          <a:effectLst/>
                        </a:rPr>
                        <a:t>Základní soubor (populace)</a:t>
                      </a:r>
                      <a:endParaRPr lang="cs-CZ" sz="1600" b="1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2"/>
                      <a:stretch>
                        <a:fillRect l="-129811" t="-11828" r="-374340" b="-17634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indent="0" algn="ctr" defTabSz="-63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>
                          <a:effectLst/>
                        </a:rPr>
                        <a:t>medián</a:t>
                      </a:r>
                    </a:p>
                    <a:p>
                      <a:pPr indent="0" algn="ctr" defTabSz="-63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>
                          <a:effectLst/>
                        </a:rPr>
                        <a:t>x</a:t>
                      </a:r>
                      <a:r>
                        <a:rPr lang="cs-CZ" sz="1600" baseline="-25000" dirty="0">
                          <a:effectLst/>
                        </a:rPr>
                        <a:t>0,5</a:t>
                      </a:r>
                      <a:endParaRPr lang="cs-CZ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2"/>
                      <a:stretch>
                        <a:fillRect l="-308462" t="-11828" r="-207308" b="-17634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indent="0" algn="ctr" defTabSz="-63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 smtClean="0">
                          <a:effectLst/>
                        </a:rPr>
                        <a:t>směr. </a:t>
                      </a:r>
                      <a:r>
                        <a:rPr lang="cs-CZ" sz="1600" dirty="0">
                          <a:effectLst/>
                        </a:rPr>
                        <a:t>odchylka</a:t>
                      </a:r>
                    </a:p>
                    <a:p>
                      <a:pPr indent="0" algn="ctr" defTabSz="-63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>
                          <a:effectLst/>
                        </a:rPr>
                        <a:t>σ</a:t>
                      </a:r>
                      <a:endParaRPr lang="cs-CZ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defTabSz="-63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>
                          <a:effectLst/>
                        </a:rPr>
                        <a:t>pravděpodobnost</a:t>
                      </a:r>
                    </a:p>
                    <a:p>
                      <a:pPr indent="0" algn="ctr" defTabSz="-63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>
                          <a:effectLst/>
                        </a:rPr>
                        <a:t>π</a:t>
                      </a:r>
                      <a:endParaRPr lang="cs-CZ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indent="0" algn="ctr" defTabSz="-635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b="1" dirty="0">
                          <a:effectLst/>
                        </a:rPr>
                        <a:t>Výběrový soubor (výběr)</a:t>
                      </a:r>
                      <a:endParaRPr lang="cs-CZ" sz="1600" b="1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2"/>
                      <a:stretch>
                        <a:fillRect l="-129811" t="-71724" r="-374340" b="-1310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2"/>
                      <a:stretch>
                        <a:fillRect l="-315544" t="-71724" r="-413990" b="-1310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indent="0" algn="ctr" defTabSz="-63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>
                          <a:effectLst/>
                        </a:rPr>
                        <a:t>výběrový rozptyl</a:t>
                      </a:r>
                    </a:p>
                    <a:p>
                      <a:pPr indent="0" algn="ctr" defTabSz="-63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>
                          <a:effectLst/>
                        </a:rPr>
                        <a:t>S</a:t>
                      </a:r>
                      <a:r>
                        <a:rPr lang="cs-CZ" sz="1600" baseline="30000" dirty="0">
                          <a:effectLst/>
                        </a:rPr>
                        <a:t>2</a:t>
                      </a:r>
                      <a:endParaRPr lang="cs-CZ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defTabSz="-63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>
                          <a:effectLst/>
                        </a:rPr>
                        <a:t>výběrová</a:t>
                      </a:r>
                    </a:p>
                    <a:p>
                      <a:pPr indent="0" algn="ctr" defTabSz="-63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 smtClean="0">
                          <a:effectLst/>
                        </a:rPr>
                        <a:t>směr. </a:t>
                      </a:r>
                      <a:r>
                        <a:rPr lang="cs-CZ" sz="1600" dirty="0">
                          <a:effectLst/>
                        </a:rPr>
                        <a:t>odchylka</a:t>
                      </a:r>
                    </a:p>
                    <a:p>
                      <a:pPr indent="0" algn="ctr" defTabSz="-63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>
                          <a:effectLst/>
                        </a:rPr>
                        <a:t>S</a:t>
                      </a:r>
                      <a:endParaRPr lang="cs-CZ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defTabSz="-63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 err="1" smtClean="0">
                          <a:effectLst/>
                        </a:rPr>
                        <a:t>rel</a:t>
                      </a:r>
                      <a:r>
                        <a:rPr lang="cs-CZ" sz="1600" dirty="0" smtClean="0">
                          <a:effectLst/>
                        </a:rPr>
                        <a:t>. </a:t>
                      </a:r>
                      <a:r>
                        <a:rPr lang="cs-CZ" sz="1600" dirty="0">
                          <a:effectLst/>
                        </a:rPr>
                        <a:t>četnost</a:t>
                      </a:r>
                    </a:p>
                    <a:p>
                      <a:pPr indent="0" algn="ctr" defTabSz="-63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>
                          <a:effectLst/>
                        </a:rPr>
                        <a:t>p</a:t>
                      </a:r>
                      <a:endParaRPr lang="cs-CZ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/>
          <p:nvPr/>
        </p:nvSpPr>
        <p:spPr>
          <a:xfrm>
            <a:off x="1991544" y="234888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solidFill>
                  <a:schemeClr val="accent3">
                    <a:lumMod val="50000"/>
                  </a:schemeClr>
                </a:solidFill>
              </a:rPr>
              <a:t>Úvod do teorie odhadu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847" y="668482"/>
            <a:ext cx="250176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181" y="2643595"/>
            <a:ext cx="2076751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39" y="3920236"/>
            <a:ext cx="1680719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995690" y="1340768"/>
            <a:ext cx="6150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Lze určit střední hodnotu životnosti el. součástek?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27870" y="3019802"/>
            <a:ext cx="3686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Lze určit účinnost léku?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73845" y="4386931"/>
            <a:ext cx="510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Lze určit, který výrobce vyrábí kvalitněji?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1565189" y="5604300"/>
                <a:ext cx="9071652" cy="923330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dirty="0"/>
                  <a:t>Neznáme-li rozdělení náhodné veličiny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, pak</a:t>
                </a:r>
              </a:p>
              <a:p>
                <a:pPr algn="ctr"/>
                <a:r>
                  <a:rPr lang="cs-CZ" dirty="0"/>
                  <a:t> </a:t>
                </a:r>
              </a:p>
              <a:p>
                <a:pPr algn="ctr"/>
                <a:r>
                  <a:rPr lang="cs-CZ" b="1" dirty="0"/>
                  <a:t>parametry náhodné veličiny </a:t>
                </a:r>
                <a:r>
                  <a:rPr lang="cs-CZ" b="1" i="1" dirty="0"/>
                  <a:t>X</a:t>
                </a:r>
                <a:r>
                  <a:rPr lang="cs-CZ" b="1" dirty="0"/>
                  <a:t> nelze většinou přesně určit, lze je jen odhadnout.</a:t>
                </a:r>
                <a:endParaRPr lang="cs-CZ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189" y="5604300"/>
                <a:ext cx="9071652" cy="923330"/>
              </a:xfrm>
              <a:prstGeom prst="rect">
                <a:avLst/>
              </a:prstGeom>
              <a:blipFill rotWithShape="1">
                <a:blip r:embed="rId5"/>
                <a:stretch>
                  <a:fillRect t="-3185" b="-7643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  <a:endParaRPr lang="cs-CZ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Jak odhadnout parametry populace?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cs-CZ" dirty="0">
                <a:solidFill>
                  <a:srgbClr val="FF0000"/>
                </a:solidFill>
              </a:rPr>
              <a:t>Bodový odhad </a:t>
            </a:r>
            <a:r>
              <a:rPr lang="cs-CZ" dirty="0"/>
              <a:t>- parametr základního souboru aproximujeme jediným číslem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FF0000"/>
                </a:solidFill>
              </a:rPr>
              <a:t>Intervalový odhad </a:t>
            </a:r>
            <a:r>
              <a:rPr lang="cs-CZ" dirty="0"/>
              <a:t>– parametr populace aproximujeme intervalem, v němž s velkou pravděpodobností příslušný populační parametr leží.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Bodový odhad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104900" y="1600201"/>
                <a:ext cx="9980682" cy="21888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Mějme náhodný výběr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dirty="0"/>
                  <a:t> z určitého rozdělení, které závisí na neznámém parametru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𝜃</m:t>
                    </m:r>
                  </m:oMath>
                </a14:m>
                <a:r>
                  <a:rPr lang="cs-CZ" dirty="0"/>
                  <a:t>. Odhadem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𝑇</m:t>
                    </m:r>
                  </m:oMath>
                </a14:m>
                <a:r>
                  <a:rPr lang="cs-CZ" dirty="0"/>
                  <a:t> parametru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𝜃</m:t>
                    </m:r>
                  </m:oMath>
                </a14:m>
                <a:r>
                  <a:rPr lang="cs-CZ" dirty="0"/>
                  <a:t> je pak výběrová charakteristika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, která nabývá hodnot „blízkých“ neznámému parametru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𝜃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Vybrané populační parametry a jejich bodové odhady</a:t>
                </a:r>
                <a:r>
                  <a:rPr lang="cs-CZ" dirty="0"/>
                  <a:t>: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900" y="1600201"/>
                <a:ext cx="9980682" cy="2188840"/>
              </a:xfrm>
              <a:blipFill rotWithShape="0">
                <a:blip r:embed="rId2"/>
                <a:stretch>
                  <a:fillRect l="-1526" t="-36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  <a:endParaRPr lang="cs-CZ">
                  <a:noFill/>
                </a:endParaRPr>
              </a:p>
            </p:txBody>
          </p:sp>
        </mc:Fallback>
      </mc:AlternateContent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823786" y="4221089"/>
          <a:ext cx="10261797" cy="1239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9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indent="0" algn="ctr" defTabSz="-635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b="1" dirty="0">
                          <a:effectLst/>
                        </a:rPr>
                        <a:t>Základní soubor (populace)</a:t>
                      </a:r>
                      <a:endParaRPr lang="cs-CZ" sz="1600" b="1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10101" t="-13750" r="-357912" b="-1775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indent="0" algn="ctr" defTabSz="-635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>
                          <a:effectLst/>
                        </a:rPr>
                        <a:t>medián</a:t>
                      </a:r>
                    </a:p>
                    <a:p>
                      <a:pPr indent="0" algn="ctr" defTabSz="-635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>
                          <a:effectLst/>
                        </a:rPr>
                        <a:t>x</a:t>
                      </a:r>
                      <a:r>
                        <a:rPr lang="cs-CZ" sz="1600" baseline="-25000" dirty="0">
                          <a:effectLst/>
                        </a:rPr>
                        <a:t>0,5</a:t>
                      </a:r>
                      <a:endParaRPr lang="cs-CZ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338492" t="-13750" r="-230952" b="-1775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indent="0" algn="ctr" defTabSz="-635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 smtClean="0">
                          <a:effectLst/>
                        </a:rPr>
                        <a:t>směr. </a:t>
                      </a:r>
                      <a:r>
                        <a:rPr lang="cs-CZ" sz="1600" dirty="0">
                          <a:effectLst/>
                        </a:rPr>
                        <a:t>odchylka</a:t>
                      </a:r>
                    </a:p>
                    <a:p>
                      <a:pPr indent="0" algn="ctr" defTabSz="-635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>
                          <a:effectLst/>
                        </a:rPr>
                        <a:t>σ</a:t>
                      </a:r>
                      <a:endParaRPr lang="cs-CZ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defTabSz="-635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>
                          <a:effectLst/>
                        </a:rPr>
                        <a:t>pravděpodobnost</a:t>
                      </a:r>
                    </a:p>
                    <a:p>
                      <a:pPr indent="0" algn="ctr" defTabSz="-635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>
                          <a:effectLst/>
                        </a:rPr>
                        <a:t>π</a:t>
                      </a:r>
                      <a:endParaRPr lang="cs-CZ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221">
                <a:tc>
                  <a:txBody>
                    <a:bodyPr/>
                    <a:lstStyle/>
                    <a:p>
                      <a:pPr indent="0" algn="ctr" defTabSz="-635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b="1" dirty="0">
                          <a:effectLst/>
                        </a:rPr>
                        <a:t>Výběrový soubor (výběr)</a:t>
                      </a:r>
                      <a:endParaRPr lang="cs-CZ" sz="1600" b="1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10101" t="-73387" r="-357912" b="-1451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272489" t="-73387" r="-364192" b="-1451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indent="0" algn="ctr" defTabSz="-635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>
                          <a:effectLst/>
                        </a:rPr>
                        <a:t>výběrový rozptyl</a:t>
                      </a:r>
                    </a:p>
                    <a:p>
                      <a:pPr indent="0" algn="ctr" defTabSz="-635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>
                          <a:effectLst/>
                        </a:rPr>
                        <a:t>S</a:t>
                      </a:r>
                      <a:r>
                        <a:rPr lang="cs-CZ" sz="1600" baseline="30000" dirty="0">
                          <a:effectLst/>
                        </a:rPr>
                        <a:t>2</a:t>
                      </a:r>
                      <a:endParaRPr lang="cs-CZ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defTabSz="-635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>
                          <a:effectLst/>
                        </a:rPr>
                        <a:t>výběrová</a:t>
                      </a:r>
                    </a:p>
                    <a:p>
                      <a:pPr indent="0" algn="ctr" defTabSz="-635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 smtClean="0">
                          <a:effectLst/>
                        </a:rPr>
                        <a:t>směr. </a:t>
                      </a:r>
                      <a:r>
                        <a:rPr lang="cs-CZ" sz="1600" dirty="0">
                          <a:effectLst/>
                        </a:rPr>
                        <a:t>odchylka</a:t>
                      </a:r>
                    </a:p>
                    <a:p>
                      <a:pPr indent="0" algn="ctr" defTabSz="-635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>
                          <a:effectLst/>
                        </a:rPr>
                        <a:t>S</a:t>
                      </a:r>
                      <a:endParaRPr lang="cs-CZ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defTabSz="-635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 err="1" smtClean="0">
                          <a:effectLst/>
                        </a:rPr>
                        <a:t>rel</a:t>
                      </a:r>
                      <a:r>
                        <a:rPr lang="cs-CZ" sz="1600" dirty="0" smtClean="0">
                          <a:effectLst/>
                        </a:rPr>
                        <a:t>. </a:t>
                      </a:r>
                      <a:r>
                        <a:rPr lang="cs-CZ" sz="1600" dirty="0">
                          <a:effectLst/>
                        </a:rPr>
                        <a:t>četnost</a:t>
                      </a:r>
                    </a:p>
                    <a:p>
                      <a:pPr indent="0" algn="ctr" defTabSz="-635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cs-CZ" sz="1600" dirty="0">
                          <a:effectLst/>
                        </a:rPr>
                        <a:t>p</a:t>
                      </a:r>
                      <a:endParaRPr lang="cs-CZ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8112223" y="3758788"/>
                <a:ext cx="25969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2000" b="1" dirty="0" smtClean="0">
                    <a:solidFill>
                      <a:srgbClr val="99CC00"/>
                    </a:solidFill>
                  </a:rPr>
                  <a:t>obecně značíme </a:t>
                </a:r>
                <a14:m>
                  <m:oMath xmlns:m="http://schemas.openxmlformats.org/officeDocument/2006/math">
                    <m:r>
                      <a:rPr lang="cs-CZ" sz="2000" b="1" i="1">
                        <a:solidFill>
                          <a:srgbClr val="99CC00"/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endParaRPr lang="cs-CZ" sz="2000" b="1" dirty="0">
                  <a:solidFill>
                    <a:srgbClr val="99CC00"/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23" y="3758788"/>
                <a:ext cx="2596965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12308" b="-2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  <a:endParaRPr lang="cs-CZ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968209" y="5874212"/>
                <a:ext cx="27409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2000" b="1" dirty="0" smtClean="0">
                    <a:solidFill>
                      <a:srgbClr val="FF9900"/>
                    </a:solidFill>
                  </a:rPr>
                  <a:t>obecně značíme </a:t>
                </a:r>
                <a14:m>
                  <m:oMath xmlns:m="http://schemas.openxmlformats.org/officeDocument/2006/math">
                    <m:r>
                      <a:rPr lang="cs-CZ" sz="2000" i="1">
                        <a:solidFill>
                          <a:srgbClr val="FF9900"/>
                        </a:solidFill>
                        <a:latin typeface="Cambria Math"/>
                        <a:ea typeface="Cambria Math"/>
                      </a:rPr>
                      <m:t>𝑇</m:t>
                    </m:r>
                    <m:d>
                      <m:dPr>
                        <m:ctrlPr>
                          <a:rPr lang="cs-CZ" sz="2000" b="1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sz="2000" b="1" i="1">
                            <a:solidFill>
                              <a:srgbClr val="FF9900"/>
                            </a:solidFill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</m:d>
                  </m:oMath>
                </a14:m>
                <a:endParaRPr lang="cs-CZ" sz="2000" b="1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209" y="5874212"/>
                <a:ext cx="2740979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111" t="-12308" b="-2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  <a:endParaRPr lang="cs-CZ">
                  <a:noFill/>
                </a:endParaRP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6023992" y="374914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99CC00"/>
                </a:solidFill>
              </a:rPr>
              <a:t>konstanty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040404" y="587421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9900"/>
                </a:solidFill>
              </a:rPr>
              <a:t>náhodné veličiny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809103" y="4221089"/>
            <a:ext cx="8276479" cy="490954"/>
          </a:xfrm>
          <a:prstGeom prst="rect">
            <a:avLst/>
          </a:prstGeom>
          <a:noFill/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2809103" y="4712042"/>
            <a:ext cx="8276479" cy="748947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Interval spolehlivosti vs. intervalový odhad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b="1" dirty="0">
                    <a:solidFill>
                      <a:srgbClr val="FF0000"/>
                    </a:solidFill>
                  </a:rPr>
                  <a:t>Interval spolehlivosti</a:t>
                </a:r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:r>
                  <a:rPr lang="cs-CZ" dirty="0"/>
                  <a:t>(konfidenční interval) pro parametr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𝜃</m:t>
                    </m:r>
                  </m:oMath>
                </a14:m>
                <a:r>
                  <a:rPr lang="cs-CZ" dirty="0"/>
                  <a:t> se spolehlivostí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𝛼</m:t>
                    </m:r>
                    <m:r>
                      <a:rPr lang="cs-CZ" i="1">
                        <a:latin typeface="Cambria Math"/>
                      </a:rPr>
                      <m:t>∈</m:t>
                    </m:r>
                    <m:d>
                      <m:dPr>
                        <m:begChr m:val="〈"/>
                        <m:endChr m:val="〉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;1</m:t>
                        </m:r>
                      </m:e>
                    </m:d>
                  </m:oMath>
                </a14:m>
                <a:r>
                  <a:rPr lang="cs-CZ" dirty="0"/>
                  <a:t>, je taková dvojice statistik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, že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cs-CZ" dirty="0"/>
                  <a:t> 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≤</m:t>
                        </m:r>
                        <m:r>
                          <a:rPr lang="cs-CZ" i="1">
                            <a:latin typeface="Cambria Math"/>
                          </a:rPr>
                          <m:t>𝜃</m:t>
                        </m:r>
                        <m:r>
                          <a:rPr lang="cs-CZ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b="1" dirty="0" smtClean="0">
                    <a:solidFill>
                      <a:srgbClr val="FF0000"/>
                    </a:solidFill>
                  </a:rPr>
                  <a:t>Intervalový </a:t>
                </a:r>
                <a:r>
                  <a:rPr lang="cs-CZ" b="1" dirty="0">
                    <a:solidFill>
                      <a:srgbClr val="FF0000"/>
                    </a:solidFill>
                  </a:rPr>
                  <a:t>odhad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je jednou z realizací intervalu spolehlivosti.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26" t="-1067" r="-7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  <a:endParaRPr lang="cs-CZ">
                  <a:noFill/>
                </a:endParaRP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5489650"/>
            <a:ext cx="1034040" cy="103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1037968" y="3933056"/>
            <a:ext cx="4557984" cy="1584176"/>
            <a:chOff x="441615" y="3933056"/>
            <a:chExt cx="3862837" cy="1584176"/>
          </a:xfrm>
        </p:grpSpPr>
        <p:sp>
          <p:nvSpPr>
            <p:cNvPr id="5" name="Obláček 4"/>
            <p:cNvSpPr/>
            <p:nvPr/>
          </p:nvSpPr>
          <p:spPr>
            <a:xfrm flipH="1">
              <a:off x="441615" y="3933056"/>
              <a:ext cx="3698336" cy="1584176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1218960" y="4217312"/>
              <a:ext cx="308549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000" dirty="0"/>
                <a:t>V čem spočívá výhoda intervalových odhadů vůči bodovým odhadům?</a:t>
              </a: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6751419" y="3784902"/>
            <a:ext cx="4723889" cy="1584176"/>
            <a:chOff x="4474064" y="3933056"/>
            <a:chExt cx="4414115" cy="1584176"/>
          </a:xfrm>
        </p:grpSpPr>
        <p:sp>
          <p:nvSpPr>
            <p:cNvPr id="4" name="TextovéPole 3"/>
            <p:cNvSpPr txBox="1"/>
            <p:nvPr/>
          </p:nvSpPr>
          <p:spPr>
            <a:xfrm>
              <a:off x="4860032" y="4371201"/>
              <a:ext cx="40281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Přinášejí informaci o nejistotě (nepřesnosti) odhadu.</a:t>
              </a:r>
            </a:p>
          </p:txBody>
        </p:sp>
        <p:sp>
          <p:nvSpPr>
            <p:cNvPr id="8" name="Obláček 7"/>
            <p:cNvSpPr/>
            <p:nvPr/>
          </p:nvSpPr>
          <p:spPr>
            <a:xfrm>
              <a:off x="4474064" y="3933056"/>
              <a:ext cx="3986367" cy="1584176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656" y="5369078"/>
            <a:ext cx="1490464" cy="149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Školní prezentace, návrh s proužky a stuhou (širokoúhlá)</Template>
  <TotalTime>0</TotalTime>
  <Words>354</Words>
  <Application>Microsoft Office PowerPoint</Application>
  <PresentationFormat>Širokoúhlá obrazovka</PresentationFormat>
  <Paragraphs>104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Cambria Math</vt:lpstr>
      <vt:lpstr>Euphemia</vt:lpstr>
      <vt:lpstr>Plantagenet Cherokee</vt:lpstr>
      <vt:lpstr>Times New Roman</vt:lpstr>
      <vt:lpstr>Wingdings</vt:lpstr>
      <vt:lpstr>Academic Literature 16x9</vt:lpstr>
      <vt:lpstr>Úvod  do teorie odhadu </vt:lpstr>
      <vt:lpstr>Obsah lekce</vt:lpstr>
      <vt:lpstr>Princip statistické indukce</vt:lpstr>
      <vt:lpstr>Výběrové charakteristiky vs. parametry populace</vt:lpstr>
      <vt:lpstr>Prezentace aplikace PowerPoint</vt:lpstr>
      <vt:lpstr>Prezentace aplikace PowerPoint</vt:lpstr>
      <vt:lpstr>Jak odhadnout parametry populace?</vt:lpstr>
      <vt:lpstr>Bodový odhad</vt:lpstr>
      <vt:lpstr>Interval spolehlivosti vs. intervalový odhad</vt:lpstr>
      <vt:lpstr>Co je co v terminologii intervalových odhadů?</vt:lpstr>
      <vt:lpstr>Co to znamená, že spolehlivost odhadu je 1-α?</vt:lpstr>
      <vt:lpstr>Jaké máme požadavky na interval spolehlivosti?</vt:lpstr>
      <vt:lpstr>Jaké jsou typy intervalů spolehlivosti?</vt:lpstr>
      <vt:lpstr>Prezentace aplikace PowerPoint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2015-10-14T13:56:00Z</dcterms:created>
  <dcterms:modified xsi:type="dcterms:W3CDTF">2017-04-06T16:58:32Z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  <property fmtid="{D5CDD505-2E9C-101B-9397-08002B2CF9AE}" pid="3" name="KSOProductBuildVer">
    <vt:lpwstr>1033-10.2.0.5811</vt:lpwstr>
  </property>
</Properties>
</file>